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6"/>
  </p:notesMasterIdLst>
  <p:sldIdLst>
    <p:sldId id="257" r:id="rId2"/>
    <p:sldId id="373" r:id="rId3"/>
    <p:sldId id="258" r:id="rId4"/>
    <p:sldId id="259" r:id="rId5"/>
    <p:sldId id="260" r:id="rId6"/>
    <p:sldId id="261" r:id="rId7"/>
    <p:sldId id="262" r:id="rId8"/>
    <p:sldId id="292" r:id="rId9"/>
    <p:sldId id="293" r:id="rId10"/>
    <p:sldId id="294" r:id="rId11"/>
    <p:sldId id="295" r:id="rId12"/>
    <p:sldId id="290" r:id="rId13"/>
    <p:sldId id="263" r:id="rId14"/>
    <p:sldId id="264" r:id="rId15"/>
    <p:sldId id="291" r:id="rId16"/>
    <p:sldId id="265" r:id="rId17"/>
    <p:sldId id="266" r:id="rId18"/>
    <p:sldId id="267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273" r:id="rId40"/>
    <p:sldId id="274" r:id="rId41"/>
    <p:sldId id="296" r:id="rId42"/>
    <p:sldId id="277" r:id="rId43"/>
    <p:sldId id="278" r:id="rId44"/>
    <p:sldId id="282" r:id="rId45"/>
    <p:sldId id="283" r:id="rId46"/>
    <p:sldId id="284" r:id="rId47"/>
    <p:sldId id="285" r:id="rId48"/>
    <p:sldId id="297" r:id="rId49"/>
    <p:sldId id="365" r:id="rId50"/>
    <p:sldId id="287" r:id="rId51"/>
    <p:sldId id="288" r:id="rId52"/>
    <p:sldId id="279" r:id="rId53"/>
    <p:sldId id="298" r:id="rId54"/>
    <p:sldId id="299" r:id="rId55"/>
    <p:sldId id="300" r:id="rId56"/>
    <p:sldId id="302" r:id="rId57"/>
    <p:sldId id="303" r:id="rId58"/>
    <p:sldId id="304" r:id="rId59"/>
    <p:sldId id="305" r:id="rId60"/>
    <p:sldId id="306" r:id="rId61"/>
    <p:sldId id="307" r:id="rId62"/>
    <p:sldId id="344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7" r:id="rId85"/>
    <p:sldId id="338" r:id="rId86"/>
    <p:sldId id="339" r:id="rId87"/>
    <p:sldId id="340" r:id="rId88"/>
    <p:sldId id="341" r:id="rId89"/>
    <p:sldId id="366" r:id="rId90"/>
    <p:sldId id="368" r:id="rId91"/>
    <p:sldId id="369" r:id="rId92"/>
    <p:sldId id="370" r:id="rId93"/>
    <p:sldId id="372" r:id="rId94"/>
    <p:sldId id="367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3"/>
  </p:normalViewPr>
  <p:slideViewPr>
    <p:cSldViewPr snapToGrid="0" snapToObjects="1" showGuides="1">
      <p:cViewPr>
        <p:scale>
          <a:sx n="97" d="100"/>
          <a:sy n="97" d="100"/>
        </p:scale>
        <p:origin x="128" y="728"/>
      </p:cViewPr>
      <p:guideLst>
        <p:guide orient="horz" pos="25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242794"/>
          <c:y val="0.108923"/>
          <c:w val="0.695573"/>
          <c:h val="0.781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Wall time</c:v>
                </c:pt>
              </c:strCache>
            </c:strRef>
          </c:tx>
          <c:spPr>
            <a:solidFill>
              <a:srgbClr val="808785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Sheet1!$A$2:$A$4</c:f>
              <c:strCache>
                <c:ptCount val="2"/>
                <c:pt idx="0">
                  <c:v>PRO</c:v>
                </c:pt>
                <c:pt idx="1">
                  <c:v>MERT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54.1</c:v>
                </c:pt>
                <c:pt idx="1">
                  <c:v>86.7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CPU time</c:v>
                </c:pt>
              </c:strCache>
            </c:strRef>
          </c:tx>
          <c:spPr>
            <a:solidFill>
              <a:srgbClr val="AB1803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Sheet1!$A$2:$A$4</c:f>
              <c:strCache>
                <c:ptCount val="2"/>
                <c:pt idx="0">
                  <c:v>PRO</c:v>
                </c:pt>
                <c:pt idx="1">
                  <c:v>MERT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54.1</c:v>
                </c:pt>
                <c:pt idx="1">
                  <c:v>1121.4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624056816"/>
        <c:axId val="2143390592"/>
      </c:barChart>
      <c:catAx>
        <c:axId val="6240568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535353"/>
                </a:solidFill>
                <a:latin typeface="Gill Sans Light"/>
              </a:defRPr>
            </a:pPr>
            <a:endParaRPr lang="en-US"/>
          </a:p>
        </c:txPr>
        <c:crossAx val="2143390592"/>
        <c:crosses val="autoZero"/>
        <c:auto val="1"/>
        <c:lblAlgn val="ctr"/>
        <c:lblOffset val="100"/>
        <c:noMultiLvlLbl val="1"/>
      </c:catAx>
      <c:valAx>
        <c:axId val="2143390592"/>
        <c:scaling>
          <c:logBase val="10.0"/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400" b="0" i="0" u="none" strike="noStrike">
                    <a:solidFill>
                      <a:srgbClr val="535353"/>
                    </a:solidFill>
                    <a:latin typeface="Gill Sans Light"/>
                  </a:defRPr>
                </a:pPr>
                <a:r>
                  <a:rPr lang="en-US" sz="2400" b="0" i="0" u="none" strike="noStrike">
                    <a:solidFill>
                      <a:srgbClr val="535353"/>
                    </a:solidFill>
                    <a:latin typeface="Gill Sans Light"/>
                  </a:rPr>
                  <a:t>Seconds per iteration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535353"/>
                </a:solidFill>
                <a:latin typeface="Gill Sans Light"/>
              </a:defRPr>
            </a:pPr>
            <a:endParaRPr lang="en-US"/>
          </a:p>
        </c:txPr>
        <c:crossAx val="624056816"/>
        <c:crosses val="autoZero"/>
        <c:crossBetween val="between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147703"/>
          <c:y val="0.0"/>
          <c:w val="0.852297"/>
          <c:h val="0.0927745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400" b="0" i="0" u="none" strike="noStrike">
              <a:solidFill>
                <a:srgbClr val="535353"/>
              </a:solidFill>
              <a:latin typeface="Gill Sans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MERT few feats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Urdu-English</c:v>
                </c:pt>
                <c:pt idx="1">
                  <c:v>Arabic-English</c:v>
                </c:pt>
                <c:pt idx="2">
                  <c:v>Chinese-English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21.4</c:v>
                </c:pt>
                <c:pt idx="1">
                  <c:v>39.0</c:v>
                </c:pt>
                <c:pt idx="2">
                  <c:v>22.7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 few feats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Urdu-English</c:v>
                </c:pt>
                <c:pt idx="1">
                  <c:v>Arabic-English</c:v>
                </c:pt>
                <c:pt idx="2">
                  <c:v>Chinese-English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22.2</c:v>
                </c:pt>
                <c:pt idx="1">
                  <c:v>39.0</c:v>
                </c:pt>
                <c:pt idx="2">
                  <c:v>22.9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 many feats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Urdu-English</c:v>
                </c:pt>
                <c:pt idx="1">
                  <c:v>Arabic-English</c:v>
                </c:pt>
                <c:pt idx="2">
                  <c:v>Chinese-English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22.8</c:v>
                </c:pt>
                <c:pt idx="1">
                  <c:v>40.3</c:v>
                </c:pt>
                <c:pt idx="2">
                  <c:v>23.5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85438480"/>
        <c:axId val="1885440256"/>
      </c:barChart>
      <c:catAx>
        <c:axId val="1885438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5440256"/>
        <c:crosses val="autoZero"/>
        <c:auto val="1"/>
        <c:lblAlgn val="ctr"/>
        <c:lblOffset val="100"/>
        <c:noMultiLvlLbl val="0"/>
      </c:catAx>
      <c:valAx>
        <c:axId val="1885440256"/>
        <c:scaling>
          <c:orientation val="minMax"/>
          <c:min val="15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5438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3DDF2-8A3F-F443-9CFF-893508819418}" type="datetimeFigureOut">
              <a:rPr lang="en-US" smtClean="0"/>
              <a:t>11/8/17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B2339-21A8-404A-91FE-3165EDC3B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51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71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4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25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idx="1"/>
          </p:nvPr>
        </p:nvSpPr>
        <p:spPr>
          <a:xfrm>
            <a:off x="333375" y="2241352"/>
            <a:ext cx="11525250" cy="41076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672">
                <a:solidFill>
                  <a:srgbClr val="535353"/>
                </a:solidFill>
              </a:defRPr>
            </a:lvl1pPr>
            <a:lvl2pPr>
              <a:lnSpc>
                <a:spcPct val="100000"/>
              </a:lnSpc>
              <a:defRPr sz="2672">
                <a:solidFill>
                  <a:srgbClr val="535353"/>
                </a:solidFill>
              </a:defRPr>
            </a:lvl2pPr>
            <a:lvl3pPr>
              <a:lnSpc>
                <a:spcPct val="100000"/>
              </a:lnSpc>
              <a:defRPr sz="2672">
                <a:solidFill>
                  <a:srgbClr val="535353"/>
                </a:solidFill>
              </a:defRPr>
            </a:lvl3pPr>
            <a:lvl4pPr>
              <a:lnSpc>
                <a:spcPct val="100000"/>
              </a:lnSpc>
              <a:defRPr sz="2672">
                <a:solidFill>
                  <a:srgbClr val="535353"/>
                </a:solidFill>
              </a:defRPr>
            </a:lvl4pPr>
            <a:lvl5pPr>
              <a:lnSpc>
                <a:spcPct val="100000"/>
              </a:lnSpc>
              <a:defRPr sz="2672">
                <a:solidFill>
                  <a:srgbClr val="53535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04428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63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4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27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94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48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51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1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6C024-C11D-3349-841B-9C708D3E08B8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E86D2-2AC6-8C4E-BFC9-44D05FF3A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3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t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t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tif"/><Relationship Id="rId3" Type="http://schemas.openxmlformats.org/officeDocument/2006/relationships/image" Target="../media/image13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Relationship Id="rId3" Type="http://schemas.openxmlformats.org/officeDocument/2006/relationships/image" Target="../media/image13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4" Type="http://schemas.openxmlformats.org/officeDocument/2006/relationships/image" Target="../media/image47.t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ti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"/><Relationship Id="rId5" Type="http://schemas.openxmlformats.org/officeDocument/2006/relationships/image" Target="../media/image48.t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ti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"/><Relationship Id="rId5" Type="http://schemas.openxmlformats.org/officeDocument/2006/relationships/image" Target="../media/image46.tif"/><Relationship Id="rId6" Type="http://schemas.openxmlformats.org/officeDocument/2006/relationships/image" Target="../media/image48.tif"/><Relationship Id="rId7" Type="http://schemas.openxmlformats.org/officeDocument/2006/relationships/image" Target="../media/image49.t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ti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3" Type="http://schemas.openxmlformats.org/officeDocument/2006/relationships/image" Target="../media/image49.ti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3" Type="http://schemas.openxmlformats.org/officeDocument/2006/relationships/image" Target="../media/image49.ti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hart" Target="../charts/chart1.xml"/><Relationship Id="rId3" Type="http://schemas.openxmlformats.org/officeDocument/2006/relationships/image" Target="../media/image49.ti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Relationship Id="rId3" Type="http://schemas.openxmlformats.org/officeDocument/2006/relationships/image" Target="../media/image48.ti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3" Type="http://schemas.openxmlformats.org/officeDocument/2006/relationships/image" Target="../media/image49.ti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918" y="1122363"/>
            <a:ext cx="9377082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Lecture 21: Machine Translation: Features and Tuning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slides from Philipp </a:t>
            </a:r>
            <a:r>
              <a:rPr lang="en-US" dirty="0" smtClean="0"/>
              <a:t>Koehn (and me)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 smtClean="0"/>
              <a:t>USC </a:t>
            </a:r>
            <a:r>
              <a:rPr lang="en-US" dirty="0" err="1" smtClean="0"/>
              <a:t>VSoE</a:t>
            </a:r>
            <a:r>
              <a:rPr lang="en-US" dirty="0" smtClean="0"/>
              <a:t>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dirty="0" smtClean="0"/>
              <a:t>November </a:t>
            </a:r>
            <a:r>
              <a:rPr lang="en-US" dirty="0" smtClean="0"/>
              <a:t>10, </a:t>
            </a:r>
            <a:r>
              <a:rPr lang="en-US" dirty="0" smtClean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0836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Weights, Change The Search Space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1690688"/>
            <a:ext cx="5613400" cy="203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418097"/>
              </p:ext>
            </p:extLst>
          </p:nvPr>
        </p:nvGraphicFramePr>
        <p:xfrm>
          <a:off x="2032000" y="4159552"/>
          <a:ext cx="35124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/>
                <a:gridCol w="1219200"/>
                <a:gridCol w="8998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phrase pair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log(p1)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log(p2)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x&lt;-&gt;a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x&lt;-&gt;b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y&lt;-&gt;c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y&lt;-&gt;d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e&lt;-&gt;z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26514" y="448491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λ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=-1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26513" y="5008134"/>
            <a:ext cx="946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λ</a:t>
            </a:r>
            <a:r>
              <a:rPr lang="en-US" sz="2800" baseline="-25000" dirty="0"/>
              <a:t>2</a:t>
            </a:r>
            <a:r>
              <a:rPr lang="en-US" sz="2800" dirty="0" smtClean="0"/>
              <a:t>=-3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67360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31657" y="270668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23949" y="173702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65440" y="298648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-11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29564" y="211506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-4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31792" y="274060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-4</a:t>
            </a: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4445391" y="2109879"/>
            <a:ext cx="3826412" cy="605186"/>
          </a:xfrm>
          <a:custGeom>
            <a:avLst/>
            <a:gdLst>
              <a:gd name="connsiteX0" fmla="*/ 0 w 3826412"/>
              <a:gd name="connsiteY0" fmla="*/ 450441 h 605186"/>
              <a:gd name="connsiteX1" fmla="*/ 70338 w 3826412"/>
              <a:gd name="connsiteY1" fmla="*/ 436373 h 605186"/>
              <a:gd name="connsiteX2" fmla="*/ 154744 w 3826412"/>
              <a:gd name="connsiteY2" fmla="*/ 408238 h 605186"/>
              <a:gd name="connsiteX3" fmla="*/ 196947 w 3826412"/>
              <a:gd name="connsiteY3" fmla="*/ 394170 h 605186"/>
              <a:gd name="connsiteX4" fmla="*/ 323557 w 3826412"/>
              <a:gd name="connsiteY4" fmla="*/ 366035 h 605186"/>
              <a:gd name="connsiteX5" fmla="*/ 365760 w 3826412"/>
              <a:gd name="connsiteY5" fmla="*/ 351967 h 605186"/>
              <a:gd name="connsiteX6" fmla="*/ 407963 w 3826412"/>
              <a:gd name="connsiteY6" fmla="*/ 323832 h 605186"/>
              <a:gd name="connsiteX7" fmla="*/ 492369 w 3826412"/>
              <a:gd name="connsiteY7" fmla="*/ 295696 h 605186"/>
              <a:gd name="connsiteX8" fmla="*/ 618978 w 3826412"/>
              <a:gd name="connsiteY8" fmla="*/ 253493 h 605186"/>
              <a:gd name="connsiteX9" fmla="*/ 703384 w 3826412"/>
              <a:gd name="connsiteY9" fmla="*/ 225358 h 605186"/>
              <a:gd name="connsiteX10" fmla="*/ 745587 w 3826412"/>
              <a:gd name="connsiteY10" fmla="*/ 211290 h 605186"/>
              <a:gd name="connsiteX11" fmla="*/ 815926 w 3826412"/>
              <a:gd name="connsiteY11" fmla="*/ 197223 h 605186"/>
              <a:gd name="connsiteX12" fmla="*/ 942535 w 3826412"/>
              <a:gd name="connsiteY12" fmla="*/ 169087 h 605186"/>
              <a:gd name="connsiteX13" fmla="*/ 1026941 w 3826412"/>
              <a:gd name="connsiteY13" fmla="*/ 155019 h 605186"/>
              <a:gd name="connsiteX14" fmla="*/ 1139483 w 3826412"/>
              <a:gd name="connsiteY14" fmla="*/ 126884 h 605186"/>
              <a:gd name="connsiteX15" fmla="*/ 1209821 w 3826412"/>
              <a:gd name="connsiteY15" fmla="*/ 112816 h 605186"/>
              <a:gd name="connsiteX16" fmla="*/ 1336431 w 3826412"/>
              <a:gd name="connsiteY16" fmla="*/ 70613 h 605186"/>
              <a:gd name="connsiteX17" fmla="*/ 1378634 w 3826412"/>
              <a:gd name="connsiteY17" fmla="*/ 56546 h 605186"/>
              <a:gd name="connsiteX18" fmla="*/ 1561514 w 3826412"/>
              <a:gd name="connsiteY18" fmla="*/ 28410 h 605186"/>
              <a:gd name="connsiteX19" fmla="*/ 1814732 w 3826412"/>
              <a:gd name="connsiteY19" fmla="*/ 275 h 605186"/>
              <a:gd name="connsiteX20" fmla="*/ 2180492 w 3826412"/>
              <a:gd name="connsiteY20" fmla="*/ 14343 h 605186"/>
              <a:gd name="connsiteX21" fmla="*/ 2405575 w 3826412"/>
              <a:gd name="connsiteY21" fmla="*/ 42478 h 605186"/>
              <a:gd name="connsiteX22" fmla="*/ 2644726 w 3826412"/>
              <a:gd name="connsiteY22" fmla="*/ 56546 h 605186"/>
              <a:gd name="connsiteX23" fmla="*/ 2813538 w 3826412"/>
              <a:gd name="connsiteY23" fmla="*/ 70613 h 605186"/>
              <a:gd name="connsiteX24" fmla="*/ 2897944 w 3826412"/>
              <a:gd name="connsiteY24" fmla="*/ 98749 h 605186"/>
              <a:gd name="connsiteX25" fmla="*/ 2940147 w 3826412"/>
              <a:gd name="connsiteY25" fmla="*/ 112816 h 605186"/>
              <a:gd name="connsiteX26" fmla="*/ 3010486 w 3826412"/>
              <a:gd name="connsiteY26" fmla="*/ 155019 h 605186"/>
              <a:gd name="connsiteX27" fmla="*/ 3137095 w 3826412"/>
              <a:gd name="connsiteY27" fmla="*/ 225358 h 605186"/>
              <a:gd name="connsiteX28" fmla="*/ 3249637 w 3826412"/>
              <a:gd name="connsiteY28" fmla="*/ 309764 h 605186"/>
              <a:gd name="connsiteX29" fmla="*/ 3291840 w 3826412"/>
              <a:gd name="connsiteY29" fmla="*/ 337899 h 605186"/>
              <a:gd name="connsiteX30" fmla="*/ 3334043 w 3826412"/>
              <a:gd name="connsiteY30" fmla="*/ 366035 h 605186"/>
              <a:gd name="connsiteX31" fmla="*/ 3376246 w 3826412"/>
              <a:gd name="connsiteY31" fmla="*/ 380103 h 605186"/>
              <a:gd name="connsiteX32" fmla="*/ 3418449 w 3826412"/>
              <a:gd name="connsiteY32" fmla="*/ 408238 h 605186"/>
              <a:gd name="connsiteX33" fmla="*/ 3460652 w 3826412"/>
              <a:gd name="connsiteY33" fmla="*/ 422306 h 605186"/>
              <a:gd name="connsiteX34" fmla="*/ 3502855 w 3826412"/>
              <a:gd name="connsiteY34" fmla="*/ 450441 h 605186"/>
              <a:gd name="connsiteX35" fmla="*/ 3587261 w 3826412"/>
              <a:gd name="connsiteY35" fmla="*/ 478576 h 605186"/>
              <a:gd name="connsiteX36" fmla="*/ 3699803 w 3826412"/>
              <a:gd name="connsiteY36" fmla="*/ 562983 h 605186"/>
              <a:gd name="connsiteX37" fmla="*/ 3784209 w 3826412"/>
              <a:gd name="connsiteY37" fmla="*/ 591118 h 605186"/>
              <a:gd name="connsiteX38" fmla="*/ 3826412 w 3826412"/>
              <a:gd name="connsiteY38" fmla="*/ 605186 h 60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26412" h="605186">
                <a:moveTo>
                  <a:pt x="0" y="450441"/>
                </a:moveTo>
                <a:cubicBezTo>
                  <a:pt x="23446" y="445752"/>
                  <a:pt x="47270" y="442664"/>
                  <a:pt x="70338" y="436373"/>
                </a:cubicBezTo>
                <a:cubicBezTo>
                  <a:pt x="98950" y="428570"/>
                  <a:pt x="126609" y="417616"/>
                  <a:pt x="154744" y="408238"/>
                </a:cubicBezTo>
                <a:cubicBezTo>
                  <a:pt x="168812" y="403549"/>
                  <a:pt x="182406" y="397078"/>
                  <a:pt x="196947" y="394170"/>
                </a:cubicBezTo>
                <a:cubicBezTo>
                  <a:pt x="245303" y="384499"/>
                  <a:pt x="277195" y="379281"/>
                  <a:pt x="323557" y="366035"/>
                </a:cubicBezTo>
                <a:cubicBezTo>
                  <a:pt x="337815" y="361961"/>
                  <a:pt x="352497" y="358599"/>
                  <a:pt x="365760" y="351967"/>
                </a:cubicBezTo>
                <a:cubicBezTo>
                  <a:pt x="380882" y="344406"/>
                  <a:pt x="392513" y="330699"/>
                  <a:pt x="407963" y="323832"/>
                </a:cubicBezTo>
                <a:cubicBezTo>
                  <a:pt x="435064" y="311787"/>
                  <a:pt x="464234" y="305074"/>
                  <a:pt x="492369" y="295696"/>
                </a:cubicBezTo>
                <a:lnTo>
                  <a:pt x="618978" y="253493"/>
                </a:lnTo>
                <a:lnTo>
                  <a:pt x="703384" y="225358"/>
                </a:lnTo>
                <a:cubicBezTo>
                  <a:pt x="717452" y="220669"/>
                  <a:pt x="731046" y="214198"/>
                  <a:pt x="745587" y="211290"/>
                </a:cubicBezTo>
                <a:cubicBezTo>
                  <a:pt x="769033" y="206601"/>
                  <a:pt x="792585" y="202410"/>
                  <a:pt x="815926" y="197223"/>
                </a:cubicBezTo>
                <a:cubicBezTo>
                  <a:pt x="917555" y="174639"/>
                  <a:pt x="825832" y="190306"/>
                  <a:pt x="942535" y="169087"/>
                </a:cubicBezTo>
                <a:cubicBezTo>
                  <a:pt x="970598" y="163984"/>
                  <a:pt x="999051" y="160995"/>
                  <a:pt x="1026941" y="155019"/>
                </a:cubicBezTo>
                <a:cubicBezTo>
                  <a:pt x="1064751" y="146917"/>
                  <a:pt x="1101565" y="134468"/>
                  <a:pt x="1139483" y="126884"/>
                </a:cubicBezTo>
                <a:cubicBezTo>
                  <a:pt x="1162929" y="122195"/>
                  <a:pt x="1186753" y="119107"/>
                  <a:pt x="1209821" y="112816"/>
                </a:cubicBezTo>
                <a:cubicBezTo>
                  <a:pt x="1209833" y="112813"/>
                  <a:pt x="1315324" y="77649"/>
                  <a:pt x="1336431" y="70613"/>
                </a:cubicBezTo>
                <a:cubicBezTo>
                  <a:pt x="1350499" y="65924"/>
                  <a:pt x="1364093" y="59454"/>
                  <a:pt x="1378634" y="56546"/>
                </a:cubicBezTo>
                <a:cubicBezTo>
                  <a:pt x="1486044" y="35063"/>
                  <a:pt x="1425246" y="45444"/>
                  <a:pt x="1561514" y="28410"/>
                </a:cubicBezTo>
                <a:cubicBezTo>
                  <a:pt x="1661094" y="-4782"/>
                  <a:pt x="1634087" y="275"/>
                  <a:pt x="1814732" y="275"/>
                </a:cubicBezTo>
                <a:cubicBezTo>
                  <a:pt x="1936742" y="275"/>
                  <a:pt x="2058572" y="9654"/>
                  <a:pt x="2180492" y="14343"/>
                </a:cubicBezTo>
                <a:cubicBezTo>
                  <a:pt x="2282729" y="31382"/>
                  <a:pt x="2283859" y="33462"/>
                  <a:pt x="2405575" y="42478"/>
                </a:cubicBezTo>
                <a:cubicBezTo>
                  <a:pt x="2485212" y="48377"/>
                  <a:pt x="2565060" y="51052"/>
                  <a:pt x="2644726" y="56546"/>
                </a:cubicBezTo>
                <a:cubicBezTo>
                  <a:pt x="2701058" y="60431"/>
                  <a:pt x="2757267" y="65924"/>
                  <a:pt x="2813538" y="70613"/>
                </a:cubicBezTo>
                <a:lnTo>
                  <a:pt x="2897944" y="98749"/>
                </a:lnTo>
                <a:lnTo>
                  <a:pt x="2940147" y="112816"/>
                </a:lnTo>
                <a:cubicBezTo>
                  <a:pt x="3003271" y="175940"/>
                  <a:pt x="2928306" y="109364"/>
                  <a:pt x="3010486" y="155019"/>
                </a:cubicBezTo>
                <a:cubicBezTo>
                  <a:pt x="3155607" y="235642"/>
                  <a:pt x="3041598" y="193525"/>
                  <a:pt x="3137095" y="225358"/>
                </a:cubicBezTo>
                <a:cubicBezTo>
                  <a:pt x="3189141" y="277403"/>
                  <a:pt x="3154196" y="246137"/>
                  <a:pt x="3249637" y="309764"/>
                </a:cubicBezTo>
                <a:lnTo>
                  <a:pt x="3291840" y="337899"/>
                </a:lnTo>
                <a:cubicBezTo>
                  <a:pt x="3305908" y="347278"/>
                  <a:pt x="3318003" y="360688"/>
                  <a:pt x="3334043" y="366035"/>
                </a:cubicBezTo>
                <a:cubicBezTo>
                  <a:pt x="3348111" y="370724"/>
                  <a:pt x="3362983" y="373471"/>
                  <a:pt x="3376246" y="380103"/>
                </a:cubicBezTo>
                <a:cubicBezTo>
                  <a:pt x="3391368" y="387664"/>
                  <a:pt x="3403327" y="400677"/>
                  <a:pt x="3418449" y="408238"/>
                </a:cubicBezTo>
                <a:cubicBezTo>
                  <a:pt x="3431712" y="414870"/>
                  <a:pt x="3447389" y="415674"/>
                  <a:pt x="3460652" y="422306"/>
                </a:cubicBezTo>
                <a:cubicBezTo>
                  <a:pt x="3475774" y="429867"/>
                  <a:pt x="3487405" y="443574"/>
                  <a:pt x="3502855" y="450441"/>
                </a:cubicBezTo>
                <a:cubicBezTo>
                  <a:pt x="3529956" y="462486"/>
                  <a:pt x="3587261" y="478576"/>
                  <a:pt x="3587261" y="478576"/>
                </a:cubicBezTo>
                <a:cubicBezTo>
                  <a:pt x="3620589" y="511904"/>
                  <a:pt x="3652083" y="547076"/>
                  <a:pt x="3699803" y="562983"/>
                </a:cubicBezTo>
                <a:lnTo>
                  <a:pt x="3784209" y="591118"/>
                </a:lnTo>
                <a:lnTo>
                  <a:pt x="3826412" y="605186"/>
                </a:ln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36877" y="3463284"/>
            <a:ext cx="14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18" name="Left Brace 17"/>
          <p:cNvSpPr/>
          <p:nvPr/>
        </p:nvSpPr>
        <p:spPr>
          <a:xfrm rot="5400000">
            <a:off x="4387133" y="3104843"/>
            <a:ext cx="373966" cy="168389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9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Learn The Weights?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0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827" y="66269"/>
            <a:ext cx="10515600" cy="1325563"/>
          </a:xfrm>
        </p:spPr>
        <p:txBody>
          <a:bodyPr/>
          <a:lstStyle/>
          <a:p>
            <a:r>
              <a:rPr lang="en-US" dirty="0" smtClean="0"/>
              <a:t>Remember: Perceptron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411803" y="1192697"/>
            <a:ext cx="6659849" cy="37817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numpy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as np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from classifier import feats, classify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w =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np.zeros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(|feats|)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in range(iterations):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t in range(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datasize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x, y = select(X, 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# run current classifier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y' = classify(x, w)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if y' != y: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w += feats(x, y)-feats(x, y')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return w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63487" y="4321301"/>
            <a:ext cx="493487" cy="6531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L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61740" y="3529347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X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530107" y="3790958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60325" y="3925893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28692" y="4187504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10530499" y="4435837"/>
            <a:ext cx="493487" cy="65314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0070C0"/>
                </a:solidFill>
              </a:rPr>
              <a:t>C</a:t>
            </a:r>
            <a:endParaRPr lang="en-US" sz="4400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869843" y="4767286"/>
            <a:ext cx="660656" cy="0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361512" y="2821960"/>
            <a:ext cx="3213380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C</a:t>
            </a:r>
            <a:r>
              <a:rPr lang="en-US" sz="2800" dirty="0" smtClean="0"/>
              <a:t> is a subroutine of </a:t>
            </a:r>
            <a:r>
              <a:rPr lang="en-US" sz="2800" dirty="0" smtClean="0">
                <a:solidFill>
                  <a:srgbClr val="FF0000"/>
                </a:solidFill>
              </a:rPr>
              <a:t>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77817" y="5088980"/>
            <a:ext cx="7383695" cy="1717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classify(x, w):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scores = []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for y in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labelspace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scores.append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np.dot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(w, feats(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return </a:t>
            </a:r>
            <a:r>
              <a:rPr lang="en-US" sz="2000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argmax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(scores)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60800" y="3529347"/>
            <a:ext cx="3889829" cy="6581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8423" y="2329785"/>
            <a:ext cx="3048976" cy="95410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doesn't make sense</a:t>
            </a:r>
          </a:p>
          <a:p>
            <a:r>
              <a:rPr lang="en-US" sz="2800" dirty="0" smtClean="0"/>
              <a:t>for MT</a:t>
            </a:r>
            <a:endParaRPr lang="en-US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114389" y="3239692"/>
            <a:ext cx="746411" cy="446937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197604" y="5614312"/>
            <a:ext cx="3417939" cy="396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06543" y="3205531"/>
            <a:ext cx="1251482" cy="2498583"/>
          </a:xfrm>
          <a:prstGeom prst="straightConnector1">
            <a:avLst/>
          </a:prstGeom>
          <a:ln w="1016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26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MT and other Discriminative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previously used SGD to optimize taggers and classifiers</a:t>
            </a:r>
          </a:p>
          <a:p>
            <a:r>
              <a:rPr lang="en-US" dirty="0" smtClean="0"/>
              <a:t>In those cases, we considered one example at a time, knew whether it was wrong or right, and updated toward the right class, away from the wrong</a:t>
            </a:r>
          </a:p>
          <a:p>
            <a:r>
              <a:rPr lang="en-US" dirty="0" smtClean="0"/>
              <a:t>MT challenges:</a:t>
            </a:r>
          </a:p>
          <a:p>
            <a:pPr lvl="1"/>
            <a:r>
              <a:rPr lang="en-US" dirty="0" smtClean="0"/>
              <a:t>Can't really say whether a sentence is 'right' or 'wrong'</a:t>
            </a:r>
          </a:p>
          <a:p>
            <a:pPr lvl="1"/>
            <a:r>
              <a:rPr lang="en-US" dirty="0" smtClean="0"/>
              <a:t>Can't necessarily reach the reference sentence!</a:t>
            </a:r>
          </a:p>
          <a:p>
            <a:r>
              <a:rPr lang="en-US" dirty="0" smtClean="0"/>
              <a:t>But we can compare the translation we generated with other translations we could have, but didn't, generate</a:t>
            </a:r>
          </a:p>
        </p:txBody>
      </p:sp>
    </p:spTree>
    <p:extLst>
      <p:ext uri="{BB962C8B-B14F-4D97-AF65-F5344CB8AC3E}">
        <p14:creationId xmlns:p14="http://schemas.microsoft.com/office/powerpoint/2010/main" val="62512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4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MERT T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Tuning</a:t>
            </a:r>
            <a:endParaRPr dirty="0"/>
          </a:p>
        </p:txBody>
      </p:sp>
      <p:pic>
        <p:nvPicPr>
          <p:cNvPr id="242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rcRect l="1259" t="3564" r="6424" b="7061"/>
          <a:stretch>
            <a:fillRect/>
          </a:stretch>
        </p:blipFill>
        <p:spPr>
          <a:xfrm>
            <a:off x="4778776" y="1864370"/>
            <a:ext cx="1700545" cy="117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595" extrusionOk="0">
                <a:moveTo>
                  <a:pt x="18254" y="2"/>
                </a:moveTo>
                <a:cubicBezTo>
                  <a:pt x="18214" y="-5"/>
                  <a:pt x="18165" y="2"/>
                  <a:pt x="18109" y="23"/>
                </a:cubicBezTo>
                <a:cubicBezTo>
                  <a:pt x="18108" y="23"/>
                  <a:pt x="18106" y="22"/>
                  <a:pt x="18105" y="23"/>
                </a:cubicBezTo>
                <a:cubicBezTo>
                  <a:pt x="18102" y="24"/>
                  <a:pt x="18101" y="27"/>
                  <a:pt x="18098" y="28"/>
                </a:cubicBezTo>
                <a:cubicBezTo>
                  <a:pt x="18022" y="59"/>
                  <a:pt x="17972" y="140"/>
                  <a:pt x="17949" y="237"/>
                </a:cubicBezTo>
                <a:cubicBezTo>
                  <a:pt x="17943" y="321"/>
                  <a:pt x="17961" y="425"/>
                  <a:pt x="18009" y="554"/>
                </a:cubicBezTo>
                <a:cubicBezTo>
                  <a:pt x="18025" y="595"/>
                  <a:pt x="18025" y="633"/>
                  <a:pt x="18031" y="672"/>
                </a:cubicBezTo>
                <a:cubicBezTo>
                  <a:pt x="18051" y="734"/>
                  <a:pt x="18050" y="804"/>
                  <a:pt x="18009" y="912"/>
                </a:cubicBezTo>
                <a:cubicBezTo>
                  <a:pt x="18009" y="915"/>
                  <a:pt x="18010" y="915"/>
                  <a:pt x="18009" y="918"/>
                </a:cubicBezTo>
                <a:cubicBezTo>
                  <a:pt x="18009" y="920"/>
                  <a:pt x="18007" y="920"/>
                  <a:pt x="18006" y="923"/>
                </a:cubicBezTo>
                <a:cubicBezTo>
                  <a:pt x="17992" y="960"/>
                  <a:pt x="17978" y="991"/>
                  <a:pt x="17960" y="1015"/>
                </a:cubicBezTo>
                <a:cubicBezTo>
                  <a:pt x="17948" y="1031"/>
                  <a:pt x="17930" y="1040"/>
                  <a:pt x="17914" y="1050"/>
                </a:cubicBezTo>
                <a:cubicBezTo>
                  <a:pt x="17903" y="1058"/>
                  <a:pt x="17892" y="1066"/>
                  <a:pt x="17878" y="1071"/>
                </a:cubicBezTo>
                <a:cubicBezTo>
                  <a:pt x="17814" y="1096"/>
                  <a:pt x="17720" y="1103"/>
                  <a:pt x="17563" y="1096"/>
                </a:cubicBezTo>
                <a:cubicBezTo>
                  <a:pt x="17358" y="1088"/>
                  <a:pt x="17155" y="1038"/>
                  <a:pt x="17110" y="989"/>
                </a:cubicBezTo>
                <a:cubicBezTo>
                  <a:pt x="17083" y="960"/>
                  <a:pt x="17063" y="950"/>
                  <a:pt x="17050" y="953"/>
                </a:cubicBezTo>
                <a:cubicBezTo>
                  <a:pt x="17036" y="957"/>
                  <a:pt x="17028" y="974"/>
                  <a:pt x="17028" y="1010"/>
                </a:cubicBezTo>
                <a:cubicBezTo>
                  <a:pt x="17028" y="1043"/>
                  <a:pt x="17005" y="1084"/>
                  <a:pt x="16972" y="1122"/>
                </a:cubicBezTo>
                <a:cubicBezTo>
                  <a:pt x="16971" y="1123"/>
                  <a:pt x="16969" y="1121"/>
                  <a:pt x="16968" y="1122"/>
                </a:cubicBezTo>
                <a:cubicBezTo>
                  <a:pt x="16933" y="1166"/>
                  <a:pt x="16886" y="1216"/>
                  <a:pt x="16834" y="1255"/>
                </a:cubicBezTo>
                <a:cubicBezTo>
                  <a:pt x="16719" y="1341"/>
                  <a:pt x="16472" y="1614"/>
                  <a:pt x="16129" y="2042"/>
                </a:cubicBezTo>
                <a:cubicBezTo>
                  <a:pt x="16073" y="2112"/>
                  <a:pt x="15984" y="2242"/>
                  <a:pt x="15923" y="2319"/>
                </a:cubicBezTo>
                <a:cubicBezTo>
                  <a:pt x="15606" y="2722"/>
                  <a:pt x="15255" y="3177"/>
                  <a:pt x="14822" y="3766"/>
                </a:cubicBezTo>
                <a:cubicBezTo>
                  <a:pt x="14618" y="4043"/>
                  <a:pt x="14424" y="4287"/>
                  <a:pt x="14280" y="4461"/>
                </a:cubicBezTo>
                <a:cubicBezTo>
                  <a:pt x="14135" y="4636"/>
                  <a:pt x="14037" y="4735"/>
                  <a:pt x="14021" y="4722"/>
                </a:cubicBezTo>
                <a:cubicBezTo>
                  <a:pt x="14006" y="4708"/>
                  <a:pt x="13996" y="4666"/>
                  <a:pt x="13986" y="4609"/>
                </a:cubicBezTo>
                <a:cubicBezTo>
                  <a:pt x="13986" y="4608"/>
                  <a:pt x="13986" y="4605"/>
                  <a:pt x="13986" y="4604"/>
                </a:cubicBezTo>
                <a:cubicBezTo>
                  <a:pt x="13976" y="4545"/>
                  <a:pt x="13968" y="4476"/>
                  <a:pt x="13968" y="4400"/>
                </a:cubicBezTo>
                <a:cubicBezTo>
                  <a:pt x="13968" y="4299"/>
                  <a:pt x="13958" y="4228"/>
                  <a:pt x="13940" y="4185"/>
                </a:cubicBezTo>
                <a:cubicBezTo>
                  <a:pt x="13934" y="4170"/>
                  <a:pt x="13920" y="4174"/>
                  <a:pt x="13912" y="4164"/>
                </a:cubicBezTo>
                <a:cubicBezTo>
                  <a:pt x="13895" y="4148"/>
                  <a:pt x="13879" y="4131"/>
                  <a:pt x="13851" y="4129"/>
                </a:cubicBezTo>
                <a:cubicBezTo>
                  <a:pt x="13815" y="4131"/>
                  <a:pt x="13756" y="4171"/>
                  <a:pt x="13692" y="4231"/>
                </a:cubicBezTo>
                <a:cubicBezTo>
                  <a:pt x="13676" y="4254"/>
                  <a:pt x="13656" y="4275"/>
                  <a:pt x="13646" y="4302"/>
                </a:cubicBezTo>
                <a:cubicBezTo>
                  <a:pt x="13609" y="4402"/>
                  <a:pt x="13519" y="4510"/>
                  <a:pt x="13448" y="4543"/>
                </a:cubicBezTo>
                <a:cubicBezTo>
                  <a:pt x="13429" y="4551"/>
                  <a:pt x="13417" y="4569"/>
                  <a:pt x="13402" y="4584"/>
                </a:cubicBezTo>
                <a:cubicBezTo>
                  <a:pt x="13352" y="4662"/>
                  <a:pt x="13316" y="4735"/>
                  <a:pt x="13316" y="4778"/>
                </a:cubicBezTo>
                <a:cubicBezTo>
                  <a:pt x="13316" y="4832"/>
                  <a:pt x="13244" y="4914"/>
                  <a:pt x="13157" y="4962"/>
                </a:cubicBezTo>
                <a:cubicBezTo>
                  <a:pt x="13112" y="4987"/>
                  <a:pt x="13072" y="5037"/>
                  <a:pt x="13040" y="5090"/>
                </a:cubicBezTo>
                <a:cubicBezTo>
                  <a:pt x="13008" y="5144"/>
                  <a:pt x="12986" y="5206"/>
                  <a:pt x="12980" y="5269"/>
                </a:cubicBezTo>
                <a:cubicBezTo>
                  <a:pt x="12973" y="5342"/>
                  <a:pt x="12956" y="5391"/>
                  <a:pt x="12930" y="5427"/>
                </a:cubicBezTo>
                <a:cubicBezTo>
                  <a:pt x="12905" y="5464"/>
                  <a:pt x="12870" y="5483"/>
                  <a:pt x="12828" y="5484"/>
                </a:cubicBezTo>
                <a:cubicBezTo>
                  <a:pt x="12751" y="5484"/>
                  <a:pt x="12666" y="5591"/>
                  <a:pt x="12615" y="5744"/>
                </a:cubicBezTo>
                <a:cubicBezTo>
                  <a:pt x="12568" y="5886"/>
                  <a:pt x="12475" y="6000"/>
                  <a:pt x="12410" y="6000"/>
                </a:cubicBezTo>
                <a:cubicBezTo>
                  <a:pt x="12377" y="6000"/>
                  <a:pt x="12336" y="6016"/>
                  <a:pt x="12300" y="6041"/>
                </a:cubicBezTo>
                <a:cubicBezTo>
                  <a:pt x="12264" y="6066"/>
                  <a:pt x="12233" y="6100"/>
                  <a:pt x="12211" y="6138"/>
                </a:cubicBezTo>
                <a:cubicBezTo>
                  <a:pt x="12211" y="6139"/>
                  <a:pt x="12209" y="6142"/>
                  <a:pt x="12208" y="6143"/>
                </a:cubicBezTo>
                <a:cubicBezTo>
                  <a:pt x="12154" y="6244"/>
                  <a:pt x="12177" y="6317"/>
                  <a:pt x="12307" y="6491"/>
                </a:cubicBezTo>
                <a:lnTo>
                  <a:pt x="12477" y="6721"/>
                </a:lnTo>
                <a:lnTo>
                  <a:pt x="12466" y="6726"/>
                </a:lnTo>
                <a:lnTo>
                  <a:pt x="12357" y="6864"/>
                </a:lnTo>
                <a:lnTo>
                  <a:pt x="12095" y="7202"/>
                </a:lnTo>
                <a:cubicBezTo>
                  <a:pt x="11888" y="7461"/>
                  <a:pt x="11501" y="7993"/>
                  <a:pt x="11234" y="8388"/>
                </a:cubicBezTo>
                <a:cubicBezTo>
                  <a:pt x="11233" y="8389"/>
                  <a:pt x="11231" y="8387"/>
                  <a:pt x="11230" y="8388"/>
                </a:cubicBezTo>
                <a:cubicBezTo>
                  <a:pt x="11230" y="8389"/>
                  <a:pt x="11231" y="8392"/>
                  <a:pt x="11230" y="8393"/>
                </a:cubicBezTo>
                <a:cubicBezTo>
                  <a:pt x="11224" y="8402"/>
                  <a:pt x="11216" y="8409"/>
                  <a:pt x="11209" y="8418"/>
                </a:cubicBezTo>
                <a:cubicBezTo>
                  <a:pt x="11207" y="8422"/>
                  <a:pt x="11208" y="8420"/>
                  <a:pt x="11206" y="8424"/>
                </a:cubicBezTo>
                <a:cubicBezTo>
                  <a:pt x="11034" y="8675"/>
                  <a:pt x="10896" y="8854"/>
                  <a:pt x="10798" y="8966"/>
                </a:cubicBezTo>
                <a:cubicBezTo>
                  <a:pt x="10791" y="8995"/>
                  <a:pt x="10770" y="9018"/>
                  <a:pt x="10738" y="9032"/>
                </a:cubicBezTo>
                <a:cubicBezTo>
                  <a:pt x="10724" y="9045"/>
                  <a:pt x="10687" y="9094"/>
                  <a:pt x="10681" y="9093"/>
                </a:cubicBezTo>
                <a:cubicBezTo>
                  <a:pt x="10586" y="9078"/>
                  <a:pt x="10525" y="9084"/>
                  <a:pt x="10479" y="9109"/>
                </a:cubicBezTo>
                <a:cubicBezTo>
                  <a:pt x="10426" y="9166"/>
                  <a:pt x="10387" y="9259"/>
                  <a:pt x="10387" y="9405"/>
                </a:cubicBezTo>
                <a:cubicBezTo>
                  <a:pt x="10387" y="9603"/>
                  <a:pt x="10351" y="9700"/>
                  <a:pt x="10263" y="9733"/>
                </a:cubicBezTo>
                <a:cubicBezTo>
                  <a:pt x="10195" y="9758"/>
                  <a:pt x="10119" y="9872"/>
                  <a:pt x="10097" y="9983"/>
                </a:cubicBezTo>
                <a:cubicBezTo>
                  <a:pt x="10059" y="10176"/>
                  <a:pt x="10055" y="10176"/>
                  <a:pt x="9969" y="10014"/>
                </a:cubicBezTo>
                <a:cubicBezTo>
                  <a:pt x="9920" y="9920"/>
                  <a:pt x="9838" y="9575"/>
                  <a:pt x="9792" y="9242"/>
                </a:cubicBezTo>
                <a:cubicBezTo>
                  <a:pt x="9717" y="8695"/>
                  <a:pt x="9697" y="8641"/>
                  <a:pt x="9576" y="8695"/>
                </a:cubicBezTo>
                <a:cubicBezTo>
                  <a:pt x="9489" y="8733"/>
                  <a:pt x="9416" y="8787"/>
                  <a:pt x="9364" y="8848"/>
                </a:cubicBezTo>
                <a:cubicBezTo>
                  <a:pt x="9311" y="8909"/>
                  <a:pt x="9279" y="8974"/>
                  <a:pt x="9279" y="9037"/>
                </a:cubicBezTo>
                <a:cubicBezTo>
                  <a:pt x="9279" y="9092"/>
                  <a:pt x="9390" y="9333"/>
                  <a:pt x="9527" y="9569"/>
                </a:cubicBezTo>
                <a:cubicBezTo>
                  <a:pt x="9702" y="9872"/>
                  <a:pt x="9790" y="10029"/>
                  <a:pt x="9821" y="10152"/>
                </a:cubicBezTo>
                <a:cubicBezTo>
                  <a:pt x="9836" y="10213"/>
                  <a:pt x="9839" y="10262"/>
                  <a:pt x="9828" y="10321"/>
                </a:cubicBezTo>
                <a:cubicBezTo>
                  <a:pt x="9817" y="10380"/>
                  <a:pt x="9795" y="10445"/>
                  <a:pt x="9764" y="10530"/>
                </a:cubicBezTo>
                <a:lnTo>
                  <a:pt x="9654" y="10827"/>
                </a:lnTo>
                <a:lnTo>
                  <a:pt x="9534" y="10602"/>
                </a:lnTo>
                <a:cubicBezTo>
                  <a:pt x="9489" y="10515"/>
                  <a:pt x="9454" y="10468"/>
                  <a:pt x="9424" y="10448"/>
                </a:cubicBezTo>
                <a:cubicBezTo>
                  <a:pt x="9394" y="10430"/>
                  <a:pt x="9368" y="10442"/>
                  <a:pt x="9339" y="10484"/>
                </a:cubicBezTo>
                <a:cubicBezTo>
                  <a:pt x="9297" y="10545"/>
                  <a:pt x="9222" y="10573"/>
                  <a:pt x="9173" y="10546"/>
                </a:cubicBezTo>
                <a:cubicBezTo>
                  <a:pt x="9065" y="10486"/>
                  <a:pt x="9057" y="10624"/>
                  <a:pt x="9158" y="10771"/>
                </a:cubicBezTo>
                <a:cubicBezTo>
                  <a:pt x="9186" y="10810"/>
                  <a:pt x="9199" y="10851"/>
                  <a:pt x="9201" y="10888"/>
                </a:cubicBezTo>
                <a:cubicBezTo>
                  <a:pt x="9203" y="10926"/>
                  <a:pt x="9191" y="10956"/>
                  <a:pt x="9173" y="10985"/>
                </a:cubicBezTo>
                <a:cubicBezTo>
                  <a:pt x="9155" y="11014"/>
                  <a:pt x="9128" y="11040"/>
                  <a:pt x="9095" y="11052"/>
                </a:cubicBezTo>
                <a:cubicBezTo>
                  <a:pt x="9061" y="11064"/>
                  <a:pt x="9022" y="11064"/>
                  <a:pt x="8978" y="11052"/>
                </a:cubicBezTo>
                <a:cubicBezTo>
                  <a:pt x="8877" y="11024"/>
                  <a:pt x="8827" y="11043"/>
                  <a:pt x="8829" y="11093"/>
                </a:cubicBezTo>
                <a:cubicBezTo>
                  <a:pt x="8830" y="11117"/>
                  <a:pt x="8845" y="11149"/>
                  <a:pt x="8872" y="11190"/>
                </a:cubicBezTo>
                <a:cubicBezTo>
                  <a:pt x="8898" y="11231"/>
                  <a:pt x="8936" y="11278"/>
                  <a:pt x="8988" y="11333"/>
                </a:cubicBezTo>
                <a:lnTo>
                  <a:pt x="9158" y="11507"/>
                </a:lnTo>
                <a:lnTo>
                  <a:pt x="8833" y="11906"/>
                </a:lnTo>
                <a:cubicBezTo>
                  <a:pt x="8597" y="12193"/>
                  <a:pt x="8530" y="12270"/>
                  <a:pt x="8436" y="12233"/>
                </a:cubicBezTo>
                <a:cubicBezTo>
                  <a:pt x="8404" y="12221"/>
                  <a:pt x="8371" y="12195"/>
                  <a:pt x="8326" y="12161"/>
                </a:cubicBezTo>
                <a:cubicBezTo>
                  <a:pt x="8065" y="11965"/>
                  <a:pt x="7626" y="11982"/>
                  <a:pt x="7320" y="12207"/>
                </a:cubicBezTo>
                <a:cubicBezTo>
                  <a:pt x="7231" y="12273"/>
                  <a:pt x="7139" y="12360"/>
                  <a:pt x="7051" y="12458"/>
                </a:cubicBezTo>
                <a:cubicBezTo>
                  <a:pt x="6963" y="12556"/>
                  <a:pt x="6878" y="12672"/>
                  <a:pt x="6803" y="12785"/>
                </a:cubicBezTo>
                <a:cubicBezTo>
                  <a:pt x="6653" y="13010"/>
                  <a:pt x="6539" y="13244"/>
                  <a:pt x="6513" y="13419"/>
                </a:cubicBezTo>
                <a:cubicBezTo>
                  <a:pt x="6484" y="13606"/>
                  <a:pt x="6461" y="13704"/>
                  <a:pt x="6403" y="13746"/>
                </a:cubicBezTo>
                <a:cubicBezTo>
                  <a:pt x="6344" y="13789"/>
                  <a:pt x="6251" y="13775"/>
                  <a:pt x="6081" y="13731"/>
                </a:cubicBezTo>
                <a:cubicBezTo>
                  <a:pt x="5987" y="13707"/>
                  <a:pt x="5909" y="13691"/>
                  <a:pt x="5843" y="13685"/>
                </a:cubicBezTo>
                <a:cubicBezTo>
                  <a:pt x="5796" y="13681"/>
                  <a:pt x="5764" y="13689"/>
                  <a:pt x="5730" y="13695"/>
                </a:cubicBezTo>
                <a:cubicBezTo>
                  <a:pt x="5716" y="13698"/>
                  <a:pt x="5696" y="13696"/>
                  <a:pt x="5684" y="13700"/>
                </a:cubicBezTo>
                <a:cubicBezTo>
                  <a:pt x="5663" y="13708"/>
                  <a:pt x="5649" y="13723"/>
                  <a:pt x="5634" y="13736"/>
                </a:cubicBezTo>
                <a:cubicBezTo>
                  <a:pt x="5620" y="13750"/>
                  <a:pt x="5600" y="13757"/>
                  <a:pt x="5592" y="13777"/>
                </a:cubicBezTo>
                <a:cubicBezTo>
                  <a:pt x="5590" y="13781"/>
                  <a:pt x="5593" y="13788"/>
                  <a:pt x="5592" y="13792"/>
                </a:cubicBezTo>
                <a:cubicBezTo>
                  <a:pt x="5579" y="13830"/>
                  <a:pt x="5572" y="13873"/>
                  <a:pt x="5578" y="13930"/>
                </a:cubicBezTo>
                <a:cubicBezTo>
                  <a:pt x="5592" y="14074"/>
                  <a:pt x="5638" y="14125"/>
                  <a:pt x="5730" y="14104"/>
                </a:cubicBezTo>
                <a:cubicBezTo>
                  <a:pt x="5759" y="14098"/>
                  <a:pt x="5783" y="14098"/>
                  <a:pt x="5811" y="14094"/>
                </a:cubicBezTo>
                <a:cubicBezTo>
                  <a:pt x="5965" y="13982"/>
                  <a:pt x="6347" y="14100"/>
                  <a:pt x="6421" y="14299"/>
                </a:cubicBezTo>
                <a:cubicBezTo>
                  <a:pt x="6428" y="14320"/>
                  <a:pt x="6431" y="14342"/>
                  <a:pt x="6435" y="14365"/>
                </a:cubicBezTo>
                <a:cubicBezTo>
                  <a:pt x="6487" y="14454"/>
                  <a:pt x="6457" y="14523"/>
                  <a:pt x="6367" y="14656"/>
                </a:cubicBezTo>
                <a:cubicBezTo>
                  <a:pt x="6315" y="14757"/>
                  <a:pt x="6246" y="14843"/>
                  <a:pt x="6155" y="14897"/>
                </a:cubicBezTo>
                <a:cubicBezTo>
                  <a:pt x="6093" y="14937"/>
                  <a:pt x="6028" y="14956"/>
                  <a:pt x="5960" y="14953"/>
                </a:cubicBezTo>
                <a:cubicBezTo>
                  <a:pt x="5850" y="14949"/>
                  <a:pt x="5762" y="14983"/>
                  <a:pt x="5762" y="15030"/>
                </a:cubicBezTo>
                <a:cubicBezTo>
                  <a:pt x="5762" y="15077"/>
                  <a:pt x="5671" y="15187"/>
                  <a:pt x="5560" y="15270"/>
                </a:cubicBezTo>
                <a:cubicBezTo>
                  <a:pt x="5548" y="15279"/>
                  <a:pt x="5549" y="15282"/>
                  <a:pt x="5539" y="15291"/>
                </a:cubicBezTo>
                <a:cubicBezTo>
                  <a:pt x="5536" y="15292"/>
                  <a:pt x="5537" y="15294"/>
                  <a:pt x="5535" y="15296"/>
                </a:cubicBezTo>
                <a:cubicBezTo>
                  <a:pt x="5406" y="15400"/>
                  <a:pt x="5367" y="15478"/>
                  <a:pt x="5390" y="15648"/>
                </a:cubicBezTo>
                <a:cubicBezTo>
                  <a:pt x="5402" y="15739"/>
                  <a:pt x="5395" y="15812"/>
                  <a:pt x="5369" y="15879"/>
                </a:cubicBezTo>
                <a:cubicBezTo>
                  <a:pt x="5341" y="15946"/>
                  <a:pt x="5293" y="16011"/>
                  <a:pt x="5209" y="16093"/>
                </a:cubicBezTo>
                <a:cubicBezTo>
                  <a:pt x="5153" y="16148"/>
                  <a:pt x="5108" y="16193"/>
                  <a:pt x="5075" y="16236"/>
                </a:cubicBezTo>
                <a:cubicBezTo>
                  <a:pt x="5042" y="16280"/>
                  <a:pt x="5019" y="16321"/>
                  <a:pt x="5007" y="16359"/>
                </a:cubicBezTo>
                <a:cubicBezTo>
                  <a:pt x="4984" y="16436"/>
                  <a:pt x="5003" y="16506"/>
                  <a:pt x="5053" y="16594"/>
                </a:cubicBezTo>
                <a:cubicBezTo>
                  <a:pt x="5094" y="16665"/>
                  <a:pt x="5093" y="16726"/>
                  <a:pt x="5046" y="16768"/>
                </a:cubicBezTo>
                <a:cubicBezTo>
                  <a:pt x="5007" y="16804"/>
                  <a:pt x="4980" y="16923"/>
                  <a:pt x="4990" y="17034"/>
                </a:cubicBezTo>
                <a:cubicBezTo>
                  <a:pt x="5000" y="17146"/>
                  <a:pt x="4987" y="17289"/>
                  <a:pt x="4958" y="17356"/>
                </a:cubicBezTo>
                <a:cubicBezTo>
                  <a:pt x="4928" y="17424"/>
                  <a:pt x="4936" y="17537"/>
                  <a:pt x="4979" y="17612"/>
                </a:cubicBezTo>
                <a:cubicBezTo>
                  <a:pt x="5012" y="17669"/>
                  <a:pt x="5030" y="17722"/>
                  <a:pt x="5032" y="17765"/>
                </a:cubicBezTo>
                <a:cubicBezTo>
                  <a:pt x="5034" y="17808"/>
                  <a:pt x="5020" y="17841"/>
                  <a:pt x="4993" y="17868"/>
                </a:cubicBezTo>
                <a:cubicBezTo>
                  <a:pt x="4967" y="17895"/>
                  <a:pt x="4930" y="17917"/>
                  <a:pt x="4876" y="17924"/>
                </a:cubicBezTo>
                <a:cubicBezTo>
                  <a:pt x="4824" y="17931"/>
                  <a:pt x="4761" y="17923"/>
                  <a:pt x="4685" y="17908"/>
                </a:cubicBezTo>
                <a:cubicBezTo>
                  <a:pt x="4432" y="17858"/>
                  <a:pt x="4400" y="17873"/>
                  <a:pt x="4380" y="18062"/>
                </a:cubicBezTo>
                <a:cubicBezTo>
                  <a:pt x="4368" y="18179"/>
                  <a:pt x="4320" y="18261"/>
                  <a:pt x="4271" y="18246"/>
                </a:cubicBezTo>
                <a:cubicBezTo>
                  <a:pt x="4168" y="18214"/>
                  <a:pt x="3616" y="18567"/>
                  <a:pt x="3608" y="18670"/>
                </a:cubicBezTo>
                <a:cubicBezTo>
                  <a:pt x="3606" y="18709"/>
                  <a:pt x="3593" y="18821"/>
                  <a:pt x="3580" y="18921"/>
                </a:cubicBezTo>
                <a:cubicBezTo>
                  <a:pt x="3567" y="19021"/>
                  <a:pt x="3594" y="19245"/>
                  <a:pt x="3644" y="19417"/>
                </a:cubicBezTo>
                <a:cubicBezTo>
                  <a:pt x="3679" y="19537"/>
                  <a:pt x="3712" y="19617"/>
                  <a:pt x="3754" y="19667"/>
                </a:cubicBezTo>
                <a:cubicBezTo>
                  <a:pt x="3754" y="19668"/>
                  <a:pt x="3757" y="19667"/>
                  <a:pt x="3757" y="19667"/>
                </a:cubicBezTo>
                <a:cubicBezTo>
                  <a:pt x="3767" y="19678"/>
                  <a:pt x="3782" y="19674"/>
                  <a:pt x="3793" y="19683"/>
                </a:cubicBezTo>
                <a:cubicBezTo>
                  <a:pt x="3833" y="19713"/>
                  <a:pt x="3879" y="19735"/>
                  <a:pt x="3952" y="19739"/>
                </a:cubicBezTo>
                <a:cubicBezTo>
                  <a:pt x="4070" y="19745"/>
                  <a:pt x="4190" y="19746"/>
                  <a:pt x="4218" y="19739"/>
                </a:cubicBezTo>
                <a:cubicBezTo>
                  <a:pt x="4245" y="19732"/>
                  <a:pt x="4286" y="19790"/>
                  <a:pt x="4306" y="19867"/>
                </a:cubicBezTo>
                <a:cubicBezTo>
                  <a:pt x="4312" y="19889"/>
                  <a:pt x="4321" y="19902"/>
                  <a:pt x="4331" y="19913"/>
                </a:cubicBezTo>
                <a:cubicBezTo>
                  <a:pt x="4335" y="19916"/>
                  <a:pt x="4333" y="19921"/>
                  <a:pt x="4338" y="19923"/>
                </a:cubicBezTo>
                <a:cubicBezTo>
                  <a:pt x="4341" y="19925"/>
                  <a:pt x="4349" y="19922"/>
                  <a:pt x="4352" y="19923"/>
                </a:cubicBezTo>
                <a:cubicBezTo>
                  <a:pt x="4386" y="19924"/>
                  <a:pt x="4457" y="19869"/>
                  <a:pt x="4536" y="19800"/>
                </a:cubicBezTo>
                <a:cubicBezTo>
                  <a:pt x="4569" y="19771"/>
                  <a:pt x="4581" y="19767"/>
                  <a:pt x="4625" y="19724"/>
                </a:cubicBezTo>
                <a:cubicBezTo>
                  <a:pt x="4703" y="19646"/>
                  <a:pt x="4776" y="19589"/>
                  <a:pt x="4834" y="19555"/>
                </a:cubicBezTo>
                <a:cubicBezTo>
                  <a:pt x="4851" y="19545"/>
                  <a:pt x="4852" y="19555"/>
                  <a:pt x="4866" y="19550"/>
                </a:cubicBezTo>
                <a:cubicBezTo>
                  <a:pt x="4899" y="19536"/>
                  <a:pt x="4936" y="19512"/>
                  <a:pt x="4944" y="19529"/>
                </a:cubicBezTo>
                <a:cubicBezTo>
                  <a:pt x="4944" y="19530"/>
                  <a:pt x="4943" y="19539"/>
                  <a:pt x="4944" y="19540"/>
                </a:cubicBezTo>
                <a:cubicBezTo>
                  <a:pt x="4944" y="19540"/>
                  <a:pt x="4947" y="19539"/>
                  <a:pt x="4947" y="19540"/>
                </a:cubicBezTo>
                <a:cubicBezTo>
                  <a:pt x="4969" y="19589"/>
                  <a:pt x="4979" y="19935"/>
                  <a:pt x="4972" y="20312"/>
                </a:cubicBezTo>
                <a:cubicBezTo>
                  <a:pt x="4966" y="20615"/>
                  <a:pt x="4958" y="20795"/>
                  <a:pt x="4933" y="20920"/>
                </a:cubicBezTo>
                <a:cubicBezTo>
                  <a:pt x="4910" y="21064"/>
                  <a:pt x="4867" y="21146"/>
                  <a:pt x="4788" y="21222"/>
                </a:cubicBezTo>
                <a:lnTo>
                  <a:pt x="4752" y="21258"/>
                </a:lnTo>
                <a:lnTo>
                  <a:pt x="4653" y="21380"/>
                </a:lnTo>
                <a:lnTo>
                  <a:pt x="4770" y="21411"/>
                </a:lnTo>
                <a:lnTo>
                  <a:pt x="4915" y="21406"/>
                </a:lnTo>
                <a:cubicBezTo>
                  <a:pt x="5076" y="21399"/>
                  <a:pt x="5261" y="21357"/>
                  <a:pt x="5326" y="21309"/>
                </a:cubicBezTo>
                <a:cubicBezTo>
                  <a:pt x="5382" y="21267"/>
                  <a:pt x="5415" y="21268"/>
                  <a:pt x="5439" y="21298"/>
                </a:cubicBezTo>
                <a:cubicBezTo>
                  <a:pt x="5457" y="21316"/>
                  <a:pt x="5468" y="21345"/>
                  <a:pt x="5478" y="21401"/>
                </a:cubicBezTo>
                <a:cubicBezTo>
                  <a:pt x="5479" y="21403"/>
                  <a:pt x="5481" y="21408"/>
                  <a:pt x="5482" y="21411"/>
                </a:cubicBezTo>
                <a:cubicBezTo>
                  <a:pt x="5489" y="21449"/>
                  <a:pt x="5495" y="21475"/>
                  <a:pt x="5510" y="21498"/>
                </a:cubicBezTo>
                <a:cubicBezTo>
                  <a:pt x="5511" y="21499"/>
                  <a:pt x="5513" y="21502"/>
                  <a:pt x="5514" y="21503"/>
                </a:cubicBezTo>
                <a:cubicBezTo>
                  <a:pt x="5530" y="21526"/>
                  <a:pt x="5555" y="21539"/>
                  <a:pt x="5592" y="21549"/>
                </a:cubicBezTo>
                <a:cubicBezTo>
                  <a:pt x="5668" y="21570"/>
                  <a:pt x="5801" y="21569"/>
                  <a:pt x="6038" y="21554"/>
                </a:cubicBezTo>
                <a:cubicBezTo>
                  <a:pt x="6325" y="21536"/>
                  <a:pt x="6611" y="21494"/>
                  <a:pt x="6683" y="21462"/>
                </a:cubicBezTo>
                <a:cubicBezTo>
                  <a:pt x="6734" y="21436"/>
                  <a:pt x="6769" y="21403"/>
                  <a:pt x="6785" y="21365"/>
                </a:cubicBezTo>
                <a:cubicBezTo>
                  <a:pt x="6797" y="21337"/>
                  <a:pt x="6791" y="21304"/>
                  <a:pt x="6785" y="21273"/>
                </a:cubicBezTo>
                <a:cubicBezTo>
                  <a:pt x="6782" y="21259"/>
                  <a:pt x="6788" y="21246"/>
                  <a:pt x="6782" y="21232"/>
                </a:cubicBezTo>
                <a:cubicBezTo>
                  <a:pt x="6762" y="21188"/>
                  <a:pt x="6726" y="21145"/>
                  <a:pt x="6676" y="21104"/>
                </a:cubicBezTo>
                <a:cubicBezTo>
                  <a:pt x="6624" y="21063"/>
                  <a:pt x="6555" y="21024"/>
                  <a:pt x="6477" y="20997"/>
                </a:cubicBezTo>
                <a:cubicBezTo>
                  <a:pt x="6405" y="20971"/>
                  <a:pt x="6352" y="20957"/>
                  <a:pt x="6311" y="20935"/>
                </a:cubicBezTo>
                <a:cubicBezTo>
                  <a:pt x="6270" y="20915"/>
                  <a:pt x="6245" y="20889"/>
                  <a:pt x="6226" y="20859"/>
                </a:cubicBezTo>
                <a:cubicBezTo>
                  <a:pt x="6188" y="20799"/>
                  <a:pt x="6187" y="20708"/>
                  <a:pt x="6187" y="20531"/>
                </a:cubicBezTo>
                <a:cubicBezTo>
                  <a:pt x="6187" y="20318"/>
                  <a:pt x="6160" y="20221"/>
                  <a:pt x="6311" y="20168"/>
                </a:cubicBezTo>
                <a:cubicBezTo>
                  <a:pt x="6461" y="20115"/>
                  <a:pt x="6788" y="20107"/>
                  <a:pt x="7497" y="20071"/>
                </a:cubicBezTo>
                <a:cubicBezTo>
                  <a:pt x="7956" y="20048"/>
                  <a:pt x="8173" y="20039"/>
                  <a:pt x="8319" y="20056"/>
                </a:cubicBezTo>
                <a:cubicBezTo>
                  <a:pt x="8322" y="20054"/>
                  <a:pt x="8323" y="20053"/>
                  <a:pt x="8326" y="20051"/>
                </a:cubicBezTo>
                <a:cubicBezTo>
                  <a:pt x="8389" y="20016"/>
                  <a:pt x="8453" y="20052"/>
                  <a:pt x="8510" y="20112"/>
                </a:cubicBezTo>
                <a:cubicBezTo>
                  <a:pt x="8527" y="20125"/>
                  <a:pt x="8549" y="20146"/>
                  <a:pt x="8563" y="20163"/>
                </a:cubicBezTo>
                <a:cubicBezTo>
                  <a:pt x="8585" y="20190"/>
                  <a:pt x="8606" y="20212"/>
                  <a:pt x="8631" y="20250"/>
                </a:cubicBezTo>
                <a:cubicBezTo>
                  <a:pt x="8771" y="20466"/>
                  <a:pt x="8919" y="20514"/>
                  <a:pt x="9070" y="20414"/>
                </a:cubicBezTo>
                <a:cubicBezTo>
                  <a:pt x="9138" y="20368"/>
                  <a:pt x="9206" y="20299"/>
                  <a:pt x="9275" y="20189"/>
                </a:cubicBezTo>
                <a:lnTo>
                  <a:pt x="9459" y="19897"/>
                </a:lnTo>
                <a:lnTo>
                  <a:pt x="10299" y="19964"/>
                </a:lnTo>
                <a:cubicBezTo>
                  <a:pt x="10597" y="19988"/>
                  <a:pt x="10772" y="20012"/>
                  <a:pt x="10908" y="20041"/>
                </a:cubicBezTo>
                <a:cubicBezTo>
                  <a:pt x="10972" y="20054"/>
                  <a:pt x="11050" y="20069"/>
                  <a:pt x="11092" y="20087"/>
                </a:cubicBezTo>
                <a:cubicBezTo>
                  <a:pt x="11094" y="20087"/>
                  <a:pt x="11097" y="20091"/>
                  <a:pt x="11099" y="20092"/>
                </a:cubicBezTo>
                <a:cubicBezTo>
                  <a:pt x="11103" y="20093"/>
                  <a:pt x="11107" y="20095"/>
                  <a:pt x="11110" y="20097"/>
                </a:cubicBezTo>
                <a:cubicBezTo>
                  <a:pt x="11140" y="20111"/>
                  <a:pt x="11172" y="20125"/>
                  <a:pt x="11195" y="20143"/>
                </a:cubicBezTo>
                <a:cubicBezTo>
                  <a:pt x="11207" y="20152"/>
                  <a:pt x="11235" y="20158"/>
                  <a:pt x="11241" y="20168"/>
                </a:cubicBezTo>
                <a:cubicBezTo>
                  <a:pt x="11247" y="20180"/>
                  <a:pt x="11243" y="20184"/>
                  <a:pt x="11248" y="20194"/>
                </a:cubicBezTo>
                <a:cubicBezTo>
                  <a:pt x="11258" y="20205"/>
                  <a:pt x="11270" y="20212"/>
                  <a:pt x="11280" y="20225"/>
                </a:cubicBezTo>
                <a:cubicBezTo>
                  <a:pt x="11389" y="20370"/>
                  <a:pt x="11513" y="20415"/>
                  <a:pt x="11769" y="20414"/>
                </a:cubicBezTo>
                <a:cubicBezTo>
                  <a:pt x="12252" y="20411"/>
                  <a:pt x="12432" y="20399"/>
                  <a:pt x="12594" y="20291"/>
                </a:cubicBezTo>
                <a:cubicBezTo>
                  <a:pt x="12648" y="20255"/>
                  <a:pt x="12703" y="20208"/>
                  <a:pt x="12764" y="20148"/>
                </a:cubicBezTo>
                <a:lnTo>
                  <a:pt x="13008" y="19903"/>
                </a:lnTo>
                <a:lnTo>
                  <a:pt x="14599" y="19974"/>
                </a:lnTo>
                <a:cubicBezTo>
                  <a:pt x="15688" y="20020"/>
                  <a:pt x="16042" y="20042"/>
                  <a:pt x="16175" y="20117"/>
                </a:cubicBezTo>
                <a:cubicBezTo>
                  <a:pt x="16219" y="20143"/>
                  <a:pt x="16238" y="20175"/>
                  <a:pt x="16253" y="20214"/>
                </a:cubicBezTo>
                <a:cubicBezTo>
                  <a:pt x="16298" y="20337"/>
                  <a:pt x="16413" y="20393"/>
                  <a:pt x="16536" y="20388"/>
                </a:cubicBezTo>
                <a:cubicBezTo>
                  <a:pt x="16659" y="20384"/>
                  <a:pt x="16789" y="20316"/>
                  <a:pt x="16869" y="20189"/>
                </a:cubicBezTo>
                <a:cubicBezTo>
                  <a:pt x="16954" y="20053"/>
                  <a:pt x="17107" y="20022"/>
                  <a:pt x="17439" y="20020"/>
                </a:cubicBezTo>
                <a:cubicBezTo>
                  <a:pt x="17549" y="20019"/>
                  <a:pt x="17597" y="20011"/>
                  <a:pt x="17776" y="20015"/>
                </a:cubicBezTo>
                <a:cubicBezTo>
                  <a:pt x="18207" y="20026"/>
                  <a:pt x="18595" y="20077"/>
                  <a:pt x="18640" y="20128"/>
                </a:cubicBezTo>
                <a:cubicBezTo>
                  <a:pt x="18640" y="20128"/>
                  <a:pt x="18639" y="20132"/>
                  <a:pt x="18640" y="20133"/>
                </a:cubicBezTo>
                <a:cubicBezTo>
                  <a:pt x="18650" y="20143"/>
                  <a:pt x="18653" y="20165"/>
                  <a:pt x="18661" y="20179"/>
                </a:cubicBezTo>
                <a:cubicBezTo>
                  <a:pt x="18686" y="20203"/>
                  <a:pt x="18699" y="20226"/>
                  <a:pt x="18697" y="20255"/>
                </a:cubicBezTo>
                <a:cubicBezTo>
                  <a:pt x="18697" y="20256"/>
                  <a:pt x="18696" y="20260"/>
                  <a:pt x="18697" y="20260"/>
                </a:cubicBezTo>
                <a:cubicBezTo>
                  <a:pt x="18707" y="20300"/>
                  <a:pt x="18711" y="20343"/>
                  <a:pt x="18714" y="20388"/>
                </a:cubicBezTo>
                <a:cubicBezTo>
                  <a:pt x="18716" y="20409"/>
                  <a:pt x="18718" y="20428"/>
                  <a:pt x="18718" y="20450"/>
                </a:cubicBezTo>
                <a:cubicBezTo>
                  <a:pt x="18718" y="20490"/>
                  <a:pt x="18716" y="20522"/>
                  <a:pt x="18711" y="20562"/>
                </a:cubicBezTo>
                <a:cubicBezTo>
                  <a:pt x="18706" y="20600"/>
                  <a:pt x="18698" y="20635"/>
                  <a:pt x="18689" y="20670"/>
                </a:cubicBezTo>
                <a:cubicBezTo>
                  <a:pt x="18683" y="20694"/>
                  <a:pt x="18680" y="20719"/>
                  <a:pt x="18672" y="20741"/>
                </a:cubicBezTo>
                <a:cubicBezTo>
                  <a:pt x="18651" y="20798"/>
                  <a:pt x="18624" y="20849"/>
                  <a:pt x="18590" y="20879"/>
                </a:cubicBezTo>
                <a:cubicBezTo>
                  <a:pt x="18522" y="20941"/>
                  <a:pt x="18471" y="21015"/>
                  <a:pt x="18466" y="21048"/>
                </a:cubicBezTo>
                <a:cubicBezTo>
                  <a:pt x="18467" y="21049"/>
                  <a:pt x="18469" y="21052"/>
                  <a:pt x="18470" y="21053"/>
                </a:cubicBezTo>
                <a:cubicBezTo>
                  <a:pt x="18483" y="21093"/>
                  <a:pt x="19097" y="21091"/>
                  <a:pt x="19387" y="21063"/>
                </a:cubicBezTo>
                <a:cubicBezTo>
                  <a:pt x="19459" y="21052"/>
                  <a:pt x="19522" y="21038"/>
                  <a:pt x="19536" y="21022"/>
                </a:cubicBezTo>
                <a:cubicBezTo>
                  <a:pt x="19527" y="21001"/>
                  <a:pt x="19502" y="20975"/>
                  <a:pt x="19458" y="20941"/>
                </a:cubicBezTo>
                <a:cubicBezTo>
                  <a:pt x="19321" y="20907"/>
                  <a:pt x="19225" y="20647"/>
                  <a:pt x="19203" y="20409"/>
                </a:cubicBezTo>
                <a:cubicBezTo>
                  <a:pt x="19201" y="20394"/>
                  <a:pt x="19200" y="20382"/>
                  <a:pt x="19199" y="20368"/>
                </a:cubicBezTo>
                <a:cubicBezTo>
                  <a:pt x="19195" y="20277"/>
                  <a:pt x="19195" y="20193"/>
                  <a:pt x="19221" y="20133"/>
                </a:cubicBezTo>
                <a:cubicBezTo>
                  <a:pt x="19222" y="20128"/>
                  <a:pt x="19223" y="20121"/>
                  <a:pt x="19224" y="20117"/>
                </a:cubicBezTo>
                <a:cubicBezTo>
                  <a:pt x="19226" y="20115"/>
                  <a:pt x="19226" y="20115"/>
                  <a:pt x="19228" y="20112"/>
                </a:cubicBezTo>
                <a:cubicBezTo>
                  <a:pt x="19252" y="20054"/>
                  <a:pt x="19291" y="20016"/>
                  <a:pt x="19345" y="20010"/>
                </a:cubicBezTo>
                <a:cubicBezTo>
                  <a:pt x="19577" y="19892"/>
                  <a:pt x="19687" y="19781"/>
                  <a:pt x="19660" y="19657"/>
                </a:cubicBezTo>
                <a:cubicBezTo>
                  <a:pt x="19655" y="19625"/>
                  <a:pt x="19655" y="19598"/>
                  <a:pt x="19639" y="19555"/>
                </a:cubicBezTo>
                <a:cubicBezTo>
                  <a:pt x="19558" y="19336"/>
                  <a:pt x="19546" y="19009"/>
                  <a:pt x="19617" y="18946"/>
                </a:cubicBezTo>
                <a:cubicBezTo>
                  <a:pt x="19625" y="18939"/>
                  <a:pt x="19664" y="18963"/>
                  <a:pt x="19681" y="18967"/>
                </a:cubicBezTo>
                <a:cubicBezTo>
                  <a:pt x="19761" y="18894"/>
                  <a:pt x="19896" y="18950"/>
                  <a:pt x="20071" y="19171"/>
                </a:cubicBezTo>
                <a:cubicBezTo>
                  <a:pt x="20154" y="19277"/>
                  <a:pt x="20194" y="19311"/>
                  <a:pt x="20241" y="19355"/>
                </a:cubicBezTo>
                <a:cubicBezTo>
                  <a:pt x="20291" y="19398"/>
                  <a:pt x="20323" y="19420"/>
                  <a:pt x="20333" y="19422"/>
                </a:cubicBezTo>
                <a:cubicBezTo>
                  <a:pt x="20333" y="19417"/>
                  <a:pt x="20343" y="19420"/>
                  <a:pt x="20340" y="19412"/>
                </a:cubicBezTo>
                <a:cubicBezTo>
                  <a:pt x="20332" y="19388"/>
                  <a:pt x="20304" y="19346"/>
                  <a:pt x="20269" y="19289"/>
                </a:cubicBezTo>
                <a:cubicBezTo>
                  <a:pt x="20267" y="19285"/>
                  <a:pt x="20264" y="19278"/>
                  <a:pt x="20262" y="19274"/>
                </a:cubicBezTo>
                <a:cubicBezTo>
                  <a:pt x="20260" y="19271"/>
                  <a:pt x="20260" y="19267"/>
                  <a:pt x="20258" y="19263"/>
                </a:cubicBezTo>
                <a:cubicBezTo>
                  <a:pt x="20202" y="19168"/>
                  <a:pt x="20156" y="19017"/>
                  <a:pt x="20156" y="18921"/>
                </a:cubicBezTo>
                <a:cubicBezTo>
                  <a:pt x="20155" y="18854"/>
                  <a:pt x="20149" y="18796"/>
                  <a:pt x="20138" y="18747"/>
                </a:cubicBezTo>
                <a:cubicBezTo>
                  <a:pt x="20138" y="18746"/>
                  <a:pt x="20138" y="18743"/>
                  <a:pt x="20138" y="18742"/>
                </a:cubicBezTo>
                <a:cubicBezTo>
                  <a:pt x="20104" y="18592"/>
                  <a:pt x="20013" y="18514"/>
                  <a:pt x="19812" y="18420"/>
                </a:cubicBezTo>
                <a:cubicBezTo>
                  <a:pt x="19738" y="18385"/>
                  <a:pt x="19681" y="18357"/>
                  <a:pt x="19639" y="18328"/>
                </a:cubicBezTo>
                <a:cubicBezTo>
                  <a:pt x="19596" y="18298"/>
                  <a:pt x="19570" y="18267"/>
                  <a:pt x="19550" y="18220"/>
                </a:cubicBezTo>
                <a:cubicBezTo>
                  <a:pt x="19510" y="18129"/>
                  <a:pt x="19504" y="17984"/>
                  <a:pt x="19497" y="17699"/>
                </a:cubicBezTo>
                <a:cubicBezTo>
                  <a:pt x="19484" y="17186"/>
                  <a:pt x="19487" y="16849"/>
                  <a:pt x="19515" y="16615"/>
                </a:cubicBezTo>
                <a:cubicBezTo>
                  <a:pt x="19543" y="16381"/>
                  <a:pt x="19595" y="16252"/>
                  <a:pt x="19681" y="16155"/>
                </a:cubicBezTo>
                <a:cubicBezTo>
                  <a:pt x="19771" y="16053"/>
                  <a:pt x="19887" y="15965"/>
                  <a:pt x="19936" y="15965"/>
                </a:cubicBezTo>
                <a:cubicBezTo>
                  <a:pt x="19985" y="15965"/>
                  <a:pt x="20025" y="15925"/>
                  <a:pt x="20025" y="15873"/>
                </a:cubicBezTo>
                <a:cubicBezTo>
                  <a:pt x="20025" y="15838"/>
                  <a:pt x="20002" y="15813"/>
                  <a:pt x="19975" y="15797"/>
                </a:cubicBezTo>
                <a:cubicBezTo>
                  <a:pt x="19913" y="15777"/>
                  <a:pt x="19767" y="15844"/>
                  <a:pt x="19483" y="16006"/>
                </a:cubicBezTo>
                <a:cubicBezTo>
                  <a:pt x="19342" y="16089"/>
                  <a:pt x="19193" y="16182"/>
                  <a:pt x="19104" y="16252"/>
                </a:cubicBezTo>
                <a:cubicBezTo>
                  <a:pt x="19030" y="16310"/>
                  <a:pt x="18968" y="16291"/>
                  <a:pt x="18916" y="16201"/>
                </a:cubicBezTo>
                <a:cubicBezTo>
                  <a:pt x="18912" y="16194"/>
                  <a:pt x="18912" y="16187"/>
                  <a:pt x="18909" y="16180"/>
                </a:cubicBezTo>
                <a:cubicBezTo>
                  <a:pt x="18875" y="16158"/>
                  <a:pt x="18852" y="16124"/>
                  <a:pt x="18852" y="16063"/>
                </a:cubicBezTo>
                <a:cubicBezTo>
                  <a:pt x="18852" y="16042"/>
                  <a:pt x="18868" y="16011"/>
                  <a:pt x="18884" y="15986"/>
                </a:cubicBezTo>
                <a:cubicBezTo>
                  <a:pt x="18887" y="15977"/>
                  <a:pt x="18891" y="15974"/>
                  <a:pt x="18895" y="15965"/>
                </a:cubicBezTo>
                <a:cubicBezTo>
                  <a:pt x="18913" y="15924"/>
                  <a:pt x="18947" y="15895"/>
                  <a:pt x="18991" y="15884"/>
                </a:cubicBezTo>
                <a:cubicBezTo>
                  <a:pt x="18994" y="15881"/>
                  <a:pt x="18994" y="15881"/>
                  <a:pt x="18998" y="15879"/>
                </a:cubicBezTo>
                <a:cubicBezTo>
                  <a:pt x="19076" y="15833"/>
                  <a:pt x="19113" y="15792"/>
                  <a:pt x="19086" y="15786"/>
                </a:cubicBezTo>
                <a:cubicBezTo>
                  <a:pt x="19085" y="15783"/>
                  <a:pt x="19087" y="15780"/>
                  <a:pt x="19086" y="15776"/>
                </a:cubicBezTo>
                <a:cubicBezTo>
                  <a:pt x="19075" y="15766"/>
                  <a:pt x="19077" y="15732"/>
                  <a:pt x="19090" y="15684"/>
                </a:cubicBezTo>
                <a:cubicBezTo>
                  <a:pt x="19100" y="15644"/>
                  <a:pt x="19112" y="15599"/>
                  <a:pt x="19136" y="15546"/>
                </a:cubicBezTo>
                <a:cubicBezTo>
                  <a:pt x="19199" y="15407"/>
                  <a:pt x="19231" y="15320"/>
                  <a:pt x="19235" y="15275"/>
                </a:cubicBezTo>
                <a:cubicBezTo>
                  <a:pt x="19232" y="15236"/>
                  <a:pt x="19205" y="15241"/>
                  <a:pt x="19146" y="15311"/>
                </a:cubicBezTo>
                <a:cubicBezTo>
                  <a:pt x="19093" y="15375"/>
                  <a:pt x="18997" y="15393"/>
                  <a:pt x="18934" y="15357"/>
                </a:cubicBezTo>
                <a:cubicBezTo>
                  <a:pt x="18833" y="15300"/>
                  <a:pt x="18844" y="15267"/>
                  <a:pt x="19015" y="15066"/>
                </a:cubicBezTo>
                <a:cubicBezTo>
                  <a:pt x="19123" y="14939"/>
                  <a:pt x="19366" y="14767"/>
                  <a:pt x="19554" y="14687"/>
                </a:cubicBezTo>
                <a:cubicBezTo>
                  <a:pt x="19587" y="14673"/>
                  <a:pt x="19604" y="14660"/>
                  <a:pt x="19632" y="14646"/>
                </a:cubicBezTo>
                <a:cubicBezTo>
                  <a:pt x="19636" y="14643"/>
                  <a:pt x="19635" y="14639"/>
                  <a:pt x="19639" y="14636"/>
                </a:cubicBezTo>
                <a:cubicBezTo>
                  <a:pt x="19640" y="14635"/>
                  <a:pt x="19645" y="14642"/>
                  <a:pt x="19646" y="14641"/>
                </a:cubicBezTo>
                <a:cubicBezTo>
                  <a:pt x="19706" y="14610"/>
                  <a:pt x="19757" y="14581"/>
                  <a:pt x="19795" y="14549"/>
                </a:cubicBezTo>
                <a:cubicBezTo>
                  <a:pt x="19795" y="14548"/>
                  <a:pt x="19794" y="14545"/>
                  <a:pt x="19795" y="14544"/>
                </a:cubicBezTo>
                <a:cubicBezTo>
                  <a:pt x="19797" y="14542"/>
                  <a:pt x="19796" y="14541"/>
                  <a:pt x="19798" y="14539"/>
                </a:cubicBezTo>
                <a:cubicBezTo>
                  <a:pt x="19831" y="14509"/>
                  <a:pt x="19855" y="14479"/>
                  <a:pt x="19869" y="14447"/>
                </a:cubicBezTo>
                <a:cubicBezTo>
                  <a:pt x="19872" y="14438"/>
                  <a:pt x="19870" y="14430"/>
                  <a:pt x="19872" y="14421"/>
                </a:cubicBezTo>
                <a:cubicBezTo>
                  <a:pt x="19879" y="14395"/>
                  <a:pt x="19889" y="14368"/>
                  <a:pt x="19883" y="14339"/>
                </a:cubicBezTo>
                <a:cubicBezTo>
                  <a:pt x="19874" y="14298"/>
                  <a:pt x="19856" y="14255"/>
                  <a:pt x="19823" y="14207"/>
                </a:cubicBezTo>
                <a:cubicBezTo>
                  <a:pt x="19777" y="14140"/>
                  <a:pt x="19772" y="14061"/>
                  <a:pt x="19795" y="14007"/>
                </a:cubicBezTo>
                <a:cubicBezTo>
                  <a:pt x="19816" y="13953"/>
                  <a:pt x="19863" y="13923"/>
                  <a:pt x="19922" y="13956"/>
                </a:cubicBezTo>
                <a:cubicBezTo>
                  <a:pt x="19974" y="13985"/>
                  <a:pt x="20019" y="13967"/>
                  <a:pt x="20042" y="13925"/>
                </a:cubicBezTo>
                <a:cubicBezTo>
                  <a:pt x="20054" y="13905"/>
                  <a:pt x="20060" y="13877"/>
                  <a:pt x="20060" y="13849"/>
                </a:cubicBezTo>
                <a:cubicBezTo>
                  <a:pt x="20060" y="13819"/>
                  <a:pt x="20051" y="13784"/>
                  <a:pt x="20035" y="13751"/>
                </a:cubicBezTo>
                <a:cubicBezTo>
                  <a:pt x="20011" y="13702"/>
                  <a:pt x="19947" y="13665"/>
                  <a:pt x="19894" y="13665"/>
                </a:cubicBezTo>
                <a:cubicBezTo>
                  <a:pt x="19864" y="13665"/>
                  <a:pt x="19840" y="13639"/>
                  <a:pt x="19819" y="13593"/>
                </a:cubicBezTo>
                <a:cubicBezTo>
                  <a:pt x="19799" y="13547"/>
                  <a:pt x="19784" y="13479"/>
                  <a:pt x="19777" y="13399"/>
                </a:cubicBezTo>
                <a:cubicBezTo>
                  <a:pt x="19777" y="13396"/>
                  <a:pt x="19773" y="13396"/>
                  <a:pt x="19773" y="13394"/>
                </a:cubicBezTo>
                <a:cubicBezTo>
                  <a:pt x="19762" y="13252"/>
                  <a:pt x="19800" y="13135"/>
                  <a:pt x="19869" y="13005"/>
                </a:cubicBezTo>
                <a:cubicBezTo>
                  <a:pt x="19895" y="12951"/>
                  <a:pt x="19928" y="12901"/>
                  <a:pt x="19965" y="12846"/>
                </a:cubicBezTo>
                <a:cubicBezTo>
                  <a:pt x="19975" y="12832"/>
                  <a:pt x="19978" y="12821"/>
                  <a:pt x="19989" y="12806"/>
                </a:cubicBezTo>
                <a:cubicBezTo>
                  <a:pt x="19996" y="12796"/>
                  <a:pt x="19996" y="12800"/>
                  <a:pt x="20003" y="12790"/>
                </a:cubicBezTo>
                <a:cubicBezTo>
                  <a:pt x="20084" y="12680"/>
                  <a:pt x="20180" y="12566"/>
                  <a:pt x="20301" y="12458"/>
                </a:cubicBezTo>
                <a:cubicBezTo>
                  <a:pt x="20351" y="12413"/>
                  <a:pt x="20391" y="12362"/>
                  <a:pt x="20425" y="12304"/>
                </a:cubicBezTo>
                <a:cubicBezTo>
                  <a:pt x="20426" y="12302"/>
                  <a:pt x="20427" y="12302"/>
                  <a:pt x="20428" y="12299"/>
                </a:cubicBezTo>
                <a:cubicBezTo>
                  <a:pt x="20429" y="12298"/>
                  <a:pt x="20431" y="12296"/>
                  <a:pt x="20432" y="12294"/>
                </a:cubicBezTo>
                <a:cubicBezTo>
                  <a:pt x="20447" y="12267"/>
                  <a:pt x="20456" y="12232"/>
                  <a:pt x="20467" y="12202"/>
                </a:cubicBezTo>
                <a:cubicBezTo>
                  <a:pt x="20488" y="12148"/>
                  <a:pt x="20503" y="12097"/>
                  <a:pt x="20510" y="12044"/>
                </a:cubicBezTo>
                <a:cubicBezTo>
                  <a:pt x="20513" y="12025"/>
                  <a:pt x="20515" y="12002"/>
                  <a:pt x="20517" y="11982"/>
                </a:cubicBezTo>
                <a:cubicBezTo>
                  <a:pt x="20520" y="11905"/>
                  <a:pt x="20513" y="11827"/>
                  <a:pt x="20492" y="11716"/>
                </a:cubicBezTo>
                <a:cubicBezTo>
                  <a:pt x="20468" y="11587"/>
                  <a:pt x="20458" y="11494"/>
                  <a:pt x="20467" y="11415"/>
                </a:cubicBezTo>
                <a:cubicBezTo>
                  <a:pt x="20474" y="11361"/>
                  <a:pt x="20505" y="11301"/>
                  <a:pt x="20535" y="11241"/>
                </a:cubicBezTo>
                <a:cubicBezTo>
                  <a:pt x="20544" y="11222"/>
                  <a:pt x="20541" y="11205"/>
                  <a:pt x="20552" y="11185"/>
                </a:cubicBezTo>
                <a:cubicBezTo>
                  <a:pt x="20553" y="11184"/>
                  <a:pt x="20552" y="11180"/>
                  <a:pt x="20552" y="11180"/>
                </a:cubicBezTo>
                <a:cubicBezTo>
                  <a:pt x="20603" y="11090"/>
                  <a:pt x="20638" y="10997"/>
                  <a:pt x="20655" y="10898"/>
                </a:cubicBezTo>
                <a:cubicBezTo>
                  <a:pt x="20658" y="10885"/>
                  <a:pt x="20657" y="10875"/>
                  <a:pt x="20659" y="10863"/>
                </a:cubicBezTo>
                <a:cubicBezTo>
                  <a:pt x="20670" y="10780"/>
                  <a:pt x="20667" y="10691"/>
                  <a:pt x="20655" y="10602"/>
                </a:cubicBezTo>
                <a:cubicBezTo>
                  <a:pt x="20650" y="10570"/>
                  <a:pt x="20648" y="10543"/>
                  <a:pt x="20641" y="10510"/>
                </a:cubicBezTo>
                <a:cubicBezTo>
                  <a:pt x="20595" y="10290"/>
                  <a:pt x="20482" y="10050"/>
                  <a:pt x="20305" y="9779"/>
                </a:cubicBezTo>
                <a:cubicBezTo>
                  <a:pt x="20303" y="9778"/>
                  <a:pt x="20302" y="9774"/>
                  <a:pt x="20301" y="9773"/>
                </a:cubicBezTo>
                <a:cubicBezTo>
                  <a:pt x="20220" y="9719"/>
                  <a:pt x="20156" y="9633"/>
                  <a:pt x="20156" y="9584"/>
                </a:cubicBezTo>
                <a:cubicBezTo>
                  <a:pt x="20156" y="9548"/>
                  <a:pt x="20110" y="9471"/>
                  <a:pt x="20071" y="9400"/>
                </a:cubicBezTo>
                <a:cubicBezTo>
                  <a:pt x="20046" y="9356"/>
                  <a:pt x="20026" y="9309"/>
                  <a:pt x="20007" y="9267"/>
                </a:cubicBezTo>
                <a:cubicBezTo>
                  <a:pt x="19971" y="9204"/>
                  <a:pt x="19944" y="9128"/>
                  <a:pt x="19926" y="9047"/>
                </a:cubicBezTo>
                <a:cubicBezTo>
                  <a:pt x="19919" y="9020"/>
                  <a:pt x="19913" y="8989"/>
                  <a:pt x="19908" y="8960"/>
                </a:cubicBezTo>
                <a:cubicBezTo>
                  <a:pt x="19898" y="8896"/>
                  <a:pt x="19895" y="8817"/>
                  <a:pt x="19894" y="8735"/>
                </a:cubicBezTo>
                <a:cubicBezTo>
                  <a:pt x="19892" y="8677"/>
                  <a:pt x="19887" y="8615"/>
                  <a:pt x="19890" y="8546"/>
                </a:cubicBezTo>
                <a:cubicBezTo>
                  <a:pt x="19896" y="8410"/>
                  <a:pt x="19910" y="8254"/>
                  <a:pt x="19929" y="8066"/>
                </a:cubicBezTo>
                <a:cubicBezTo>
                  <a:pt x="19960" y="7772"/>
                  <a:pt x="19960" y="7670"/>
                  <a:pt x="19894" y="7575"/>
                </a:cubicBezTo>
                <a:cubicBezTo>
                  <a:pt x="19871" y="7543"/>
                  <a:pt x="19841" y="7510"/>
                  <a:pt x="19802" y="7473"/>
                </a:cubicBezTo>
                <a:cubicBezTo>
                  <a:pt x="19639" y="7319"/>
                  <a:pt x="19631" y="7267"/>
                  <a:pt x="19649" y="6675"/>
                </a:cubicBezTo>
                <a:cubicBezTo>
                  <a:pt x="19666" y="6127"/>
                  <a:pt x="19682" y="6051"/>
                  <a:pt x="19791" y="6051"/>
                </a:cubicBezTo>
                <a:cubicBezTo>
                  <a:pt x="19821" y="6051"/>
                  <a:pt x="19850" y="6033"/>
                  <a:pt x="19876" y="6015"/>
                </a:cubicBezTo>
                <a:cubicBezTo>
                  <a:pt x="19892" y="6003"/>
                  <a:pt x="19904" y="5986"/>
                  <a:pt x="19915" y="5969"/>
                </a:cubicBezTo>
                <a:cubicBezTo>
                  <a:pt x="19918" y="5964"/>
                  <a:pt x="19923" y="5959"/>
                  <a:pt x="19926" y="5954"/>
                </a:cubicBezTo>
                <a:cubicBezTo>
                  <a:pt x="19925" y="5922"/>
                  <a:pt x="19925" y="5867"/>
                  <a:pt x="19922" y="5847"/>
                </a:cubicBezTo>
                <a:cubicBezTo>
                  <a:pt x="19915" y="5839"/>
                  <a:pt x="19900" y="5841"/>
                  <a:pt x="19890" y="5836"/>
                </a:cubicBezTo>
                <a:cubicBezTo>
                  <a:pt x="19870" y="5833"/>
                  <a:pt x="19856" y="5819"/>
                  <a:pt x="19823" y="5826"/>
                </a:cubicBezTo>
                <a:cubicBezTo>
                  <a:pt x="19708" y="5849"/>
                  <a:pt x="19671" y="5775"/>
                  <a:pt x="19632" y="5530"/>
                </a:cubicBezTo>
                <a:cubicBezTo>
                  <a:pt x="19602" y="5427"/>
                  <a:pt x="19583" y="5328"/>
                  <a:pt x="19582" y="5213"/>
                </a:cubicBezTo>
                <a:cubicBezTo>
                  <a:pt x="19577" y="5159"/>
                  <a:pt x="19582" y="5109"/>
                  <a:pt x="19586" y="5069"/>
                </a:cubicBezTo>
                <a:cubicBezTo>
                  <a:pt x="19588" y="5048"/>
                  <a:pt x="19585" y="5028"/>
                  <a:pt x="19589" y="5008"/>
                </a:cubicBezTo>
                <a:cubicBezTo>
                  <a:pt x="19591" y="4999"/>
                  <a:pt x="19594" y="4986"/>
                  <a:pt x="19596" y="4977"/>
                </a:cubicBezTo>
                <a:cubicBezTo>
                  <a:pt x="19616" y="4891"/>
                  <a:pt x="19649" y="4817"/>
                  <a:pt x="19699" y="4778"/>
                </a:cubicBezTo>
                <a:cubicBezTo>
                  <a:pt x="19703" y="4775"/>
                  <a:pt x="19709" y="4766"/>
                  <a:pt x="19713" y="4763"/>
                </a:cubicBezTo>
                <a:cubicBezTo>
                  <a:pt x="19737" y="4728"/>
                  <a:pt x="19755" y="4704"/>
                  <a:pt x="19787" y="4660"/>
                </a:cubicBezTo>
                <a:cubicBezTo>
                  <a:pt x="19852" y="4572"/>
                  <a:pt x="19910" y="4469"/>
                  <a:pt x="19954" y="4379"/>
                </a:cubicBezTo>
                <a:cubicBezTo>
                  <a:pt x="19954" y="4378"/>
                  <a:pt x="19957" y="4380"/>
                  <a:pt x="19957" y="4379"/>
                </a:cubicBezTo>
                <a:cubicBezTo>
                  <a:pt x="19968" y="4357"/>
                  <a:pt x="19966" y="4343"/>
                  <a:pt x="19975" y="4323"/>
                </a:cubicBezTo>
                <a:cubicBezTo>
                  <a:pt x="19992" y="4284"/>
                  <a:pt x="20003" y="4256"/>
                  <a:pt x="20011" y="4226"/>
                </a:cubicBezTo>
                <a:cubicBezTo>
                  <a:pt x="20029" y="4158"/>
                  <a:pt x="20041" y="4091"/>
                  <a:pt x="20046" y="4026"/>
                </a:cubicBezTo>
                <a:cubicBezTo>
                  <a:pt x="20046" y="4022"/>
                  <a:pt x="20046" y="4015"/>
                  <a:pt x="20046" y="4011"/>
                </a:cubicBezTo>
                <a:cubicBezTo>
                  <a:pt x="20060" y="3838"/>
                  <a:pt x="20083" y="3728"/>
                  <a:pt x="20177" y="3479"/>
                </a:cubicBezTo>
                <a:cubicBezTo>
                  <a:pt x="20211" y="3388"/>
                  <a:pt x="20238" y="3278"/>
                  <a:pt x="20255" y="3162"/>
                </a:cubicBezTo>
                <a:cubicBezTo>
                  <a:pt x="20272" y="3046"/>
                  <a:pt x="20278" y="2925"/>
                  <a:pt x="20273" y="2825"/>
                </a:cubicBezTo>
                <a:cubicBezTo>
                  <a:pt x="20256" y="2538"/>
                  <a:pt x="20215" y="2457"/>
                  <a:pt x="20025" y="2324"/>
                </a:cubicBezTo>
                <a:cubicBezTo>
                  <a:pt x="19899" y="2235"/>
                  <a:pt x="19742" y="2135"/>
                  <a:pt x="19674" y="2104"/>
                </a:cubicBezTo>
                <a:cubicBezTo>
                  <a:pt x="19647" y="2091"/>
                  <a:pt x="19626" y="2079"/>
                  <a:pt x="19610" y="2058"/>
                </a:cubicBezTo>
                <a:cubicBezTo>
                  <a:pt x="19599" y="2043"/>
                  <a:pt x="19595" y="2021"/>
                  <a:pt x="19589" y="1996"/>
                </a:cubicBezTo>
                <a:cubicBezTo>
                  <a:pt x="19586" y="1985"/>
                  <a:pt x="19580" y="1975"/>
                  <a:pt x="19578" y="1961"/>
                </a:cubicBezTo>
                <a:cubicBezTo>
                  <a:pt x="19568" y="1876"/>
                  <a:pt x="19576" y="1732"/>
                  <a:pt x="19593" y="1495"/>
                </a:cubicBezTo>
                <a:cubicBezTo>
                  <a:pt x="19593" y="1486"/>
                  <a:pt x="19592" y="1484"/>
                  <a:pt x="19593" y="1475"/>
                </a:cubicBezTo>
                <a:cubicBezTo>
                  <a:pt x="19621" y="1081"/>
                  <a:pt x="19617" y="961"/>
                  <a:pt x="19571" y="953"/>
                </a:cubicBezTo>
                <a:lnTo>
                  <a:pt x="19355" y="999"/>
                </a:lnTo>
                <a:cubicBezTo>
                  <a:pt x="19329" y="1005"/>
                  <a:pt x="19276" y="1009"/>
                  <a:pt x="19242" y="1015"/>
                </a:cubicBezTo>
                <a:cubicBezTo>
                  <a:pt x="19128" y="1036"/>
                  <a:pt x="19073" y="1053"/>
                  <a:pt x="18923" y="1071"/>
                </a:cubicBezTo>
                <a:cubicBezTo>
                  <a:pt x="18604" y="1109"/>
                  <a:pt x="18483" y="1115"/>
                  <a:pt x="18420" y="1066"/>
                </a:cubicBezTo>
                <a:lnTo>
                  <a:pt x="18364" y="1066"/>
                </a:lnTo>
                <a:lnTo>
                  <a:pt x="18364" y="979"/>
                </a:lnTo>
                <a:cubicBezTo>
                  <a:pt x="18356" y="957"/>
                  <a:pt x="18350" y="937"/>
                  <a:pt x="18342" y="907"/>
                </a:cubicBezTo>
                <a:cubicBezTo>
                  <a:pt x="18309" y="776"/>
                  <a:pt x="18311" y="585"/>
                  <a:pt x="18349" y="427"/>
                </a:cubicBezTo>
                <a:cubicBezTo>
                  <a:pt x="18353" y="411"/>
                  <a:pt x="18350" y="401"/>
                  <a:pt x="18353" y="386"/>
                </a:cubicBezTo>
                <a:cubicBezTo>
                  <a:pt x="18347" y="221"/>
                  <a:pt x="18337" y="88"/>
                  <a:pt x="18303" y="38"/>
                </a:cubicBezTo>
                <a:cubicBezTo>
                  <a:pt x="18291" y="29"/>
                  <a:pt x="18283" y="17"/>
                  <a:pt x="18268" y="12"/>
                </a:cubicBezTo>
                <a:cubicBezTo>
                  <a:pt x="18264" y="10"/>
                  <a:pt x="18259" y="4"/>
                  <a:pt x="18254" y="2"/>
                </a:cubicBezTo>
                <a:close/>
                <a:moveTo>
                  <a:pt x="1944" y="12908"/>
                </a:moveTo>
                <a:cubicBezTo>
                  <a:pt x="1672" y="12905"/>
                  <a:pt x="1369" y="12946"/>
                  <a:pt x="1186" y="13031"/>
                </a:cubicBezTo>
                <a:cubicBezTo>
                  <a:pt x="955" y="13137"/>
                  <a:pt x="802" y="13301"/>
                  <a:pt x="584" y="13670"/>
                </a:cubicBezTo>
                <a:cubicBezTo>
                  <a:pt x="334" y="14091"/>
                  <a:pt x="289" y="14222"/>
                  <a:pt x="290" y="14570"/>
                </a:cubicBezTo>
                <a:cubicBezTo>
                  <a:pt x="290" y="14690"/>
                  <a:pt x="306" y="14827"/>
                  <a:pt x="329" y="14953"/>
                </a:cubicBezTo>
                <a:cubicBezTo>
                  <a:pt x="336" y="14996"/>
                  <a:pt x="351" y="15025"/>
                  <a:pt x="360" y="15066"/>
                </a:cubicBezTo>
                <a:cubicBezTo>
                  <a:pt x="380" y="15145"/>
                  <a:pt x="398" y="15229"/>
                  <a:pt x="424" y="15291"/>
                </a:cubicBezTo>
                <a:cubicBezTo>
                  <a:pt x="497" y="15462"/>
                  <a:pt x="538" y="15644"/>
                  <a:pt x="516" y="15694"/>
                </a:cubicBezTo>
                <a:cubicBezTo>
                  <a:pt x="514" y="15701"/>
                  <a:pt x="514" y="15712"/>
                  <a:pt x="513" y="15720"/>
                </a:cubicBezTo>
                <a:cubicBezTo>
                  <a:pt x="508" y="15743"/>
                  <a:pt x="505" y="15767"/>
                  <a:pt x="509" y="15797"/>
                </a:cubicBezTo>
                <a:cubicBezTo>
                  <a:pt x="515" y="15836"/>
                  <a:pt x="529" y="15880"/>
                  <a:pt x="548" y="15914"/>
                </a:cubicBezTo>
                <a:cubicBezTo>
                  <a:pt x="601" y="16007"/>
                  <a:pt x="593" y="16068"/>
                  <a:pt x="516" y="16160"/>
                </a:cubicBezTo>
                <a:cubicBezTo>
                  <a:pt x="506" y="16172"/>
                  <a:pt x="498" y="16192"/>
                  <a:pt x="488" y="16206"/>
                </a:cubicBezTo>
                <a:cubicBezTo>
                  <a:pt x="465" y="16268"/>
                  <a:pt x="449" y="16320"/>
                  <a:pt x="414" y="16395"/>
                </a:cubicBezTo>
                <a:cubicBezTo>
                  <a:pt x="351" y="16530"/>
                  <a:pt x="297" y="16689"/>
                  <a:pt x="251" y="16865"/>
                </a:cubicBezTo>
                <a:cubicBezTo>
                  <a:pt x="204" y="17067"/>
                  <a:pt x="157" y="17269"/>
                  <a:pt x="120" y="17556"/>
                </a:cubicBezTo>
                <a:cubicBezTo>
                  <a:pt x="69" y="17948"/>
                  <a:pt x="18" y="18337"/>
                  <a:pt x="6" y="18415"/>
                </a:cubicBezTo>
                <a:cubicBezTo>
                  <a:pt x="-15" y="18556"/>
                  <a:pt x="15" y="18697"/>
                  <a:pt x="102" y="18854"/>
                </a:cubicBezTo>
                <a:cubicBezTo>
                  <a:pt x="102" y="18855"/>
                  <a:pt x="102" y="18859"/>
                  <a:pt x="102" y="18859"/>
                </a:cubicBezTo>
                <a:cubicBezTo>
                  <a:pt x="145" y="18938"/>
                  <a:pt x="204" y="19019"/>
                  <a:pt x="275" y="19105"/>
                </a:cubicBezTo>
                <a:cubicBezTo>
                  <a:pt x="347" y="19190"/>
                  <a:pt x="436" y="19281"/>
                  <a:pt x="538" y="19376"/>
                </a:cubicBezTo>
                <a:lnTo>
                  <a:pt x="956" y="19765"/>
                </a:lnTo>
                <a:lnTo>
                  <a:pt x="906" y="20194"/>
                </a:lnTo>
                <a:cubicBezTo>
                  <a:pt x="878" y="20429"/>
                  <a:pt x="856" y="20810"/>
                  <a:pt x="853" y="21043"/>
                </a:cubicBezTo>
                <a:cubicBezTo>
                  <a:pt x="851" y="21211"/>
                  <a:pt x="855" y="21317"/>
                  <a:pt x="871" y="21380"/>
                </a:cubicBezTo>
                <a:cubicBezTo>
                  <a:pt x="872" y="21384"/>
                  <a:pt x="873" y="21387"/>
                  <a:pt x="874" y="21390"/>
                </a:cubicBezTo>
                <a:cubicBezTo>
                  <a:pt x="890" y="21436"/>
                  <a:pt x="915" y="21451"/>
                  <a:pt x="956" y="21442"/>
                </a:cubicBezTo>
                <a:cubicBezTo>
                  <a:pt x="1016" y="21427"/>
                  <a:pt x="1082" y="21460"/>
                  <a:pt x="1104" y="21513"/>
                </a:cubicBezTo>
                <a:cubicBezTo>
                  <a:pt x="1112" y="21532"/>
                  <a:pt x="1135" y="21541"/>
                  <a:pt x="1154" y="21554"/>
                </a:cubicBezTo>
                <a:cubicBezTo>
                  <a:pt x="1180" y="21570"/>
                  <a:pt x="1208" y="21584"/>
                  <a:pt x="1249" y="21590"/>
                </a:cubicBezTo>
                <a:cubicBezTo>
                  <a:pt x="1256" y="21591"/>
                  <a:pt x="1264" y="21594"/>
                  <a:pt x="1271" y="21595"/>
                </a:cubicBezTo>
                <a:cubicBezTo>
                  <a:pt x="1311" y="21589"/>
                  <a:pt x="1334" y="21577"/>
                  <a:pt x="1377" y="21575"/>
                </a:cubicBezTo>
                <a:cubicBezTo>
                  <a:pt x="1615" y="21564"/>
                  <a:pt x="1716" y="21508"/>
                  <a:pt x="1823" y="21365"/>
                </a:cubicBezTo>
                <a:cubicBezTo>
                  <a:pt x="1843" y="21317"/>
                  <a:pt x="1844" y="21265"/>
                  <a:pt x="1830" y="21222"/>
                </a:cubicBezTo>
                <a:cubicBezTo>
                  <a:pt x="1829" y="21218"/>
                  <a:pt x="1829" y="21215"/>
                  <a:pt x="1827" y="21212"/>
                </a:cubicBezTo>
                <a:cubicBezTo>
                  <a:pt x="1809" y="21168"/>
                  <a:pt x="1776" y="21132"/>
                  <a:pt x="1717" y="21109"/>
                </a:cubicBezTo>
                <a:cubicBezTo>
                  <a:pt x="1673" y="21093"/>
                  <a:pt x="1642" y="21065"/>
                  <a:pt x="1625" y="21033"/>
                </a:cubicBezTo>
                <a:cubicBezTo>
                  <a:pt x="1607" y="21000"/>
                  <a:pt x="1603" y="20964"/>
                  <a:pt x="1614" y="20920"/>
                </a:cubicBezTo>
                <a:cubicBezTo>
                  <a:pt x="1636" y="20839"/>
                  <a:pt x="1603" y="20766"/>
                  <a:pt x="1536" y="20741"/>
                </a:cubicBezTo>
                <a:cubicBezTo>
                  <a:pt x="1535" y="20741"/>
                  <a:pt x="1534" y="20737"/>
                  <a:pt x="1533" y="20736"/>
                </a:cubicBezTo>
                <a:cubicBezTo>
                  <a:pt x="1438" y="20700"/>
                  <a:pt x="1419" y="20619"/>
                  <a:pt x="1441" y="20327"/>
                </a:cubicBezTo>
                <a:cubicBezTo>
                  <a:pt x="1445" y="20265"/>
                  <a:pt x="1462" y="20208"/>
                  <a:pt x="1476" y="20148"/>
                </a:cubicBezTo>
                <a:cubicBezTo>
                  <a:pt x="1478" y="20139"/>
                  <a:pt x="1478" y="20126"/>
                  <a:pt x="1480" y="20117"/>
                </a:cubicBezTo>
                <a:cubicBezTo>
                  <a:pt x="1482" y="20103"/>
                  <a:pt x="1484" y="20089"/>
                  <a:pt x="1487" y="20076"/>
                </a:cubicBezTo>
                <a:cubicBezTo>
                  <a:pt x="1488" y="20071"/>
                  <a:pt x="1492" y="20067"/>
                  <a:pt x="1494" y="20061"/>
                </a:cubicBezTo>
                <a:cubicBezTo>
                  <a:pt x="1518" y="19968"/>
                  <a:pt x="1550" y="19894"/>
                  <a:pt x="1590" y="19841"/>
                </a:cubicBezTo>
                <a:cubicBezTo>
                  <a:pt x="1591" y="19838"/>
                  <a:pt x="1591" y="19839"/>
                  <a:pt x="1593" y="19836"/>
                </a:cubicBezTo>
                <a:cubicBezTo>
                  <a:pt x="1601" y="19826"/>
                  <a:pt x="1609" y="19808"/>
                  <a:pt x="1618" y="19800"/>
                </a:cubicBezTo>
                <a:cubicBezTo>
                  <a:pt x="1622" y="19797"/>
                  <a:pt x="1621" y="19798"/>
                  <a:pt x="1625" y="19795"/>
                </a:cubicBezTo>
                <a:cubicBezTo>
                  <a:pt x="1689" y="19706"/>
                  <a:pt x="1758" y="19653"/>
                  <a:pt x="1809" y="19698"/>
                </a:cubicBezTo>
                <a:cubicBezTo>
                  <a:pt x="1818" y="19706"/>
                  <a:pt x="1821" y="19691"/>
                  <a:pt x="1827" y="19683"/>
                </a:cubicBezTo>
                <a:cubicBezTo>
                  <a:pt x="1840" y="19654"/>
                  <a:pt x="1849" y="19601"/>
                  <a:pt x="1841" y="19519"/>
                </a:cubicBezTo>
                <a:cubicBezTo>
                  <a:pt x="1834" y="19443"/>
                  <a:pt x="1837" y="19393"/>
                  <a:pt x="1852" y="19361"/>
                </a:cubicBezTo>
                <a:cubicBezTo>
                  <a:pt x="1866" y="19327"/>
                  <a:pt x="1894" y="19310"/>
                  <a:pt x="1937" y="19315"/>
                </a:cubicBezTo>
                <a:cubicBezTo>
                  <a:pt x="2101" y="19333"/>
                  <a:pt x="2076" y="19214"/>
                  <a:pt x="1880" y="19028"/>
                </a:cubicBezTo>
                <a:cubicBezTo>
                  <a:pt x="1826" y="18977"/>
                  <a:pt x="1794" y="18924"/>
                  <a:pt x="1777" y="18880"/>
                </a:cubicBezTo>
                <a:cubicBezTo>
                  <a:pt x="1760" y="18835"/>
                  <a:pt x="1762" y="18800"/>
                  <a:pt x="1781" y="18767"/>
                </a:cubicBezTo>
                <a:cubicBezTo>
                  <a:pt x="1799" y="18736"/>
                  <a:pt x="1831" y="18712"/>
                  <a:pt x="1880" y="18696"/>
                </a:cubicBezTo>
                <a:cubicBezTo>
                  <a:pt x="1930" y="18680"/>
                  <a:pt x="1995" y="18671"/>
                  <a:pt x="2075" y="18675"/>
                </a:cubicBezTo>
                <a:cubicBezTo>
                  <a:pt x="2253" y="18685"/>
                  <a:pt x="2337" y="18624"/>
                  <a:pt x="2468" y="18399"/>
                </a:cubicBezTo>
                <a:cubicBezTo>
                  <a:pt x="2560" y="18242"/>
                  <a:pt x="2634" y="18058"/>
                  <a:pt x="2634" y="17990"/>
                </a:cubicBezTo>
                <a:cubicBezTo>
                  <a:pt x="2634" y="17923"/>
                  <a:pt x="2680" y="17819"/>
                  <a:pt x="2734" y="17755"/>
                </a:cubicBezTo>
                <a:cubicBezTo>
                  <a:pt x="2787" y="17691"/>
                  <a:pt x="2833" y="17519"/>
                  <a:pt x="2833" y="17372"/>
                </a:cubicBezTo>
                <a:cubicBezTo>
                  <a:pt x="2833" y="17305"/>
                  <a:pt x="2841" y="17238"/>
                  <a:pt x="2857" y="17182"/>
                </a:cubicBezTo>
                <a:cubicBezTo>
                  <a:pt x="2909" y="17014"/>
                  <a:pt x="3033" y="16906"/>
                  <a:pt x="3190" y="16906"/>
                </a:cubicBezTo>
                <a:cubicBezTo>
                  <a:pt x="3324" y="16906"/>
                  <a:pt x="3686" y="17472"/>
                  <a:pt x="3633" y="17597"/>
                </a:cubicBezTo>
                <a:cubicBezTo>
                  <a:pt x="3611" y="17647"/>
                  <a:pt x="3626" y="17662"/>
                  <a:pt x="3665" y="17627"/>
                </a:cubicBezTo>
                <a:cubicBezTo>
                  <a:pt x="3688" y="17606"/>
                  <a:pt x="3684" y="17543"/>
                  <a:pt x="3665" y="17453"/>
                </a:cubicBezTo>
                <a:cubicBezTo>
                  <a:pt x="3647" y="17365"/>
                  <a:pt x="3614" y="17251"/>
                  <a:pt x="3569" y="17136"/>
                </a:cubicBezTo>
                <a:cubicBezTo>
                  <a:pt x="3480" y="16906"/>
                  <a:pt x="3353" y="16662"/>
                  <a:pt x="3254" y="16569"/>
                </a:cubicBezTo>
                <a:cubicBezTo>
                  <a:pt x="3160" y="16480"/>
                  <a:pt x="3001" y="16460"/>
                  <a:pt x="2847" y="16492"/>
                </a:cubicBezTo>
                <a:cubicBezTo>
                  <a:pt x="2770" y="16508"/>
                  <a:pt x="2694" y="16533"/>
                  <a:pt x="2627" y="16574"/>
                </a:cubicBezTo>
                <a:cubicBezTo>
                  <a:pt x="2562" y="16614"/>
                  <a:pt x="2506" y="16671"/>
                  <a:pt x="2468" y="16732"/>
                </a:cubicBezTo>
                <a:cubicBezTo>
                  <a:pt x="2437" y="16781"/>
                  <a:pt x="2394" y="16823"/>
                  <a:pt x="2355" y="16855"/>
                </a:cubicBezTo>
                <a:cubicBezTo>
                  <a:pt x="2315" y="16886"/>
                  <a:pt x="2277" y="16906"/>
                  <a:pt x="2248" y="16906"/>
                </a:cubicBezTo>
                <a:cubicBezTo>
                  <a:pt x="2219" y="16906"/>
                  <a:pt x="2171" y="16937"/>
                  <a:pt x="2117" y="16988"/>
                </a:cubicBezTo>
                <a:cubicBezTo>
                  <a:pt x="2064" y="17039"/>
                  <a:pt x="2002" y="17110"/>
                  <a:pt x="1951" y="17187"/>
                </a:cubicBezTo>
                <a:cubicBezTo>
                  <a:pt x="1899" y="17265"/>
                  <a:pt x="1843" y="17341"/>
                  <a:pt x="1795" y="17392"/>
                </a:cubicBezTo>
                <a:cubicBezTo>
                  <a:pt x="1746" y="17443"/>
                  <a:pt x="1707" y="17474"/>
                  <a:pt x="1685" y="17474"/>
                </a:cubicBezTo>
                <a:cubicBezTo>
                  <a:pt x="1611" y="17474"/>
                  <a:pt x="1520" y="17348"/>
                  <a:pt x="1451" y="17187"/>
                </a:cubicBezTo>
                <a:cubicBezTo>
                  <a:pt x="1383" y="17027"/>
                  <a:pt x="1335" y="16828"/>
                  <a:pt x="1345" y="16676"/>
                </a:cubicBezTo>
                <a:cubicBezTo>
                  <a:pt x="1349" y="16617"/>
                  <a:pt x="1355" y="16572"/>
                  <a:pt x="1366" y="16528"/>
                </a:cubicBezTo>
                <a:cubicBezTo>
                  <a:pt x="1367" y="16527"/>
                  <a:pt x="1366" y="16524"/>
                  <a:pt x="1366" y="16523"/>
                </a:cubicBezTo>
                <a:cubicBezTo>
                  <a:pt x="1370" y="16511"/>
                  <a:pt x="1377" y="16503"/>
                  <a:pt x="1381" y="16492"/>
                </a:cubicBezTo>
                <a:cubicBezTo>
                  <a:pt x="1392" y="16461"/>
                  <a:pt x="1408" y="16428"/>
                  <a:pt x="1427" y="16400"/>
                </a:cubicBezTo>
                <a:cubicBezTo>
                  <a:pt x="1428" y="16398"/>
                  <a:pt x="1429" y="16397"/>
                  <a:pt x="1430" y="16395"/>
                </a:cubicBezTo>
                <a:cubicBezTo>
                  <a:pt x="1478" y="16325"/>
                  <a:pt x="1550" y="16259"/>
                  <a:pt x="1667" y="16175"/>
                </a:cubicBezTo>
                <a:cubicBezTo>
                  <a:pt x="1679" y="16167"/>
                  <a:pt x="1688" y="16168"/>
                  <a:pt x="1699" y="16160"/>
                </a:cubicBezTo>
                <a:cubicBezTo>
                  <a:pt x="1702" y="16158"/>
                  <a:pt x="1703" y="16157"/>
                  <a:pt x="1706" y="16155"/>
                </a:cubicBezTo>
                <a:cubicBezTo>
                  <a:pt x="1812" y="16080"/>
                  <a:pt x="1936" y="16015"/>
                  <a:pt x="2053" y="15965"/>
                </a:cubicBezTo>
                <a:cubicBezTo>
                  <a:pt x="2077" y="15956"/>
                  <a:pt x="2121" y="15924"/>
                  <a:pt x="2138" y="15919"/>
                </a:cubicBezTo>
                <a:cubicBezTo>
                  <a:pt x="2215" y="15900"/>
                  <a:pt x="2321" y="15870"/>
                  <a:pt x="2408" y="15848"/>
                </a:cubicBezTo>
                <a:cubicBezTo>
                  <a:pt x="2438" y="15838"/>
                  <a:pt x="2469" y="15831"/>
                  <a:pt x="2500" y="15817"/>
                </a:cubicBezTo>
                <a:cubicBezTo>
                  <a:pt x="2530" y="15807"/>
                  <a:pt x="2566" y="15786"/>
                  <a:pt x="2602" y="15766"/>
                </a:cubicBezTo>
                <a:cubicBezTo>
                  <a:pt x="2868" y="15609"/>
                  <a:pt x="3132" y="15331"/>
                  <a:pt x="3261" y="15071"/>
                </a:cubicBezTo>
                <a:cubicBezTo>
                  <a:pt x="3264" y="15062"/>
                  <a:pt x="3266" y="15044"/>
                  <a:pt x="3268" y="15035"/>
                </a:cubicBezTo>
                <a:cubicBezTo>
                  <a:pt x="3291" y="14908"/>
                  <a:pt x="3314" y="14703"/>
                  <a:pt x="3329" y="14467"/>
                </a:cubicBezTo>
                <a:cubicBezTo>
                  <a:pt x="3332" y="14417"/>
                  <a:pt x="3342" y="14400"/>
                  <a:pt x="3346" y="14350"/>
                </a:cubicBezTo>
                <a:cubicBezTo>
                  <a:pt x="3356" y="14240"/>
                  <a:pt x="3374" y="14134"/>
                  <a:pt x="3396" y="13997"/>
                </a:cubicBezTo>
                <a:cubicBezTo>
                  <a:pt x="3406" y="13938"/>
                  <a:pt x="3411" y="13819"/>
                  <a:pt x="3421" y="13792"/>
                </a:cubicBezTo>
                <a:cubicBezTo>
                  <a:pt x="3427" y="13776"/>
                  <a:pt x="3430" y="13767"/>
                  <a:pt x="3435" y="13751"/>
                </a:cubicBezTo>
                <a:cubicBezTo>
                  <a:pt x="3443" y="13709"/>
                  <a:pt x="3444" y="13670"/>
                  <a:pt x="3453" y="13629"/>
                </a:cubicBezTo>
                <a:cubicBezTo>
                  <a:pt x="3463" y="13580"/>
                  <a:pt x="3471" y="13545"/>
                  <a:pt x="3474" y="13516"/>
                </a:cubicBezTo>
                <a:cubicBezTo>
                  <a:pt x="3472" y="13511"/>
                  <a:pt x="3476" y="13501"/>
                  <a:pt x="3474" y="13496"/>
                </a:cubicBezTo>
                <a:cubicBezTo>
                  <a:pt x="3463" y="13470"/>
                  <a:pt x="3440" y="13452"/>
                  <a:pt x="3410" y="13445"/>
                </a:cubicBezTo>
                <a:cubicBezTo>
                  <a:pt x="3381" y="13441"/>
                  <a:pt x="3357" y="13435"/>
                  <a:pt x="3290" y="13450"/>
                </a:cubicBezTo>
                <a:cubicBezTo>
                  <a:pt x="3281" y="13452"/>
                  <a:pt x="3270" y="13449"/>
                  <a:pt x="3261" y="13450"/>
                </a:cubicBezTo>
                <a:cubicBezTo>
                  <a:pt x="3215" y="13455"/>
                  <a:pt x="3167" y="13453"/>
                  <a:pt x="3112" y="13440"/>
                </a:cubicBezTo>
                <a:cubicBezTo>
                  <a:pt x="3050" y="13425"/>
                  <a:pt x="2985" y="13399"/>
                  <a:pt x="2918" y="13363"/>
                </a:cubicBezTo>
                <a:cubicBezTo>
                  <a:pt x="2851" y="13327"/>
                  <a:pt x="2781" y="13283"/>
                  <a:pt x="2716" y="13230"/>
                </a:cubicBezTo>
                <a:cubicBezTo>
                  <a:pt x="2715" y="13229"/>
                  <a:pt x="2717" y="13225"/>
                  <a:pt x="2716" y="13225"/>
                </a:cubicBezTo>
                <a:cubicBezTo>
                  <a:pt x="2650" y="13171"/>
                  <a:pt x="2587" y="13113"/>
                  <a:pt x="2532" y="13046"/>
                </a:cubicBezTo>
                <a:cubicBezTo>
                  <a:pt x="2459" y="12959"/>
                  <a:pt x="2216" y="12910"/>
                  <a:pt x="1944" y="12908"/>
                </a:cubicBezTo>
                <a:close/>
                <a:moveTo>
                  <a:pt x="4763" y="16564"/>
                </a:moveTo>
                <a:cubicBezTo>
                  <a:pt x="4697" y="16599"/>
                  <a:pt x="4618" y="16625"/>
                  <a:pt x="4586" y="16625"/>
                </a:cubicBezTo>
                <a:cubicBezTo>
                  <a:pt x="4539" y="16625"/>
                  <a:pt x="4345" y="16878"/>
                  <a:pt x="4168" y="17136"/>
                </a:cubicBezTo>
                <a:cubicBezTo>
                  <a:pt x="4079" y="17265"/>
                  <a:pt x="3993" y="17391"/>
                  <a:pt x="3934" y="17494"/>
                </a:cubicBezTo>
                <a:cubicBezTo>
                  <a:pt x="3875" y="17598"/>
                  <a:pt x="3841" y="17677"/>
                  <a:pt x="3853" y="17694"/>
                </a:cubicBezTo>
                <a:cubicBezTo>
                  <a:pt x="3876" y="17728"/>
                  <a:pt x="3922" y="17755"/>
                  <a:pt x="3955" y="17755"/>
                </a:cubicBezTo>
                <a:cubicBezTo>
                  <a:pt x="4048" y="17755"/>
                  <a:pt x="4395" y="17440"/>
                  <a:pt x="4395" y="17356"/>
                </a:cubicBezTo>
                <a:cubicBezTo>
                  <a:pt x="4395" y="17316"/>
                  <a:pt x="4505" y="17107"/>
                  <a:pt x="4639" y="16891"/>
                </a:cubicBezTo>
                <a:cubicBezTo>
                  <a:pt x="4754" y="16706"/>
                  <a:pt x="4806" y="16593"/>
                  <a:pt x="4795" y="16564"/>
                </a:cubicBezTo>
                <a:cubicBezTo>
                  <a:pt x="4791" y="16554"/>
                  <a:pt x="4782" y="16554"/>
                  <a:pt x="4763" y="16564"/>
                </a:cubicBezTo>
                <a:close/>
                <a:moveTo>
                  <a:pt x="20807" y="18553"/>
                </a:moveTo>
                <a:cubicBezTo>
                  <a:pt x="20794" y="18553"/>
                  <a:pt x="20782" y="18552"/>
                  <a:pt x="20765" y="18558"/>
                </a:cubicBezTo>
                <a:cubicBezTo>
                  <a:pt x="20764" y="18558"/>
                  <a:pt x="20759" y="18557"/>
                  <a:pt x="20758" y="18558"/>
                </a:cubicBezTo>
                <a:cubicBezTo>
                  <a:pt x="20754" y="18559"/>
                  <a:pt x="20748" y="18561"/>
                  <a:pt x="20744" y="18563"/>
                </a:cubicBezTo>
                <a:cubicBezTo>
                  <a:pt x="20709" y="18578"/>
                  <a:pt x="20668" y="18605"/>
                  <a:pt x="20620" y="18640"/>
                </a:cubicBezTo>
                <a:cubicBezTo>
                  <a:pt x="20475" y="18743"/>
                  <a:pt x="20455" y="18806"/>
                  <a:pt x="20556" y="18952"/>
                </a:cubicBezTo>
                <a:cubicBezTo>
                  <a:pt x="20573" y="18975"/>
                  <a:pt x="20574" y="18996"/>
                  <a:pt x="20581" y="19018"/>
                </a:cubicBezTo>
                <a:cubicBezTo>
                  <a:pt x="20587" y="19032"/>
                  <a:pt x="20595" y="19054"/>
                  <a:pt x="20595" y="19069"/>
                </a:cubicBezTo>
                <a:cubicBezTo>
                  <a:pt x="20595" y="19080"/>
                  <a:pt x="20584" y="19098"/>
                  <a:pt x="20581" y="19110"/>
                </a:cubicBezTo>
                <a:cubicBezTo>
                  <a:pt x="20574" y="19138"/>
                  <a:pt x="20576" y="19161"/>
                  <a:pt x="20552" y="19202"/>
                </a:cubicBezTo>
                <a:cubicBezTo>
                  <a:pt x="20533" y="19236"/>
                  <a:pt x="20539" y="19248"/>
                  <a:pt x="20531" y="19269"/>
                </a:cubicBezTo>
                <a:cubicBezTo>
                  <a:pt x="20524" y="19288"/>
                  <a:pt x="20504" y="19314"/>
                  <a:pt x="20510" y="19325"/>
                </a:cubicBezTo>
                <a:cubicBezTo>
                  <a:pt x="20521" y="19346"/>
                  <a:pt x="20557" y="19350"/>
                  <a:pt x="20627" y="19350"/>
                </a:cubicBezTo>
                <a:cubicBezTo>
                  <a:pt x="20728" y="19350"/>
                  <a:pt x="20802" y="19315"/>
                  <a:pt x="20850" y="19233"/>
                </a:cubicBezTo>
                <a:cubicBezTo>
                  <a:pt x="20874" y="19192"/>
                  <a:pt x="20891" y="19137"/>
                  <a:pt x="20903" y="19074"/>
                </a:cubicBezTo>
                <a:cubicBezTo>
                  <a:pt x="20915" y="19012"/>
                  <a:pt x="20921" y="18939"/>
                  <a:pt x="20921" y="18854"/>
                </a:cubicBezTo>
                <a:cubicBezTo>
                  <a:pt x="20920" y="18738"/>
                  <a:pt x="20909" y="18670"/>
                  <a:pt x="20889" y="18619"/>
                </a:cubicBezTo>
                <a:cubicBezTo>
                  <a:pt x="20884" y="18605"/>
                  <a:pt x="20878" y="18588"/>
                  <a:pt x="20871" y="18578"/>
                </a:cubicBezTo>
                <a:cubicBezTo>
                  <a:pt x="20864" y="18569"/>
                  <a:pt x="20856" y="18563"/>
                  <a:pt x="20846" y="18558"/>
                </a:cubicBezTo>
                <a:cubicBezTo>
                  <a:pt x="20835" y="18552"/>
                  <a:pt x="20822" y="18552"/>
                  <a:pt x="20807" y="18553"/>
                </a:cubicBezTo>
                <a:close/>
                <a:moveTo>
                  <a:pt x="21555" y="18634"/>
                </a:moveTo>
                <a:cubicBezTo>
                  <a:pt x="21545" y="18635"/>
                  <a:pt x="21531" y="18654"/>
                  <a:pt x="21516" y="18670"/>
                </a:cubicBezTo>
                <a:cubicBezTo>
                  <a:pt x="21510" y="18676"/>
                  <a:pt x="21508" y="18673"/>
                  <a:pt x="21502" y="18681"/>
                </a:cubicBezTo>
                <a:cubicBezTo>
                  <a:pt x="21442" y="18751"/>
                  <a:pt x="21392" y="18910"/>
                  <a:pt x="21392" y="19028"/>
                </a:cubicBezTo>
                <a:cubicBezTo>
                  <a:pt x="21392" y="19152"/>
                  <a:pt x="21309" y="19342"/>
                  <a:pt x="21197" y="19478"/>
                </a:cubicBezTo>
                <a:cubicBezTo>
                  <a:pt x="21090" y="19609"/>
                  <a:pt x="21002" y="19748"/>
                  <a:pt x="21002" y="19785"/>
                </a:cubicBezTo>
                <a:cubicBezTo>
                  <a:pt x="21002" y="19804"/>
                  <a:pt x="21018" y="19798"/>
                  <a:pt x="21041" y="19780"/>
                </a:cubicBezTo>
                <a:cubicBezTo>
                  <a:pt x="21064" y="19762"/>
                  <a:pt x="21095" y="19728"/>
                  <a:pt x="21130" y="19683"/>
                </a:cubicBezTo>
                <a:cubicBezTo>
                  <a:pt x="21131" y="19681"/>
                  <a:pt x="21132" y="19684"/>
                  <a:pt x="21133" y="19683"/>
                </a:cubicBezTo>
                <a:cubicBezTo>
                  <a:pt x="21193" y="19605"/>
                  <a:pt x="21222" y="19567"/>
                  <a:pt x="21247" y="19575"/>
                </a:cubicBezTo>
                <a:cubicBezTo>
                  <a:pt x="21247" y="19575"/>
                  <a:pt x="21250" y="19570"/>
                  <a:pt x="21250" y="19570"/>
                </a:cubicBezTo>
                <a:cubicBezTo>
                  <a:pt x="21261" y="19575"/>
                  <a:pt x="21275" y="19636"/>
                  <a:pt x="21286" y="19662"/>
                </a:cubicBezTo>
                <a:cubicBezTo>
                  <a:pt x="21298" y="19695"/>
                  <a:pt x="21307" y="19703"/>
                  <a:pt x="21325" y="19770"/>
                </a:cubicBezTo>
                <a:cubicBezTo>
                  <a:pt x="21328" y="19782"/>
                  <a:pt x="21328" y="19787"/>
                  <a:pt x="21332" y="19800"/>
                </a:cubicBezTo>
                <a:cubicBezTo>
                  <a:pt x="21333" y="19804"/>
                  <a:pt x="21331" y="19802"/>
                  <a:pt x="21332" y="19805"/>
                </a:cubicBezTo>
                <a:cubicBezTo>
                  <a:pt x="21373" y="19976"/>
                  <a:pt x="21425" y="20074"/>
                  <a:pt x="21463" y="20092"/>
                </a:cubicBezTo>
                <a:cubicBezTo>
                  <a:pt x="21493" y="20000"/>
                  <a:pt x="21530" y="19715"/>
                  <a:pt x="21555" y="19366"/>
                </a:cubicBezTo>
                <a:cubicBezTo>
                  <a:pt x="21560" y="19279"/>
                  <a:pt x="21559" y="19245"/>
                  <a:pt x="21565" y="19156"/>
                </a:cubicBezTo>
                <a:cubicBezTo>
                  <a:pt x="21582" y="18932"/>
                  <a:pt x="21585" y="18836"/>
                  <a:pt x="21583" y="18757"/>
                </a:cubicBezTo>
                <a:cubicBezTo>
                  <a:pt x="21581" y="18681"/>
                  <a:pt x="21573" y="18633"/>
                  <a:pt x="21555" y="18634"/>
                </a:cubicBezTo>
                <a:close/>
                <a:moveTo>
                  <a:pt x="20195" y="20327"/>
                </a:moveTo>
                <a:cubicBezTo>
                  <a:pt x="20183" y="20303"/>
                  <a:pt x="20139" y="20308"/>
                  <a:pt x="20067" y="20347"/>
                </a:cubicBezTo>
                <a:cubicBezTo>
                  <a:pt x="20009" y="20380"/>
                  <a:pt x="19979" y="20447"/>
                  <a:pt x="20000" y="20496"/>
                </a:cubicBezTo>
                <a:cubicBezTo>
                  <a:pt x="20023" y="20549"/>
                  <a:pt x="20075" y="20537"/>
                  <a:pt x="20131" y="20470"/>
                </a:cubicBezTo>
                <a:cubicBezTo>
                  <a:pt x="20188" y="20401"/>
                  <a:pt x="20207" y="20351"/>
                  <a:pt x="20195" y="20327"/>
                </a:cubicBezTo>
                <a:close/>
                <a:moveTo>
                  <a:pt x="20482" y="20388"/>
                </a:moveTo>
                <a:cubicBezTo>
                  <a:pt x="20401" y="20388"/>
                  <a:pt x="20372" y="20450"/>
                  <a:pt x="20382" y="20598"/>
                </a:cubicBezTo>
                <a:cubicBezTo>
                  <a:pt x="20390" y="20696"/>
                  <a:pt x="20398" y="20766"/>
                  <a:pt x="20404" y="20802"/>
                </a:cubicBezTo>
                <a:cubicBezTo>
                  <a:pt x="20436" y="20800"/>
                  <a:pt x="20463" y="20779"/>
                  <a:pt x="20496" y="20767"/>
                </a:cubicBezTo>
                <a:cubicBezTo>
                  <a:pt x="20524" y="20713"/>
                  <a:pt x="20550" y="20644"/>
                  <a:pt x="20563" y="20572"/>
                </a:cubicBezTo>
                <a:cubicBezTo>
                  <a:pt x="20575" y="20505"/>
                  <a:pt x="20575" y="20459"/>
                  <a:pt x="20563" y="20429"/>
                </a:cubicBezTo>
                <a:cubicBezTo>
                  <a:pt x="20550" y="20399"/>
                  <a:pt x="20523" y="20388"/>
                  <a:pt x="20482" y="2038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29" name="Candidate…"/>
          <p:cNvSpPr/>
          <p:nvPr/>
        </p:nvSpPr>
        <p:spPr>
          <a:xfrm>
            <a:off x="4897676" y="2993709"/>
            <a:ext cx="1468159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Candidate 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Generation</a:t>
            </a:r>
          </a:p>
        </p:txBody>
      </p:sp>
      <p:sp>
        <p:nvSpPr>
          <p:cNvPr id="2430" name="MERT…"/>
          <p:cNvSpPr/>
          <p:nvPr/>
        </p:nvSpPr>
        <p:spPr>
          <a:xfrm>
            <a:off x="4778224" y="6041890"/>
            <a:ext cx="1708802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 dirty="0" smtClean="0"/>
              <a:t>Optimization</a:t>
            </a:r>
            <a:endParaRPr sz="1898" dirty="0"/>
          </a:p>
        </p:txBody>
      </p:sp>
      <p:grpSp>
        <p:nvGrpSpPr>
          <p:cNvPr id="2437" name="Group"/>
          <p:cNvGrpSpPr/>
          <p:nvPr/>
        </p:nvGrpSpPr>
        <p:grpSpPr>
          <a:xfrm>
            <a:off x="2050852" y="3786187"/>
            <a:ext cx="1946672" cy="464344"/>
            <a:chOff x="0" y="0"/>
            <a:chExt cx="2768599" cy="660400"/>
          </a:xfrm>
        </p:grpSpPr>
        <p:sp>
          <p:nvSpPr>
            <p:cNvPr id="2431" name="w:"/>
            <p:cNvSpPr/>
            <p:nvPr/>
          </p:nvSpPr>
          <p:spPr>
            <a:xfrm>
              <a:off x="59081" y="99060"/>
              <a:ext cx="525922" cy="462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3100"/>
              </a:lvl1pPr>
            </a:lstStyle>
            <a:p>
              <a:r>
                <a:rPr sz="2180"/>
                <a:t>w:</a:t>
              </a:r>
            </a:p>
          </p:txBody>
        </p:sp>
        <p:sp>
          <p:nvSpPr>
            <p:cNvPr id="2432" name="Rectangle"/>
            <p:cNvSpPr/>
            <p:nvPr/>
          </p:nvSpPr>
          <p:spPr>
            <a:xfrm>
              <a:off x="886624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33" name="Rectangle"/>
            <p:cNvSpPr/>
            <p:nvPr/>
          </p:nvSpPr>
          <p:spPr>
            <a:xfrm>
              <a:off x="1333103" y="165100"/>
              <a:ext cx="285193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34" name="Rounded Rectangle"/>
            <p:cNvSpPr/>
            <p:nvPr/>
          </p:nvSpPr>
          <p:spPr>
            <a:xfrm>
              <a:off x="0" y="0"/>
              <a:ext cx="2768600" cy="660400"/>
            </a:xfrm>
            <a:prstGeom prst="roundRect">
              <a:avLst>
                <a:gd name="adj" fmla="val 28846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435" name="Rectangle"/>
            <p:cNvSpPr/>
            <p:nvPr/>
          </p:nvSpPr>
          <p:spPr>
            <a:xfrm>
              <a:off x="1777372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36" name="Rectangle"/>
            <p:cNvSpPr/>
            <p:nvPr/>
          </p:nvSpPr>
          <p:spPr>
            <a:xfrm>
              <a:off x="2221715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</p:grpSp>
      <p:pic>
        <p:nvPicPr>
          <p:cNvPr id="243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3015258" y="2214563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3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 flipH="1">
            <a:off x="6828234" y="4679156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40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915" t="12051" r="2511" b="6917"/>
          <a:stretch>
            <a:fillRect/>
          </a:stretch>
        </p:blipFill>
        <p:spPr>
          <a:xfrm>
            <a:off x="7820082" y="3816343"/>
            <a:ext cx="1469438" cy="95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31" extrusionOk="0">
                <a:moveTo>
                  <a:pt x="12899" y="0"/>
                </a:moveTo>
                <a:cubicBezTo>
                  <a:pt x="12758" y="0"/>
                  <a:pt x="12397" y="307"/>
                  <a:pt x="12339" y="474"/>
                </a:cubicBezTo>
                <a:cubicBezTo>
                  <a:pt x="12292" y="609"/>
                  <a:pt x="12232" y="626"/>
                  <a:pt x="11901" y="626"/>
                </a:cubicBezTo>
                <a:cubicBezTo>
                  <a:pt x="11670" y="626"/>
                  <a:pt x="11468" y="673"/>
                  <a:pt x="11386" y="739"/>
                </a:cubicBezTo>
                <a:cubicBezTo>
                  <a:pt x="11094" y="979"/>
                  <a:pt x="10150" y="1283"/>
                  <a:pt x="9755" y="1264"/>
                </a:cubicBezTo>
                <a:cubicBezTo>
                  <a:pt x="9458" y="1250"/>
                  <a:pt x="9356" y="1270"/>
                  <a:pt x="9305" y="1365"/>
                </a:cubicBezTo>
                <a:cubicBezTo>
                  <a:pt x="9232" y="1501"/>
                  <a:pt x="9096" y="1526"/>
                  <a:pt x="9023" y="1415"/>
                </a:cubicBezTo>
                <a:cubicBezTo>
                  <a:pt x="8956" y="1314"/>
                  <a:pt x="8696" y="1405"/>
                  <a:pt x="8696" y="1529"/>
                </a:cubicBezTo>
                <a:cubicBezTo>
                  <a:pt x="8696" y="1727"/>
                  <a:pt x="8392" y="1876"/>
                  <a:pt x="7988" y="1876"/>
                </a:cubicBezTo>
                <a:cubicBezTo>
                  <a:pt x="7663" y="1876"/>
                  <a:pt x="7582" y="1904"/>
                  <a:pt x="7506" y="2034"/>
                </a:cubicBezTo>
                <a:cubicBezTo>
                  <a:pt x="7389" y="2234"/>
                  <a:pt x="7248" y="2234"/>
                  <a:pt x="7179" y="2034"/>
                </a:cubicBezTo>
                <a:cubicBezTo>
                  <a:pt x="7103" y="1814"/>
                  <a:pt x="7045" y="1838"/>
                  <a:pt x="7048" y="2091"/>
                </a:cubicBezTo>
                <a:cubicBezTo>
                  <a:pt x="7050" y="2273"/>
                  <a:pt x="7029" y="2315"/>
                  <a:pt x="6901" y="2337"/>
                </a:cubicBezTo>
                <a:cubicBezTo>
                  <a:pt x="6817" y="2352"/>
                  <a:pt x="6724" y="2390"/>
                  <a:pt x="6696" y="2426"/>
                </a:cubicBezTo>
                <a:cubicBezTo>
                  <a:pt x="6668" y="2461"/>
                  <a:pt x="6461" y="2500"/>
                  <a:pt x="6234" y="2514"/>
                </a:cubicBezTo>
                <a:cubicBezTo>
                  <a:pt x="6007" y="2529"/>
                  <a:pt x="5833" y="2570"/>
                  <a:pt x="5846" y="2603"/>
                </a:cubicBezTo>
                <a:cubicBezTo>
                  <a:pt x="5890" y="2714"/>
                  <a:pt x="5589" y="2833"/>
                  <a:pt x="5494" y="2742"/>
                </a:cubicBezTo>
                <a:cubicBezTo>
                  <a:pt x="5317" y="2572"/>
                  <a:pt x="5007" y="2717"/>
                  <a:pt x="4885" y="3026"/>
                </a:cubicBezTo>
                <a:cubicBezTo>
                  <a:pt x="4858" y="3095"/>
                  <a:pt x="4725" y="3132"/>
                  <a:pt x="4480" y="3133"/>
                </a:cubicBezTo>
                <a:cubicBezTo>
                  <a:pt x="4237" y="3135"/>
                  <a:pt x="4085" y="3175"/>
                  <a:pt x="4018" y="3253"/>
                </a:cubicBezTo>
                <a:cubicBezTo>
                  <a:pt x="3913" y="3376"/>
                  <a:pt x="3671" y="3344"/>
                  <a:pt x="3548" y="3190"/>
                </a:cubicBezTo>
                <a:cubicBezTo>
                  <a:pt x="3469" y="3091"/>
                  <a:pt x="3441" y="3126"/>
                  <a:pt x="3417" y="3367"/>
                </a:cubicBezTo>
                <a:cubicBezTo>
                  <a:pt x="3392" y="3622"/>
                  <a:pt x="3093" y="3733"/>
                  <a:pt x="2276" y="3790"/>
                </a:cubicBezTo>
                <a:cubicBezTo>
                  <a:pt x="1383" y="3852"/>
                  <a:pt x="1385" y="3847"/>
                  <a:pt x="1385" y="4011"/>
                </a:cubicBezTo>
                <a:cubicBezTo>
                  <a:pt x="1384" y="4212"/>
                  <a:pt x="1244" y="4317"/>
                  <a:pt x="755" y="4472"/>
                </a:cubicBezTo>
                <a:cubicBezTo>
                  <a:pt x="323" y="4609"/>
                  <a:pt x="216" y="4601"/>
                  <a:pt x="281" y="4434"/>
                </a:cubicBezTo>
                <a:cubicBezTo>
                  <a:pt x="301" y="4384"/>
                  <a:pt x="243" y="4450"/>
                  <a:pt x="154" y="4586"/>
                </a:cubicBezTo>
                <a:cubicBezTo>
                  <a:pt x="-42" y="4887"/>
                  <a:pt x="-50" y="5058"/>
                  <a:pt x="125" y="5161"/>
                </a:cubicBezTo>
                <a:cubicBezTo>
                  <a:pt x="227" y="5220"/>
                  <a:pt x="246" y="5265"/>
                  <a:pt x="203" y="5344"/>
                </a:cubicBezTo>
                <a:cubicBezTo>
                  <a:pt x="143" y="5456"/>
                  <a:pt x="244" y="5965"/>
                  <a:pt x="399" y="6336"/>
                </a:cubicBezTo>
                <a:cubicBezTo>
                  <a:pt x="444" y="6443"/>
                  <a:pt x="484" y="6628"/>
                  <a:pt x="489" y="6753"/>
                </a:cubicBezTo>
                <a:cubicBezTo>
                  <a:pt x="495" y="6877"/>
                  <a:pt x="521" y="7021"/>
                  <a:pt x="547" y="7068"/>
                </a:cubicBezTo>
                <a:cubicBezTo>
                  <a:pt x="588" y="7146"/>
                  <a:pt x="609" y="8076"/>
                  <a:pt x="616" y="9904"/>
                </a:cubicBezTo>
                <a:cubicBezTo>
                  <a:pt x="617" y="10257"/>
                  <a:pt x="639" y="10525"/>
                  <a:pt x="661" y="10504"/>
                </a:cubicBezTo>
                <a:cubicBezTo>
                  <a:pt x="683" y="10483"/>
                  <a:pt x="761" y="10519"/>
                  <a:pt x="837" y="10580"/>
                </a:cubicBezTo>
                <a:cubicBezTo>
                  <a:pt x="997" y="10710"/>
                  <a:pt x="994" y="10652"/>
                  <a:pt x="1013" y="12412"/>
                </a:cubicBezTo>
                <a:cubicBezTo>
                  <a:pt x="1020" y="13113"/>
                  <a:pt x="1046" y="13709"/>
                  <a:pt x="1070" y="13732"/>
                </a:cubicBezTo>
                <a:cubicBezTo>
                  <a:pt x="1094" y="13755"/>
                  <a:pt x="1092" y="13815"/>
                  <a:pt x="1066" y="13865"/>
                </a:cubicBezTo>
                <a:cubicBezTo>
                  <a:pt x="1001" y="13987"/>
                  <a:pt x="1016" y="15150"/>
                  <a:pt x="1082" y="15134"/>
                </a:cubicBezTo>
                <a:cubicBezTo>
                  <a:pt x="1110" y="15128"/>
                  <a:pt x="1160" y="15096"/>
                  <a:pt x="1193" y="15065"/>
                </a:cubicBezTo>
                <a:cubicBezTo>
                  <a:pt x="1269" y="14991"/>
                  <a:pt x="1327" y="15137"/>
                  <a:pt x="1287" y="15298"/>
                </a:cubicBezTo>
                <a:cubicBezTo>
                  <a:pt x="1270" y="15366"/>
                  <a:pt x="1290" y="15459"/>
                  <a:pt x="1332" y="15507"/>
                </a:cubicBezTo>
                <a:cubicBezTo>
                  <a:pt x="1425" y="15617"/>
                  <a:pt x="1453" y="16381"/>
                  <a:pt x="1368" y="16511"/>
                </a:cubicBezTo>
                <a:cubicBezTo>
                  <a:pt x="1336" y="16562"/>
                  <a:pt x="1311" y="16683"/>
                  <a:pt x="1311" y="16776"/>
                </a:cubicBezTo>
                <a:cubicBezTo>
                  <a:pt x="1311" y="17050"/>
                  <a:pt x="1663" y="17191"/>
                  <a:pt x="2043" y="17073"/>
                </a:cubicBezTo>
                <a:cubicBezTo>
                  <a:pt x="2206" y="17023"/>
                  <a:pt x="2385" y="17001"/>
                  <a:pt x="2440" y="17023"/>
                </a:cubicBezTo>
                <a:cubicBezTo>
                  <a:pt x="2505" y="17049"/>
                  <a:pt x="2528" y="17036"/>
                  <a:pt x="2505" y="16979"/>
                </a:cubicBezTo>
                <a:cubicBezTo>
                  <a:pt x="2486" y="16930"/>
                  <a:pt x="2518" y="16844"/>
                  <a:pt x="2575" y="16789"/>
                </a:cubicBezTo>
                <a:cubicBezTo>
                  <a:pt x="2702" y="16667"/>
                  <a:pt x="2706" y="16521"/>
                  <a:pt x="2587" y="16423"/>
                </a:cubicBezTo>
                <a:cubicBezTo>
                  <a:pt x="2455" y="16314"/>
                  <a:pt x="2474" y="15175"/>
                  <a:pt x="2616" y="14736"/>
                </a:cubicBezTo>
                <a:cubicBezTo>
                  <a:pt x="2716" y="14426"/>
                  <a:pt x="2716" y="14424"/>
                  <a:pt x="2616" y="14206"/>
                </a:cubicBezTo>
                <a:cubicBezTo>
                  <a:pt x="2553" y="14070"/>
                  <a:pt x="2532" y="13949"/>
                  <a:pt x="2558" y="13890"/>
                </a:cubicBezTo>
                <a:cubicBezTo>
                  <a:pt x="2606" y="13784"/>
                  <a:pt x="2610" y="12581"/>
                  <a:pt x="2562" y="12462"/>
                </a:cubicBezTo>
                <a:cubicBezTo>
                  <a:pt x="2546" y="12421"/>
                  <a:pt x="2527" y="12249"/>
                  <a:pt x="2517" y="12077"/>
                </a:cubicBezTo>
                <a:lnTo>
                  <a:pt x="2497" y="11761"/>
                </a:lnTo>
                <a:lnTo>
                  <a:pt x="2877" y="11723"/>
                </a:lnTo>
                <a:cubicBezTo>
                  <a:pt x="3552" y="11654"/>
                  <a:pt x="3831" y="11784"/>
                  <a:pt x="3850" y="12178"/>
                </a:cubicBezTo>
                <a:cubicBezTo>
                  <a:pt x="3858" y="12343"/>
                  <a:pt x="3884" y="12359"/>
                  <a:pt x="4218" y="12349"/>
                </a:cubicBezTo>
                <a:cubicBezTo>
                  <a:pt x="4939" y="12327"/>
                  <a:pt x="5012" y="12338"/>
                  <a:pt x="5040" y="12507"/>
                </a:cubicBezTo>
                <a:cubicBezTo>
                  <a:pt x="5058" y="12611"/>
                  <a:pt x="5109" y="12665"/>
                  <a:pt x="5196" y="12665"/>
                </a:cubicBezTo>
                <a:cubicBezTo>
                  <a:pt x="5267" y="12665"/>
                  <a:pt x="5365" y="12725"/>
                  <a:pt x="5416" y="12797"/>
                </a:cubicBezTo>
                <a:cubicBezTo>
                  <a:pt x="5485" y="12893"/>
                  <a:pt x="5631" y="12932"/>
                  <a:pt x="5952" y="12955"/>
                </a:cubicBezTo>
                <a:cubicBezTo>
                  <a:pt x="6242" y="12976"/>
                  <a:pt x="6470" y="13040"/>
                  <a:pt x="6610" y="13138"/>
                </a:cubicBezTo>
                <a:cubicBezTo>
                  <a:pt x="6728" y="13221"/>
                  <a:pt x="6840" y="13290"/>
                  <a:pt x="6860" y="13290"/>
                </a:cubicBezTo>
                <a:cubicBezTo>
                  <a:pt x="6879" y="13290"/>
                  <a:pt x="6945" y="13364"/>
                  <a:pt x="7007" y="13454"/>
                </a:cubicBezTo>
                <a:cubicBezTo>
                  <a:pt x="7101" y="13590"/>
                  <a:pt x="7136" y="13599"/>
                  <a:pt x="7228" y="13524"/>
                </a:cubicBezTo>
                <a:cubicBezTo>
                  <a:pt x="7288" y="13474"/>
                  <a:pt x="7378" y="13455"/>
                  <a:pt x="7424" y="13486"/>
                </a:cubicBezTo>
                <a:cubicBezTo>
                  <a:pt x="7471" y="13516"/>
                  <a:pt x="7566" y="13553"/>
                  <a:pt x="7637" y="13568"/>
                </a:cubicBezTo>
                <a:cubicBezTo>
                  <a:pt x="7708" y="13582"/>
                  <a:pt x="7852" y="13653"/>
                  <a:pt x="7956" y="13719"/>
                </a:cubicBezTo>
                <a:cubicBezTo>
                  <a:pt x="8115" y="13822"/>
                  <a:pt x="8133" y="13861"/>
                  <a:pt x="8091" y="13985"/>
                </a:cubicBezTo>
                <a:cubicBezTo>
                  <a:pt x="8048" y="14108"/>
                  <a:pt x="8064" y="14141"/>
                  <a:pt x="8193" y="14180"/>
                </a:cubicBezTo>
                <a:cubicBezTo>
                  <a:pt x="8358" y="14231"/>
                  <a:pt x="8612" y="14592"/>
                  <a:pt x="8565" y="14711"/>
                </a:cubicBezTo>
                <a:cubicBezTo>
                  <a:pt x="8507" y="14855"/>
                  <a:pt x="8497" y="16130"/>
                  <a:pt x="8553" y="16233"/>
                </a:cubicBezTo>
                <a:cubicBezTo>
                  <a:pt x="8592" y="16307"/>
                  <a:pt x="8591" y="16368"/>
                  <a:pt x="8544" y="16454"/>
                </a:cubicBezTo>
                <a:cubicBezTo>
                  <a:pt x="8478" y="16577"/>
                  <a:pt x="8433" y="17485"/>
                  <a:pt x="8487" y="17623"/>
                </a:cubicBezTo>
                <a:cubicBezTo>
                  <a:pt x="8504" y="17666"/>
                  <a:pt x="8524" y="17810"/>
                  <a:pt x="8528" y="17939"/>
                </a:cubicBezTo>
                <a:cubicBezTo>
                  <a:pt x="8540" y="18300"/>
                  <a:pt x="8564" y="18483"/>
                  <a:pt x="8614" y="18539"/>
                </a:cubicBezTo>
                <a:cubicBezTo>
                  <a:pt x="8752" y="18694"/>
                  <a:pt x="8857" y="19708"/>
                  <a:pt x="8745" y="19815"/>
                </a:cubicBezTo>
                <a:cubicBezTo>
                  <a:pt x="8708" y="19850"/>
                  <a:pt x="8706" y="19901"/>
                  <a:pt x="8745" y="19972"/>
                </a:cubicBezTo>
                <a:cubicBezTo>
                  <a:pt x="8781" y="20040"/>
                  <a:pt x="8786" y="20092"/>
                  <a:pt x="8753" y="20124"/>
                </a:cubicBezTo>
                <a:cubicBezTo>
                  <a:pt x="8725" y="20151"/>
                  <a:pt x="8704" y="20431"/>
                  <a:pt x="8708" y="20749"/>
                </a:cubicBezTo>
                <a:cubicBezTo>
                  <a:pt x="8712" y="21068"/>
                  <a:pt x="8735" y="21308"/>
                  <a:pt x="8757" y="21286"/>
                </a:cubicBezTo>
                <a:cubicBezTo>
                  <a:pt x="8780" y="21265"/>
                  <a:pt x="8845" y="21305"/>
                  <a:pt x="8904" y="21368"/>
                </a:cubicBezTo>
                <a:cubicBezTo>
                  <a:pt x="8963" y="21432"/>
                  <a:pt x="9043" y="21466"/>
                  <a:pt x="9080" y="21444"/>
                </a:cubicBezTo>
                <a:cubicBezTo>
                  <a:pt x="9117" y="21422"/>
                  <a:pt x="9177" y="21434"/>
                  <a:pt x="9219" y="21469"/>
                </a:cubicBezTo>
                <a:cubicBezTo>
                  <a:pt x="9316" y="21553"/>
                  <a:pt x="9713" y="21553"/>
                  <a:pt x="9796" y="21469"/>
                </a:cubicBezTo>
                <a:cubicBezTo>
                  <a:pt x="9831" y="21434"/>
                  <a:pt x="9907" y="21429"/>
                  <a:pt x="9963" y="21457"/>
                </a:cubicBezTo>
                <a:cubicBezTo>
                  <a:pt x="10141" y="21544"/>
                  <a:pt x="10197" y="21384"/>
                  <a:pt x="10200" y="20775"/>
                </a:cubicBezTo>
                <a:cubicBezTo>
                  <a:pt x="10202" y="20462"/>
                  <a:pt x="10180" y="20159"/>
                  <a:pt x="10151" y="20105"/>
                </a:cubicBezTo>
                <a:cubicBezTo>
                  <a:pt x="10117" y="20040"/>
                  <a:pt x="10118" y="19974"/>
                  <a:pt x="10151" y="19909"/>
                </a:cubicBezTo>
                <a:cubicBezTo>
                  <a:pt x="10179" y="19856"/>
                  <a:pt x="10202" y="19565"/>
                  <a:pt x="10205" y="19265"/>
                </a:cubicBezTo>
                <a:cubicBezTo>
                  <a:pt x="10208" y="18850"/>
                  <a:pt x="10230" y="18700"/>
                  <a:pt x="10295" y="18627"/>
                </a:cubicBezTo>
                <a:cubicBezTo>
                  <a:pt x="10341" y="18574"/>
                  <a:pt x="10407" y="18550"/>
                  <a:pt x="10438" y="18577"/>
                </a:cubicBezTo>
                <a:cubicBezTo>
                  <a:pt x="10468" y="18604"/>
                  <a:pt x="10475" y="18599"/>
                  <a:pt x="10454" y="18564"/>
                </a:cubicBezTo>
                <a:cubicBezTo>
                  <a:pt x="10433" y="18529"/>
                  <a:pt x="10440" y="18456"/>
                  <a:pt x="10470" y="18400"/>
                </a:cubicBezTo>
                <a:cubicBezTo>
                  <a:pt x="10534" y="18281"/>
                  <a:pt x="10492" y="18134"/>
                  <a:pt x="10393" y="18134"/>
                </a:cubicBezTo>
                <a:cubicBezTo>
                  <a:pt x="10355" y="18134"/>
                  <a:pt x="10290" y="18033"/>
                  <a:pt x="10250" y="17907"/>
                </a:cubicBezTo>
                <a:cubicBezTo>
                  <a:pt x="10181" y="17694"/>
                  <a:pt x="10183" y="17666"/>
                  <a:pt x="10286" y="17515"/>
                </a:cubicBezTo>
                <a:cubicBezTo>
                  <a:pt x="10348" y="17426"/>
                  <a:pt x="10433" y="17351"/>
                  <a:pt x="10479" y="17351"/>
                </a:cubicBezTo>
                <a:cubicBezTo>
                  <a:pt x="10583" y="17351"/>
                  <a:pt x="10578" y="16963"/>
                  <a:pt x="10470" y="16833"/>
                </a:cubicBezTo>
                <a:cubicBezTo>
                  <a:pt x="10407" y="16757"/>
                  <a:pt x="10404" y="16716"/>
                  <a:pt x="10462" y="16549"/>
                </a:cubicBezTo>
                <a:cubicBezTo>
                  <a:pt x="10499" y="16441"/>
                  <a:pt x="10514" y="16312"/>
                  <a:pt x="10495" y="16265"/>
                </a:cubicBezTo>
                <a:cubicBezTo>
                  <a:pt x="10476" y="16217"/>
                  <a:pt x="10496" y="16158"/>
                  <a:pt x="10540" y="16132"/>
                </a:cubicBezTo>
                <a:cubicBezTo>
                  <a:pt x="10586" y="16105"/>
                  <a:pt x="10618" y="15996"/>
                  <a:pt x="10618" y="15867"/>
                </a:cubicBezTo>
                <a:cubicBezTo>
                  <a:pt x="10618" y="15667"/>
                  <a:pt x="10600" y="15642"/>
                  <a:pt x="10429" y="15621"/>
                </a:cubicBezTo>
                <a:cubicBezTo>
                  <a:pt x="10250" y="15598"/>
                  <a:pt x="10240" y="15578"/>
                  <a:pt x="10225" y="15305"/>
                </a:cubicBezTo>
                <a:cubicBezTo>
                  <a:pt x="10209" y="15002"/>
                  <a:pt x="10291" y="14660"/>
                  <a:pt x="10364" y="14730"/>
                </a:cubicBezTo>
                <a:cubicBezTo>
                  <a:pt x="10387" y="14752"/>
                  <a:pt x="10419" y="14703"/>
                  <a:pt x="10434" y="14616"/>
                </a:cubicBezTo>
                <a:cubicBezTo>
                  <a:pt x="10448" y="14530"/>
                  <a:pt x="10486" y="14465"/>
                  <a:pt x="10524" y="14477"/>
                </a:cubicBezTo>
                <a:cubicBezTo>
                  <a:pt x="10571" y="14493"/>
                  <a:pt x="10592" y="14403"/>
                  <a:pt x="10593" y="14168"/>
                </a:cubicBezTo>
                <a:cubicBezTo>
                  <a:pt x="10594" y="13830"/>
                  <a:pt x="10698" y="13624"/>
                  <a:pt x="10871" y="13618"/>
                </a:cubicBezTo>
                <a:cubicBezTo>
                  <a:pt x="11387" y="13601"/>
                  <a:pt x="11460" y="13574"/>
                  <a:pt x="11439" y="13404"/>
                </a:cubicBezTo>
                <a:cubicBezTo>
                  <a:pt x="11409" y="13161"/>
                  <a:pt x="11604" y="12998"/>
                  <a:pt x="11930" y="12987"/>
                </a:cubicBezTo>
                <a:cubicBezTo>
                  <a:pt x="12137" y="12979"/>
                  <a:pt x="12241" y="12927"/>
                  <a:pt x="12368" y="12778"/>
                </a:cubicBezTo>
                <a:cubicBezTo>
                  <a:pt x="12459" y="12670"/>
                  <a:pt x="12559" y="12582"/>
                  <a:pt x="12588" y="12582"/>
                </a:cubicBezTo>
                <a:cubicBezTo>
                  <a:pt x="12618" y="12582"/>
                  <a:pt x="12642" y="12528"/>
                  <a:pt x="12642" y="12462"/>
                </a:cubicBezTo>
                <a:cubicBezTo>
                  <a:pt x="12642" y="12301"/>
                  <a:pt x="12886" y="12162"/>
                  <a:pt x="12973" y="12273"/>
                </a:cubicBezTo>
                <a:cubicBezTo>
                  <a:pt x="13116" y="12457"/>
                  <a:pt x="13451" y="12237"/>
                  <a:pt x="13451" y="11957"/>
                </a:cubicBezTo>
                <a:cubicBezTo>
                  <a:pt x="13451" y="11749"/>
                  <a:pt x="13522" y="11709"/>
                  <a:pt x="13893" y="11717"/>
                </a:cubicBezTo>
                <a:cubicBezTo>
                  <a:pt x="14197" y="11724"/>
                  <a:pt x="14219" y="11715"/>
                  <a:pt x="14130" y="11610"/>
                </a:cubicBezTo>
                <a:cubicBezTo>
                  <a:pt x="14034" y="11497"/>
                  <a:pt x="14035" y="11492"/>
                  <a:pt x="14142" y="11446"/>
                </a:cubicBezTo>
                <a:cubicBezTo>
                  <a:pt x="14202" y="11419"/>
                  <a:pt x="14263" y="11332"/>
                  <a:pt x="14277" y="11250"/>
                </a:cubicBezTo>
                <a:cubicBezTo>
                  <a:pt x="14298" y="11126"/>
                  <a:pt x="14348" y="11098"/>
                  <a:pt x="14580" y="11098"/>
                </a:cubicBezTo>
                <a:cubicBezTo>
                  <a:pt x="14836" y="11098"/>
                  <a:pt x="14877" y="11076"/>
                  <a:pt x="15070" y="10789"/>
                </a:cubicBezTo>
                <a:cubicBezTo>
                  <a:pt x="15250" y="10521"/>
                  <a:pt x="15315" y="10473"/>
                  <a:pt x="15504" y="10473"/>
                </a:cubicBezTo>
                <a:cubicBezTo>
                  <a:pt x="15625" y="10473"/>
                  <a:pt x="15735" y="10446"/>
                  <a:pt x="15749" y="10410"/>
                </a:cubicBezTo>
                <a:cubicBezTo>
                  <a:pt x="15786" y="10319"/>
                  <a:pt x="16073" y="10314"/>
                  <a:pt x="16109" y="10403"/>
                </a:cubicBezTo>
                <a:cubicBezTo>
                  <a:pt x="16181" y="10583"/>
                  <a:pt x="16285" y="10468"/>
                  <a:pt x="16285" y="10208"/>
                </a:cubicBezTo>
                <a:cubicBezTo>
                  <a:pt x="16285" y="9879"/>
                  <a:pt x="16344" y="9815"/>
                  <a:pt x="16624" y="9841"/>
                </a:cubicBezTo>
                <a:cubicBezTo>
                  <a:pt x="16790" y="9857"/>
                  <a:pt x="16841" y="9831"/>
                  <a:pt x="16841" y="9740"/>
                </a:cubicBezTo>
                <a:cubicBezTo>
                  <a:pt x="16841" y="9570"/>
                  <a:pt x="16935" y="9510"/>
                  <a:pt x="17021" y="9620"/>
                </a:cubicBezTo>
                <a:cubicBezTo>
                  <a:pt x="17082" y="9699"/>
                  <a:pt x="17094" y="9679"/>
                  <a:pt x="17094" y="9513"/>
                </a:cubicBezTo>
                <a:cubicBezTo>
                  <a:pt x="17094" y="9240"/>
                  <a:pt x="17155" y="9199"/>
                  <a:pt x="17556" y="9210"/>
                </a:cubicBezTo>
                <a:lnTo>
                  <a:pt x="17904" y="9216"/>
                </a:lnTo>
                <a:lnTo>
                  <a:pt x="17904" y="8951"/>
                </a:lnTo>
                <a:cubicBezTo>
                  <a:pt x="17904" y="8632"/>
                  <a:pt x="17940" y="8589"/>
                  <a:pt x="18219" y="8584"/>
                </a:cubicBezTo>
                <a:cubicBezTo>
                  <a:pt x="18337" y="8582"/>
                  <a:pt x="18457" y="8554"/>
                  <a:pt x="18485" y="8521"/>
                </a:cubicBezTo>
                <a:cubicBezTo>
                  <a:pt x="18565" y="8427"/>
                  <a:pt x="18815" y="8379"/>
                  <a:pt x="18844" y="8452"/>
                </a:cubicBezTo>
                <a:cubicBezTo>
                  <a:pt x="18859" y="8488"/>
                  <a:pt x="18912" y="8475"/>
                  <a:pt x="18963" y="8426"/>
                </a:cubicBezTo>
                <a:cubicBezTo>
                  <a:pt x="19063" y="8330"/>
                  <a:pt x="19242" y="8394"/>
                  <a:pt x="19196" y="8508"/>
                </a:cubicBezTo>
                <a:cubicBezTo>
                  <a:pt x="19181" y="8547"/>
                  <a:pt x="19203" y="8625"/>
                  <a:pt x="19245" y="8679"/>
                </a:cubicBezTo>
                <a:cubicBezTo>
                  <a:pt x="19293" y="8740"/>
                  <a:pt x="19307" y="8807"/>
                  <a:pt x="19278" y="8862"/>
                </a:cubicBezTo>
                <a:cubicBezTo>
                  <a:pt x="19230" y="8953"/>
                  <a:pt x="19227" y="9515"/>
                  <a:pt x="19274" y="9652"/>
                </a:cubicBezTo>
                <a:cubicBezTo>
                  <a:pt x="19289" y="9695"/>
                  <a:pt x="19301" y="9783"/>
                  <a:pt x="19298" y="9848"/>
                </a:cubicBezTo>
                <a:cubicBezTo>
                  <a:pt x="19296" y="9912"/>
                  <a:pt x="19324" y="10002"/>
                  <a:pt x="19364" y="10050"/>
                </a:cubicBezTo>
                <a:cubicBezTo>
                  <a:pt x="19445" y="10146"/>
                  <a:pt x="19406" y="10410"/>
                  <a:pt x="19315" y="10378"/>
                </a:cubicBezTo>
                <a:cubicBezTo>
                  <a:pt x="19283" y="10367"/>
                  <a:pt x="19249" y="10398"/>
                  <a:pt x="19237" y="10448"/>
                </a:cubicBezTo>
                <a:cubicBezTo>
                  <a:pt x="19225" y="10497"/>
                  <a:pt x="19256" y="10530"/>
                  <a:pt x="19307" y="10523"/>
                </a:cubicBezTo>
                <a:cubicBezTo>
                  <a:pt x="19373" y="10515"/>
                  <a:pt x="19397" y="10571"/>
                  <a:pt x="19401" y="10725"/>
                </a:cubicBezTo>
                <a:cubicBezTo>
                  <a:pt x="19403" y="10842"/>
                  <a:pt x="19435" y="10994"/>
                  <a:pt x="19470" y="11060"/>
                </a:cubicBezTo>
                <a:cubicBezTo>
                  <a:pt x="19505" y="11126"/>
                  <a:pt x="19521" y="11180"/>
                  <a:pt x="19503" y="11180"/>
                </a:cubicBezTo>
                <a:cubicBezTo>
                  <a:pt x="19485" y="11180"/>
                  <a:pt x="19505" y="11280"/>
                  <a:pt x="19548" y="11408"/>
                </a:cubicBezTo>
                <a:cubicBezTo>
                  <a:pt x="19620" y="11625"/>
                  <a:pt x="19618" y="11645"/>
                  <a:pt x="19523" y="11723"/>
                </a:cubicBezTo>
                <a:cubicBezTo>
                  <a:pt x="19467" y="11770"/>
                  <a:pt x="19421" y="11783"/>
                  <a:pt x="19421" y="11755"/>
                </a:cubicBezTo>
                <a:cubicBezTo>
                  <a:pt x="19421" y="11727"/>
                  <a:pt x="19390" y="11752"/>
                  <a:pt x="19347" y="11806"/>
                </a:cubicBezTo>
                <a:cubicBezTo>
                  <a:pt x="19288" y="11882"/>
                  <a:pt x="19281" y="11928"/>
                  <a:pt x="19327" y="12014"/>
                </a:cubicBezTo>
                <a:cubicBezTo>
                  <a:pt x="19360" y="12075"/>
                  <a:pt x="19419" y="12107"/>
                  <a:pt x="19458" y="12083"/>
                </a:cubicBezTo>
                <a:cubicBezTo>
                  <a:pt x="19497" y="12060"/>
                  <a:pt x="19574" y="12073"/>
                  <a:pt x="19625" y="12115"/>
                </a:cubicBezTo>
                <a:cubicBezTo>
                  <a:pt x="19677" y="12158"/>
                  <a:pt x="19877" y="12202"/>
                  <a:pt x="20071" y="12216"/>
                </a:cubicBezTo>
                <a:cubicBezTo>
                  <a:pt x="20435" y="12242"/>
                  <a:pt x="20620" y="12144"/>
                  <a:pt x="20574" y="11945"/>
                </a:cubicBezTo>
                <a:cubicBezTo>
                  <a:pt x="20561" y="11888"/>
                  <a:pt x="20594" y="11747"/>
                  <a:pt x="20648" y="11629"/>
                </a:cubicBezTo>
                <a:cubicBezTo>
                  <a:pt x="20768" y="11363"/>
                  <a:pt x="20750" y="11061"/>
                  <a:pt x="20615" y="11060"/>
                </a:cubicBezTo>
                <a:cubicBezTo>
                  <a:pt x="20562" y="11060"/>
                  <a:pt x="20512" y="11017"/>
                  <a:pt x="20501" y="10965"/>
                </a:cubicBezTo>
                <a:cubicBezTo>
                  <a:pt x="20471" y="10831"/>
                  <a:pt x="20579" y="10552"/>
                  <a:pt x="20652" y="10574"/>
                </a:cubicBezTo>
                <a:cubicBezTo>
                  <a:pt x="20699" y="10588"/>
                  <a:pt x="20713" y="10187"/>
                  <a:pt x="20717" y="8900"/>
                </a:cubicBezTo>
                <a:cubicBezTo>
                  <a:pt x="20720" y="7969"/>
                  <a:pt x="20737" y="7149"/>
                  <a:pt x="20754" y="7081"/>
                </a:cubicBezTo>
                <a:cubicBezTo>
                  <a:pt x="20774" y="7001"/>
                  <a:pt x="20848" y="6961"/>
                  <a:pt x="20963" y="6961"/>
                </a:cubicBezTo>
                <a:lnTo>
                  <a:pt x="21138" y="6961"/>
                </a:lnTo>
                <a:lnTo>
                  <a:pt x="21134" y="5047"/>
                </a:lnTo>
                <a:cubicBezTo>
                  <a:pt x="21133" y="3996"/>
                  <a:pt x="21149" y="3096"/>
                  <a:pt x="21167" y="3051"/>
                </a:cubicBezTo>
                <a:cubicBezTo>
                  <a:pt x="21185" y="3007"/>
                  <a:pt x="21244" y="2969"/>
                  <a:pt x="21298" y="2969"/>
                </a:cubicBezTo>
                <a:cubicBezTo>
                  <a:pt x="21394" y="2969"/>
                  <a:pt x="21405" y="2940"/>
                  <a:pt x="21416" y="2622"/>
                </a:cubicBezTo>
                <a:cubicBezTo>
                  <a:pt x="21420" y="2536"/>
                  <a:pt x="21444" y="2413"/>
                  <a:pt x="21470" y="2350"/>
                </a:cubicBezTo>
                <a:cubicBezTo>
                  <a:pt x="21527" y="2209"/>
                  <a:pt x="21550" y="1754"/>
                  <a:pt x="21515" y="1466"/>
                </a:cubicBezTo>
                <a:cubicBezTo>
                  <a:pt x="21496" y="1318"/>
                  <a:pt x="21457" y="1251"/>
                  <a:pt x="21388" y="1251"/>
                </a:cubicBezTo>
                <a:cubicBezTo>
                  <a:pt x="21333" y="1251"/>
                  <a:pt x="21299" y="1283"/>
                  <a:pt x="21314" y="1321"/>
                </a:cubicBezTo>
                <a:cubicBezTo>
                  <a:pt x="21329" y="1358"/>
                  <a:pt x="21297" y="1450"/>
                  <a:pt x="21245" y="1523"/>
                </a:cubicBezTo>
                <a:cubicBezTo>
                  <a:pt x="21120" y="1697"/>
                  <a:pt x="20786" y="1610"/>
                  <a:pt x="20750" y="1396"/>
                </a:cubicBezTo>
                <a:cubicBezTo>
                  <a:pt x="20727" y="1261"/>
                  <a:pt x="20660" y="1253"/>
                  <a:pt x="19703" y="1264"/>
                </a:cubicBezTo>
                <a:cubicBezTo>
                  <a:pt x="19140" y="1270"/>
                  <a:pt x="18647" y="1246"/>
                  <a:pt x="18607" y="1207"/>
                </a:cubicBezTo>
                <a:cubicBezTo>
                  <a:pt x="18568" y="1168"/>
                  <a:pt x="18421" y="1134"/>
                  <a:pt x="18280" y="1131"/>
                </a:cubicBezTo>
                <a:cubicBezTo>
                  <a:pt x="18140" y="1128"/>
                  <a:pt x="17993" y="1095"/>
                  <a:pt x="17953" y="1055"/>
                </a:cubicBezTo>
                <a:cubicBezTo>
                  <a:pt x="17913" y="1015"/>
                  <a:pt x="17801" y="971"/>
                  <a:pt x="17704" y="961"/>
                </a:cubicBezTo>
                <a:cubicBezTo>
                  <a:pt x="17107" y="898"/>
                  <a:pt x="16858" y="835"/>
                  <a:pt x="16780" y="727"/>
                </a:cubicBezTo>
                <a:cubicBezTo>
                  <a:pt x="16710" y="630"/>
                  <a:pt x="16676" y="625"/>
                  <a:pt x="16616" y="702"/>
                </a:cubicBezTo>
                <a:cubicBezTo>
                  <a:pt x="16573" y="757"/>
                  <a:pt x="16515" y="770"/>
                  <a:pt x="16477" y="733"/>
                </a:cubicBezTo>
                <a:cubicBezTo>
                  <a:pt x="16387" y="645"/>
                  <a:pt x="16322" y="647"/>
                  <a:pt x="16248" y="733"/>
                </a:cubicBezTo>
                <a:cubicBezTo>
                  <a:pt x="16209" y="779"/>
                  <a:pt x="16161" y="775"/>
                  <a:pt x="16121" y="727"/>
                </a:cubicBezTo>
                <a:cubicBezTo>
                  <a:pt x="16086" y="685"/>
                  <a:pt x="15766" y="640"/>
                  <a:pt x="15410" y="632"/>
                </a:cubicBezTo>
                <a:cubicBezTo>
                  <a:pt x="15054" y="624"/>
                  <a:pt x="14707" y="591"/>
                  <a:pt x="14637" y="550"/>
                </a:cubicBezTo>
                <a:cubicBezTo>
                  <a:pt x="14567" y="509"/>
                  <a:pt x="14422" y="474"/>
                  <a:pt x="14314" y="474"/>
                </a:cubicBezTo>
                <a:cubicBezTo>
                  <a:pt x="14022" y="474"/>
                  <a:pt x="13857" y="351"/>
                  <a:pt x="13881" y="158"/>
                </a:cubicBezTo>
                <a:cubicBezTo>
                  <a:pt x="13903" y="-22"/>
                  <a:pt x="13858" y="-47"/>
                  <a:pt x="13766" y="95"/>
                </a:cubicBezTo>
                <a:cubicBezTo>
                  <a:pt x="13718" y="169"/>
                  <a:pt x="13680" y="173"/>
                  <a:pt x="13607" y="102"/>
                </a:cubicBezTo>
                <a:cubicBezTo>
                  <a:pt x="13530" y="28"/>
                  <a:pt x="13506" y="36"/>
                  <a:pt x="13484" y="127"/>
                </a:cubicBezTo>
                <a:cubicBezTo>
                  <a:pt x="13448" y="272"/>
                  <a:pt x="13312" y="269"/>
                  <a:pt x="13128" y="120"/>
                </a:cubicBezTo>
                <a:cubicBezTo>
                  <a:pt x="13048" y="56"/>
                  <a:pt x="12946" y="0"/>
                  <a:pt x="12899" y="0"/>
                </a:cubicBezTo>
                <a:close/>
                <a:moveTo>
                  <a:pt x="11591" y="7820"/>
                </a:moveTo>
                <a:cubicBezTo>
                  <a:pt x="11641" y="7828"/>
                  <a:pt x="11690" y="7859"/>
                  <a:pt x="11709" y="7908"/>
                </a:cubicBezTo>
                <a:cubicBezTo>
                  <a:pt x="11729" y="7958"/>
                  <a:pt x="11710" y="8040"/>
                  <a:pt x="11664" y="8092"/>
                </a:cubicBezTo>
                <a:cubicBezTo>
                  <a:pt x="11619" y="8143"/>
                  <a:pt x="11595" y="8206"/>
                  <a:pt x="11611" y="8231"/>
                </a:cubicBezTo>
                <a:cubicBezTo>
                  <a:pt x="11649" y="8288"/>
                  <a:pt x="11363" y="8519"/>
                  <a:pt x="11243" y="8527"/>
                </a:cubicBezTo>
                <a:cubicBezTo>
                  <a:pt x="11147" y="8534"/>
                  <a:pt x="11141" y="8530"/>
                  <a:pt x="11423" y="8692"/>
                </a:cubicBezTo>
                <a:cubicBezTo>
                  <a:pt x="11539" y="8758"/>
                  <a:pt x="11539" y="8764"/>
                  <a:pt x="11452" y="8913"/>
                </a:cubicBezTo>
                <a:cubicBezTo>
                  <a:pt x="11386" y="9024"/>
                  <a:pt x="11318" y="9056"/>
                  <a:pt x="11194" y="9033"/>
                </a:cubicBezTo>
                <a:cubicBezTo>
                  <a:pt x="11100" y="9015"/>
                  <a:pt x="10954" y="9034"/>
                  <a:pt x="10871" y="9071"/>
                </a:cubicBezTo>
                <a:cubicBezTo>
                  <a:pt x="10723" y="9136"/>
                  <a:pt x="10711" y="9123"/>
                  <a:pt x="10699" y="8938"/>
                </a:cubicBezTo>
                <a:cubicBezTo>
                  <a:pt x="10696" y="8889"/>
                  <a:pt x="10638" y="8775"/>
                  <a:pt x="10568" y="8685"/>
                </a:cubicBezTo>
                <a:lnTo>
                  <a:pt x="10442" y="8521"/>
                </a:lnTo>
                <a:lnTo>
                  <a:pt x="10560" y="8471"/>
                </a:lnTo>
                <a:cubicBezTo>
                  <a:pt x="10633" y="8439"/>
                  <a:pt x="10663" y="8381"/>
                  <a:pt x="10646" y="8313"/>
                </a:cubicBezTo>
                <a:cubicBezTo>
                  <a:pt x="10618" y="8198"/>
                  <a:pt x="10701" y="8122"/>
                  <a:pt x="10887" y="8092"/>
                </a:cubicBezTo>
                <a:cubicBezTo>
                  <a:pt x="10948" y="8082"/>
                  <a:pt x="10998" y="8069"/>
                  <a:pt x="10998" y="8060"/>
                </a:cubicBezTo>
                <a:cubicBezTo>
                  <a:pt x="10998" y="8035"/>
                  <a:pt x="11188" y="7960"/>
                  <a:pt x="11313" y="7940"/>
                </a:cubicBezTo>
                <a:cubicBezTo>
                  <a:pt x="11375" y="7930"/>
                  <a:pt x="11441" y="7899"/>
                  <a:pt x="11460" y="7871"/>
                </a:cubicBezTo>
                <a:cubicBezTo>
                  <a:pt x="11487" y="7828"/>
                  <a:pt x="11540" y="7812"/>
                  <a:pt x="11591" y="7820"/>
                </a:cubicBezTo>
                <a:close/>
                <a:moveTo>
                  <a:pt x="2894" y="13397"/>
                </a:moveTo>
                <a:cubicBezTo>
                  <a:pt x="2888" y="13405"/>
                  <a:pt x="2883" y="13434"/>
                  <a:pt x="2881" y="13479"/>
                </a:cubicBezTo>
                <a:cubicBezTo>
                  <a:pt x="2879" y="13562"/>
                  <a:pt x="2889" y="13606"/>
                  <a:pt x="2906" y="13580"/>
                </a:cubicBezTo>
                <a:cubicBezTo>
                  <a:pt x="2923" y="13554"/>
                  <a:pt x="2929" y="13485"/>
                  <a:pt x="2914" y="13429"/>
                </a:cubicBezTo>
                <a:cubicBezTo>
                  <a:pt x="2906" y="13398"/>
                  <a:pt x="2899" y="13389"/>
                  <a:pt x="2894" y="13397"/>
                </a:cubicBezTo>
                <a:close/>
                <a:moveTo>
                  <a:pt x="8336" y="16214"/>
                </a:moveTo>
                <a:cubicBezTo>
                  <a:pt x="8312" y="16191"/>
                  <a:pt x="8291" y="16279"/>
                  <a:pt x="8291" y="16410"/>
                </a:cubicBezTo>
                <a:cubicBezTo>
                  <a:pt x="8291" y="16542"/>
                  <a:pt x="8301" y="16650"/>
                  <a:pt x="8311" y="16650"/>
                </a:cubicBezTo>
                <a:cubicBezTo>
                  <a:pt x="8354" y="16650"/>
                  <a:pt x="8377" y="16253"/>
                  <a:pt x="8336" y="16214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443" name="Group"/>
          <p:cNvGrpSpPr/>
          <p:nvPr/>
        </p:nvGrpSpPr>
        <p:grpSpPr>
          <a:xfrm>
            <a:off x="6828234" y="2214563"/>
            <a:ext cx="1706337" cy="1591334"/>
            <a:chOff x="0" y="0"/>
            <a:chExt cx="2426789" cy="2263230"/>
          </a:xfrm>
        </p:grpSpPr>
        <p:pic>
          <p:nvPicPr>
            <p:cNvPr id="2441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0" y="0"/>
              <a:ext cx="2311400" cy="2260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lnTo>
                    <a:pt x="0" y="0"/>
                  </a:lnTo>
                  <a:close/>
                  <a:moveTo>
                    <a:pt x="1064" y="512"/>
                  </a:moveTo>
                  <a:cubicBezTo>
                    <a:pt x="2058" y="566"/>
                    <a:pt x="3912" y="805"/>
                    <a:pt x="4973" y="1047"/>
                  </a:cubicBezTo>
                  <a:cubicBezTo>
                    <a:pt x="12852" y="2837"/>
                    <a:pt x="19088" y="9145"/>
                    <a:pt x="20754" y="17008"/>
                  </a:cubicBezTo>
                  <a:cubicBezTo>
                    <a:pt x="21026" y="18292"/>
                    <a:pt x="21304" y="20896"/>
                    <a:pt x="21199" y="21175"/>
                  </a:cubicBezTo>
                  <a:cubicBezTo>
                    <a:pt x="21140" y="21334"/>
                    <a:pt x="19849" y="21357"/>
                    <a:pt x="10763" y="21357"/>
                  </a:cubicBezTo>
                  <a:cubicBezTo>
                    <a:pt x="5060" y="21357"/>
                    <a:pt x="359" y="21322"/>
                    <a:pt x="315" y="21278"/>
                  </a:cubicBezTo>
                  <a:cubicBezTo>
                    <a:pt x="272" y="21233"/>
                    <a:pt x="237" y="16563"/>
                    <a:pt x="237" y="10899"/>
                  </a:cubicBezTo>
                  <a:cubicBezTo>
                    <a:pt x="237" y="1734"/>
                    <a:pt x="256" y="591"/>
                    <a:pt x="419" y="527"/>
                  </a:cubicBezTo>
                  <a:cubicBezTo>
                    <a:pt x="498" y="496"/>
                    <a:pt x="733" y="494"/>
                    <a:pt x="1064" y="51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442" name="Arrow"/>
            <p:cNvSpPr/>
            <p:nvPr/>
          </p:nvSpPr>
          <p:spPr>
            <a:xfrm rot="16200000" flipH="1">
              <a:off x="2166439" y="2002880"/>
              <a:ext cx="228601" cy="292101"/>
            </a:xfrm>
            <a:prstGeom prst="rightArrow">
              <a:avLst>
                <a:gd name="adj1" fmla="val 32000"/>
                <a:gd name="adj2" fmla="val 24444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sp>
        <p:nvSpPr>
          <p:cNvPr id="2444" name="Arrow"/>
          <p:cNvSpPr/>
          <p:nvPr/>
        </p:nvSpPr>
        <p:spPr>
          <a:xfrm flipH="1">
            <a:off x="6716613" y="6121301"/>
            <a:ext cx="160734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45" name="Add to…"/>
          <p:cNvSpPr/>
          <p:nvPr/>
        </p:nvSpPr>
        <p:spPr>
          <a:xfrm>
            <a:off x="8577746" y="4440318"/>
            <a:ext cx="1955472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Add to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Candidate Pool</a:t>
            </a:r>
          </a:p>
        </p:txBody>
      </p:sp>
      <p:sp>
        <p:nvSpPr>
          <p:cNvPr id="2446" name="Learned…"/>
          <p:cNvSpPr/>
          <p:nvPr/>
        </p:nvSpPr>
        <p:spPr>
          <a:xfrm>
            <a:off x="2136564" y="4226006"/>
            <a:ext cx="1774140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Learned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weight vector</a:t>
            </a:r>
          </a:p>
        </p:txBody>
      </p:sp>
      <p:sp>
        <p:nvSpPr>
          <p:cNvPr id="2447" name="Arrow"/>
          <p:cNvSpPr/>
          <p:nvPr/>
        </p:nvSpPr>
        <p:spPr>
          <a:xfrm rot="10800000" flipH="1">
            <a:off x="4577953" y="2143125"/>
            <a:ext cx="160735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pic>
        <p:nvPicPr>
          <p:cNvPr id="244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3006328" y="4893469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49" name="Arrow"/>
          <p:cNvSpPr/>
          <p:nvPr/>
        </p:nvSpPr>
        <p:spPr>
          <a:xfrm rot="5400000" flipH="1">
            <a:off x="2943821" y="4795242"/>
            <a:ext cx="160734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50" name="Generate 1500-best…"/>
          <p:cNvSpPr/>
          <p:nvPr/>
        </p:nvSpPr>
        <p:spPr>
          <a:xfrm>
            <a:off x="7709252" y="1702485"/>
            <a:ext cx="2786063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800"/>
            </a:pPr>
            <a:r>
              <a:rPr sz="1969" dirty="0"/>
              <a:t>Generate 1500-best </a:t>
            </a:r>
          </a:p>
          <a:p>
            <a:pPr>
              <a:defRPr sz="2800"/>
            </a:pPr>
            <a:r>
              <a:rPr sz="1969" dirty="0"/>
              <a:t>per input sentence</a:t>
            </a:r>
          </a:p>
        </p:txBody>
      </p:sp>
      <p:sp>
        <p:nvSpPr>
          <p:cNvPr id="2452" name="(Och, 2003)"/>
          <p:cNvSpPr/>
          <p:nvPr/>
        </p:nvSpPr>
        <p:spPr>
          <a:xfrm>
            <a:off x="8485358" y="6465573"/>
            <a:ext cx="83676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(Och, 2003)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290" y="4526945"/>
            <a:ext cx="2462182" cy="121917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569397" y="1707440"/>
            <a:ext cx="2481851" cy="74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3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9" grpId="0" animBg="1"/>
      <p:bldP spid="2430" grpId="0" animBg="1"/>
      <p:bldP spid="2444" grpId="0" animBg="1"/>
      <p:bldP spid="2445" grpId="0" animBg="1"/>
      <p:bldP spid="2446" grpId="0" animBg="1"/>
      <p:bldP spid="2447" grpId="0" animBg="1"/>
      <p:bldP spid="2449" grpId="0" animBg="1"/>
      <p:bldP spid="2450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6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8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4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N-Best Path Algorithm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20483" y="1690688"/>
            <a:ext cx="514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an additional final state to capture the best path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137" y="2758533"/>
            <a:ext cx="83312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HW6 due today</a:t>
            </a:r>
          </a:p>
          <a:p>
            <a:r>
              <a:rPr lang="en-US" dirty="0" smtClean="0"/>
              <a:t>HW7 out today (due 12/1)</a:t>
            </a:r>
          </a:p>
          <a:p>
            <a:r>
              <a:rPr lang="en-US" dirty="0" smtClean="0"/>
              <a:t>Class next week 11/15 and 11/17 (Neural MT, maybe poetry, IR/QA [Dong guest lecture])</a:t>
            </a:r>
          </a:p>
          <a:p>
            <a:r>
              <a:rPr lang="en-US" dirty="0" smtClean="0"/>
              <a:t>No class week after (11/20-11/24)</a:t>
            </a:r>
          </a:p>
          <a:p>
            <a:r>
              <a:rPr lang="en-US" dirty="0" smtClean="0"/>
              <a:t>Last class week = 11/29 (social media mining), 12/1 (review session)</a:t>
            </a:r>
          </a:p>
          <a:p>
            <a:r>
              <a:rPr lang="en-US" dirty="0" smtClean="0"/>
              <a:t>Final 12/6!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32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N-Best Path Algorithm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87391" y="1301280"/>
            <a:ext cx="3082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Move labels to </a:t>
            </a:r>
            <a:r>
              <a:rPr lang="en-US" smtClean="0"/>
              <a:t>incoming edges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7391" y="1670612"/>
            <a:ext cx="695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Replace edge weights with edge </a:t>
            </a:r>
            <a:r>
              <a:rPr lang="mr-IN" dirty="0" smtClean="0"/>
              <a:t>–</a:t>
            </a:r>
            <a:r>
              <a:rPr lang="en-US" dirty="0" smtClean="0"/>
              <a:t> state weight; showing the detour cost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7391" y="1992828"/>
            <a:ext cx="4415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Remember the -4.182 best path cost for later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2177494"/>
            <a:ext cx="11747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N-Best Path Algorithm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87391" y="1506022"/>
            <a:ext cx="19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Reverse the arrows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7391" y="1855278"/>
            <a:ext cx="358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Label the states for our convenience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2389200"/>
            <a:ext cx="11747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8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N-Best Path Algorithm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87391" y="1506022"/>
            <a:ext cx="501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will take suboptimal </a:t>
            </a:r>
            <a:r>
              <a:rPr lang="en-US" u="sng" dirty="0" smtClean="0"/>
              <a:t>detours</a:t>
            </a:r>
            <a:r>
              <a:rPr lang="en-US" dirty="0" smtClean="0"/>
              <a:t> from the best path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87391" y="1855278"/>
            <a:ext cx="3949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Keep track of what detours are available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0" y="2389200"/>
            <a:ext cx="117475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9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713697"/>
              </p:ext>
            </p:extLst>
          </p:nvPr>
        </p:nvGraphicFramePr>
        <p:xfrm>
          <a:off x="329803" y="477585"/>
          <a:ext cx="6493728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432"/>
                <a:gridCol w="1623432"/>
                <a:gridCol w="1623432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393615"/>
              </p:ext>
            </p:extLst>
          </p:nvPr>
        </p:nvGraphicFramePr>
        <p:xfrm>
          <a:off x="7254021" y="920387"/>
          <a:ext cx="446591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98" y="3968669"/>
            <a:ext cx="8762724" cy="28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53760"/>
              </p:ext>
            </p:extLst>
          </p:nvPr>
        </p:nvGraphicFramePr>
        <p:xfrm>
          <a:off x="329803" y="477585"/>
          <a:ext cx="64937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41"/>
                <a:gridCol w="1148576"/>
                <a:gridCol w="2735679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</a:t>
                      </a:r>
                      <a:r>
                        <a:rPr lang="en-US" sz="1400" baseline="0" dirty="0" smtClean="0"/>
                        <a:t>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393615"/>
              </p:ext>
            </p:extLst>
          </p:nvPr>
        </p:nvGraphicFramePr>
        <p:xfrm>
          <a:off x="7254021" y="920387"/>
          <a:ext cx="446591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199756" y="3986561"/>
            <a:ext cx="2297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best path found by </a:t>
            </a:r>
          </a:p>
          <a:p>
            <a:r>
              <a:rPr lang="en-US" dirty="0" smtClean="0"/>
              <a:t>traversing solid arrows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54" y="3569885"/>
            <a:ext cx="8470624" cy="279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3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617859"/>
              </p:ext>
            </p:extLst>
          </p:nvPr>
        </p:nvGraphicFramePr>
        <p:xfrm>
          <a:off x="329803" y="477585"/>
          <a:ext cx="64937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41"/>
                <a:gridCol w="1148576"/>
                <a:gridCol w="2735679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</a:t>
                      </a:r>
                      <a:r>
                        <a:rPr lang="en-US" sz="1400" baseline="0" smtClean="0"/>
                        <a:t>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393615"/>
              </p:ext>
            </p:extLst>
          </p:nvPr>
        </p:nvGraphicFramePr>
        <p:xfrm>
          <a:off x="7254021" y="920387"/>
          <a:ext cx="446591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199756" y="3986561"/>
            <a:ext cx="2878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Dashed outgoing edges </a:t>
            </a:r>
            <a:r>
              <a:rPr lang="en-US" u="sng" dirty="0" smtClean="0"/>
              <a:t>after</a:t>
            </a:r>
          </a:p>
          <a:p>
            <a:r>
              <a:rPr lang="en-US" u="sng" dirty="0" smtClean="0"/>
              <a:t>the detour</a:t>
            </a:r>
            <a:r>
              <a:rPr lang="en-US" dirty="0" smtClean="0"/>
              <a:t> (none so far)</a:t>
            </a:r>
          </a:p>
          <a:p>
            <a:r>
              <a:rPr lang="en-US" dirty="0" smtClean="0"/>
              <a:t>form new detours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2" y="3427335"/>
            <a:ext cx="8668423" cy="285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0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896626"/>
              </p:ext>
            </p:extLst>
          </p:nvPr>
        </p:nvGraphicFramePr>
        <p:xfrm>
          <a:off x="329803" y="477585"/>
          <a:ext cx="64937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41"/>
                <a:gridCol w="1148576"/>
                <a:gridCol w="2735679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</a:t>
                      </a:r>
                      <a:r>
                        <a:rPr lang="en-US" sz="1400" baseline="0" smtClean="0"/>
                        <a:t>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49335"/>
              </p:ext>
            </p:extLst>
          </p:nvPr>
        </p:nvGraphicFramePr>
        <p:xfrm>
          <a:off x="7254021" y="920387"/>
          <a:ext cx="446591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-.152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-.152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199756" y="3986561"/>
            <a:ext cx="2878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Dashed outgoing edges </a:t>
            </a:r>
            <a:r>
              <a:rPr lang="en-US" u="sng" dirty="0" smtClean="0"/>
              <a:t>after</a:t>
            </a:r>
          </a:p>
          <a:p>
            <a:r>
              <a:rPr lang="en-US" u="sng" dirty="0" smtClean="0"/>
              <a:t>the detour</a:t>
            </a:r>
            <a:r>
              <a:rPr lang="en-US" dirty="0" smtClean="0"/>
              <a:t> (none so far)</a:t>
            </a:r>
          </a:p>
          <a:p>
            <a:r>
              <a:rPr lang="en-US" dirty="0" smtClean="0"/>
              <a:t>form new detours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3" y="3483856"/>
            <a:ext cx="8668423" cy="285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385719"/>
              </p:ext>
            </p:extLst>
          </p:nvPr>
        </p:nvGraphicFramePr>
        <p:xfrm>
          <a:off x="329803" y="477585"/>
          <a:ext cx="64937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41"/>
                <a:gridCol w="1148576"/>
                <a:gridCol w="2735679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</a:t>
                      </a:r>
                      <a:r>
                        <a:rPr lang="en-US" sz="1400" baseline="0" smtClean="0"/>
                        <a:t>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does not go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-.152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20213"/>
              </p:ext>
            </p:extLst>
          </p:nvPr>
        </p:nvGraphicFramePr>
        <p:xfrm>
          <a:off x="7254021" y="920387"/>
          <a:ext cx="446591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-.152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-.152</a:t>
                      </a:r>
                      <a:endParaRPr lang="en-US" sz="1400" b="1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31766" y="4020015"/>
            <a:ext cx="2469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of the detour queue</a:t>
            </a:r>
          </a:p>
          <a:p>
            <a:r>
              <a:rPr lang="en-US" dirty="0" smtClean="0"/>
              <a:t>forms the new path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3" y="3365148"/>
            <a:ext cx="8766945" cy="289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6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141153"/>
              </p:ext>
            </p:extLst>
          </p:nvPr>
        </p:nvGraphicFramePr>
        <p:xfrm>
          <a:off x="329803" y="477585"/>
          <a:ext cx="64937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41"/>
                <a:gridCol w="1148576"/>
                <a:gridCol w="2735679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</a:t>
                      </a:r>
                      <a:r>
                        <a:rPr lang="en-US" sz="1400" baseline="0" smtClean="0"/>
                        <a:t>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does not go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-.152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325077"/>
              </p:ext>
            </p:extLst>
          </p:nvPr>
        </p:nvGraphicFramePr>
        <p:xfrm>
          <a:off x="7254021" y="920387"/>
          <a:ext cx="446591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-.152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H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-.338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-.49</a:t>
                      </a:r>
                      <a:endParaRPr lang="en-US" sz="1400" b="1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-.152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C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-1.065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-1.217</a:t>
                      </a:r>
                      <a:endParaRPr lang="en-US" sz="1400" b="1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31766" y="4020015"/>
            <a:ext cx="3392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detours are added</a:t>
            </a:r>
          </a:p>
          <a:p>
            <a:r>
              <a:rPr lang="en-US" dirty="0" smtClean="0"/>
              <a:t>(Note: only edges after the detour</a:t>
            </a:r>
          </a:p>
          <a:p>
            <a:r>
              <a:rPr lang="en-US" dirty="0" smtClean="0"/>
              <a:t>so L, O not added)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3" y="3617856"/>
            <a:ext cx="8065926" cy="265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6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050781"/>
              </p:ext>
            </p:extLst>
          </p:nvPr>
        </p:nvGraphicFramePr>
        <p:xfrm>
          <a:off x="329803" y="477585"/>
          <a:ext cx="64937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41"/>
                <a:gridCol w="1148576"/>
                <a:gridCol w="2735679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</a:t>
                      </a:r>
                      <a:r>
                        <a:rPr lang="en-US" sz="1400" baseline="0" smtClean="0"/>
                        <a:t>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does not go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-.152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PMHEBA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goes not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-.49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015534"/>
              </p:ext>
            </p:extLst>
          </p:nvPr>
        </p:nvGraphicFramePr>
        <p:xfrm>
          <a:off x="7254021" y="920387"/>
          <a:ext cx="4465910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0" strike="noStrike" dirty="0" smtClean="0"/>
                        <a:t>2</a:t>
                      </a:r>
                      <a:endParaRPr lang="en-US" sz="1400" b="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trike="noStrike" dirty="0" smtClean="0"/>
                        <a:t>-.152</a:t>
                      </a:r>
                      <a:endParaRPr lang="en-US" sz="1400" b="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trike="noStrike" dirty="0" smtClean="0"/>
                        <a:t>H</a:t>
                      </a:r>
                      <a:endParaRPr lang="en-US" sz="1400" b="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trike="noStrike" dirty="0" smtClean="0"/>
                        <a:t>-.338</a:t>
                      </a:r>
                      <a:endParaRPr lang="en-US" sz="1400" b="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strike="noStrike" dirty="0" smtClean="0"/>
                        <a:t>-.49</a:t>
                      </a:r>
                      <a:endParaRPr lang="en-US" sz="1400" b="0" strike="noStrike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-.49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G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-.043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-.533</a:t>
                      </a:r>
                      <a:endParaRPr lang="en-US" sz="1400" b="1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-.152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C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-1.065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-1.217</a:t>
                      </a:r>
                      <a:endParaRPr lang="en-US" sz="1400" b="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52264" y="4000500"/>
            <a:ext cx="2946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of the detour path added</a:t>
            </a:r>
          </a:p>
          <a:p>
            <a:r>
              <a:rPr lang="en-US" dirty="0" smtClean="0"/>
              <a:t>and new detours pushed</a:t>
            </a:r>
          </a:p>
          <a:p>
            <a:r>
              <a:rPr lang="en-US" dirty="0" smtClean="0"/>
              <a:t>(only those after the detour)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3" y="3683572"/>
            <a:ext cx="8191345" cy="27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7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4671135" y="3446060"/>
                <a:ext cx="3162853" cy="8485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𝒇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𝒆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135" y="3446060"/>
                <a:ext cx="3162853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050781"/>
              </p:ext>
            </p:extLst>
          </p:nvPr>
        </p:nvGraphicFramePr>
        <p:xfrm>
          <a:off x="329803" y="477585"/>
          <a:ext cx="64937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41"/>
                <a:gridCol w="1148576"/>
                <a:gridCol w="2735679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</a:t>
                      </a:r>
                      <a:r>
                        <a:rPr lang="en-US" sz="1400" baseline="0" smtClean="0"/>
                        <a:t>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does not go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-.152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PMHEBA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goes not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-.49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783005"/>
              </p:ext>
            </p:extLst>
          </p:nvPr>
        </p:nvGraphicFramePr>
        <p:xfrm>
          <a:off x="7254021" y="920387"/>
          <a:ext cx="446591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-.49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-.043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-.533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-.152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C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-1.065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-1.217</a:t>
                      </a:r>
                      <a:endParaRPr lang="en-US" sz="1400" b="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52264" y="4000500"/>
            <a:ext cx="294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of the detour path added</a:t>
            </a:r>
          </a:p>
          <a:p>
            <a:r>
              <a:rPr lang="en-US" dirty="0" smtClean="0"/>
              <a:t>and new detours pushed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3" y="3683572"/>
            <a:ext cx="8191345" cy="27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3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816126"/>
              </p:ext>
            </p:extLst>
          </p:nvPr>
        </p:nvGraphicFramePr>
        <p:xfrm>
          <a:off x="329803" y="477585"/>
          <a:ext cx="64937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41"/>
                <a:gridCol w="1148576"/>
                <a:gridCol w="2735679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</a:t>
                      </a:r>
                      <a:r>
                        <a:rPr lang="en-US" sz="1400" baseline="0" smtClean="0"/>
                        <a:t>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does not go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-.152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PMHEBA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goes not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-.49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PMHGCA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goes not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-.533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783005"/>
              </p:ext>
            </p:extLst>
          </p:nvPr>
        </p:nvGraphicFramePr>
        <p:xfrm>
          <a:off x="7254021" y="920387"/>
          <a:ext cx="446591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-.49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-.043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-.533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-.152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C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-1.065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-1.217</a:t>
                      </a:r>
                      <a:endParaRPr lang="en-US" sz="1400" b="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52264" y="4000500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of the detour path added</a:t>
            </a:r>
          </a:p>
          <a:p>
            <a:r>
              <a:rPr lang="en-US" dirty="0" smtClean="0"/>
              <a:t>and new detours pushed (none)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3522990"/>
            <a:ext cx="8142714" cy="267910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54021" y="1592524"/>
            <a:ext cx="4543969" cy="111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443" y="3522990"/>
            <a:ext cx="499358" cy="31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974829"/>
              </p:ext>
            </p:extLst>
          </p:nvPr>
        </p:nvGraphicFramePr>
        <p:xfrm>
          <a:off x="329803" y="477585"/>
          <a:ext cx="64937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41"/>
                <a:gridCol w="1148576"/>
                <a:gridCol w="2735679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</a:t>
                      </a:r>
                      <a:r>
                        <a:rPr lang="en-US" sz="1400" baseline="0" smtClean="0"/>
                        <a:t>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does not go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-.152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PMHEBA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goes not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-.49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PMHGCA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goes not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-.533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PLHEBA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goes not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607524"/>
              </p:ext>
            </p:extLst>
          </p:nvPr>
        </p:nvGraphicFramePr>
        <p:xfrm>
          <a:off x="7254021" y="920387"/>
          <a:ext cx="4465910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-.83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G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-.043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-.873</a:t>
                      </a:r>
                      <a:endParaRPr lang="en-US" sz="1400" b="1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-.152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C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-1.065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-1.217</a:t>
                      </a:r>
                      <a:endParaRPr lang="en-US" sz="1400" b="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87523" y="4000500"/>
            <a:ext cx="294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of the detour path added</a:t>
            </a:r>
          </a:p>
          <a:p>
            <a:r>
              <a:rPr lang="en-US" dirty="0" smtClean="0"/>
              <a:t>and new detours pushed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187114" y="1586878"/>
            <a:ext cx="4543969" cy="111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3" y="3647936"/>
            <a:ext cx="9010793" cy="298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5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759801"/>
              </p:ext>
            </p:extLst>
          </p:nvPr>
        </p:nvGraphicFramePr>
        <p:xfrm>
          <a:off x="329803" y="477585"/>
          <a:ext cx="64937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41"/>
                <a:gridCol w="1148576"/>
                <a:gridCol w="2735679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</a:t>
                      </a:r>
                      <a:r>
                        <a:rPr lang="en-US" sz="1400" baseline="0" smtClean="0"/>
                        <a:t>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does not go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-.152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PMHEBA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goes not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-.49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PMHGCA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goes not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-.533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PLHEBA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goes not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PLHGCA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goes not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-.873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589279"/>
              </p:ext>
            </p:extLst>
          </p:nvPr>
        </p:nvGraphicFramePr>
        <p:xfrm>
          <a:off x="7254021" y="920387"/>
          <a:ext cx="446591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-.83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G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-.043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-.873</a:t>
                      </a:r>
                      <a:endParaRPr lang="en-US" sz="1400" b="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-.152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C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-1.065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-1.217</a:t>
                      </a:r>
                      <a:endParaRPr lang="en-US" sz="1400" b="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87523" y="4000500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of the detour path added</a:t>
            </a:r>
          </a:p>
          <a:p>
            <a:r>
              <a:rPr lang="en-US" dirty="0" smtClean="0"/>
              <a:t>and new detours pushed (none)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175962" y="1592707"/>
            <a:ext cx="4543969" cy="111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23" y="3589325"/>
            <a:ext cx="8198470" cy="270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0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61939"/>
              </p:ext>
            </p:extLst>
          </p:nvPr>
        </p:nvGraphicFramePr>
        <p:xfrm>
          <a:off x="329803" y="477585"/>
          <a:ext cx="649372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041"/>
                <a:gridCol w="1148576"/>
                <a:gridCol w="2735679"/>
                <a:gridCol w="1623432"/>
              </a:tblGrid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he</a:t>
                      </a:r>
                      <a:r>
                        <a:rPr lang="en-US" sz="1400" baseline="0" smtClean="0"/>
                        <a:t>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PMIFBA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does not go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-.152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PMHEBA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goes not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-.49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PMHGCA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goes not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-.533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PLHEBA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goes not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-.83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PLHGCA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goes not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-.873</a:t>
                      </a:r>
                      <a:endParaRPr lang="en-US" sz="1400" dirty="0"/>
                    </a:p>
                  </a:txBody>
                  <a:tcPr/>
                </a:tc>
              </a:tr>
              <a:tr h="1759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841680"/>
              </p:ext>
            </p:extLst>
          </p:nvPr>
        </p:nvGraphicFramePr>
        <p:xfrm>
          <a:off x="7254021" y="920387"/>
          <a:ext cx="446591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-.152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C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-1.065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-1.217</a:t>
                      </a:r>
                      <a:endParaRPr lang="en-US" sz="1400" b="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87523" y="4000500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of the detour path added</a:t>
            </a:r>
          </a:p>
          <a:p>
            <a:r>
              <a:rPr lang="en-US" dirty="0" smtClean="0"/>
              <a:t>and new detours pushed (none)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214991" y="1625516"/>
            <a:ext cx="4543969" cy="111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73" y="3330067"/>
            <a:ext cx="8677973" cy="286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875460"/>
              </p:ext>
            </p:extLst>
          </p:nvPr>
        </p:nvGraphicFramePr>
        <p:xfrm>
          <a:off x="329803" y="477585"/>
          <a:ext cx="6472441" cy="2720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809"/>
                <a:gridCol w="1144811"/>
                <a:gridCol w="2726711"/>
                <a:gridCol w="1618110"/>
              </a:tblGrid>
              <a:tr h="4732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PNIFBA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smtClean="0"/>
                        <a:t>he</a:t>
                      </a:r>
                      <a:r>
                        <a:rPr lang="en-US" sz="1100" baseline="0" smtClean="0"/>
                        <a:t> does not go home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PMIFBA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he does not go to house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-.152</a:t>
                      </a:r>
                      <a:endParaRPr lang="en-US" sz="11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PMHEBA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he goes not to house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-.49</a:t>
                      </a:r>
                      <a:endParaRPr lang="en-US" sz="11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PMHGCA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it goes not to house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-.533</a:t>
                      </a:r>
                      <a:endParaRPr lang="en-US" sz="11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PLHEBA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he goes not home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-.83</a:t>
                      </a:r>
                      <a:endParaRPr lang="en-US" sz="11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PLHGCA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it goes not home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-.873</a:t>
                      </a:r>
                      <a:endParaRPr lang="en-US" sz="11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PMIFCA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does not go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-1.217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523054"/>
              </p:ext>
            </p:extLst>
          </p:nvPr>
        </p:nvGraphicFramePr>
        <p:xfrm>
          <a:off x="7254021" y="920387"/>
          <a:ext cx="446591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-.152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C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-1.065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-1.217</a:t>
                      </a:r>
                      <a:endParaRPr lang="en-US" sz="1400" b="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87523" y="4000500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of the detour path added</a:t>
            </a:r>
          </a:p>
          <a:p>
            <a:r>
              <a:rPr lang="en-US" dirty="0" smtClean="0"/>
              <a:t>and new detours pushed (none)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214991" y="1600810"/>
            <a:ext cx="4543969" cy="111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83" y="3351066"/>
            <a:ext cx="8572810" cy="28175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96098" y="5321784"/>
            <a:ext cx="2962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no detour to H because</a:t>
            </a:r>
          </a:p>
          <a:p>
            <a:r>
              <a:rPr lang="en-US" dirty="0" smtClean="0"/>
              <a:t>this path's detour is F-&gt;C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8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739277"/>
              </p:ext>
            </p:extLst>
          </p:nvPr>
        </p:nvGraphicFramePr>
        <p:xfrm>
          <a:off x="329803" y="477585"/>
          <a:ext cx="6472441" cy="3025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809"/>
                <a:gridCol w="1144811"/>
                <a:gridCol w="2726711"/>
                <a:gridCol w="1618110"/>
              </a:tblGrid>
              <a:tr h="4732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PNIFBA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smtClean="0"/>
                        <a:t>he</a:t>
                      </a:r>
                      <a:r>
                        <a:rPr lang="en-US" sz="1100" baseline="0" smtClean="0"/>
                        <a:t> does not go home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PMIFBA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he does not go to house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-.152</a:t>
                      </a:r>
                      <a:endParaRPr lang="en-US" sz="11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PMHEBA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he goes not to house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-.49</a:t>
                      </a:r>
                      <a:endParaRPr lang="en-US" sz="11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PMHGCA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it goes not to house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-.533</a:t>
                      </a:r>
                      <a:endParaRPr lang="en-US" sz="11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PLHEBA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he goes not home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-.83</a:t>
                      </a:r>
                      <a:endParaRPr lang="en-US" sz="11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PLHGCA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it goes not home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-.873</a:t>
                      </a:r>
                      <a:endParaRPr lang="en-US" sz="11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PMIFCA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does not go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-1.217</a:t>
                      </a:r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POKJFBA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does not to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417620"/>
              </p:ext>
            </p:extLst>
          </p:nvPr>
        </p:nvGraphicFramePr>
        <p:xfrm>
          <a:off x="7254021" y="920387"/>
          <a:ext cx="4465910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2.795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87523" y="4000500"/>
            <a:ext cx="294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of the detour path added</a:t>
            </a:r>
          </a:p>
          <a:p>
            <a:r>
              <a:rPr lang="en-US" dirty="0" smtClean="0"/>
              <a:t>and new detours pushed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175962" y="1593705"/>
            <a:ext cx="4543969" cy="111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03" y="3693128"/>
            <a:ext cx="8633367" cy="284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4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882870"/>
              </p:ext>
            </p:extLst>
          </p:nvPr>
        </p:nvGraphicFramePr>
        <p:xfrm>
          <a:off x="329803" y="477585"/>
          <a:ext cx="6472441" cy="3330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809"/>
                <a:gridCol w="1144811"/>
                <a:gridCol w="2726711"/>
                <a:gridCol w="1618110"/>
              </a:tblGrid>
              <a:tr h="4732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PNIFBA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smtClean="0"/>
                        <a:t>he</a:t>
                      </a:r>
                      <a:r>
                        <a:rPr lang="en-US" sz="1100" baseline="0" smtClean="0"/>
                        <a:t> does not go home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PMIFBA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he does not go to house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-.152</a:t>
                      </a:r>
                      <a:endParaRPr lang="en-US" sz="11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PMHEBA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he goes not to house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-.49</a:t>
                      </a:r>
                      <a:endParaRPr lang="en-US" sz="11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PMHGCA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it goes not to house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-.533</a:t>
                      </a:r>
                      <a:endParaRPr lang="en-US" sz="11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PLHEBA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he goes not home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-.83</a:t>
                      </a:r>
                      <a:endParaRPr lang="en-US" sz="11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PLHGCA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it goes not home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-.873</a:t>
                      </a:r>
                      <a:endParaRPr lang="en-US" sz="11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PNIFCA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does not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-1.065</a:t>
                      </a:r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PMIFCA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does not go to house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-1.217</a:t>
                      </a:r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POKJFBA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 does not to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POKJFCA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it does not to go home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-2.795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937385"/>
              </p:ext>
            </p:extLst>
          </p:nvPr>
        </p:nvGraphicFramePr>
        <p:xfrm>
          <a:off x="7254021" y="920387"/>
          <a:ext cx="446591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182"/>
                <a:gridCol w="893182"/>
                <a:gridCol w="893182"/>
                <a:gridCol w="893182"/>
                <a:gridCol w="893182"/>
              </a:tblGrid>
              <a:tr h="41141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base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base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detour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</a:t>
                      </a:r>
                      <a:endParaRPr lang="en-US" sz="1400" dirty="0"/>
                    </a:p>
                  </a:txBody>
                  <a:tcPr/>
                </a:tc>
              </a:tr>
              <a:tr h="28594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-1.73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1.065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2.795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887523" y="4000500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of the detour path added</a:t>
            </a:r>
          </a:p>
          <a:p>
            <a:r>
              <a:rPr lang="en-US" dirty="0" smtClean="0"/>
              <a:t>and new detours pushed (none)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175962" y="1586317"/>
            <a:ext cx="4543969" cy="111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87522" y="5271738"/>
            <a:ext cx="2918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Queue empty so we're done!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0" y="3727014"/>
            <a:ext cx="8767182" cy="28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7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469377"/>
              </p:ext>
            </p:extLst>
          </p:nvPr>
        </p:nvGraphicFramePr>
        <p:xfrm>
          <a:off x="2174764" y="1688628"/>
          <a:ext cx="733108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396"/>
                <a:gridCol w="1001055"/>
                <a:gridCol w="2384313"/>
                <a:gridCol w="1414921"/>
                <a:gridCol w="1671400"/>
              </a:tblGrid>
              <a:tr h="47325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 number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sequence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text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additional</a:t>
                      </a:r>
                      <a:r>
                        <a:rPr lang="en-US" sz="1400" baseline="0" dirty="0" smtClean="0"/>
                        <a:t> cost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cost (+-4.182)</a:t>
                      </a:r>
                      <a:endParaRPr lang="en-US" sz="14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PNIFBA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he</a:t>
                      </a:r>
                      <a:r>
                        <a:rPr lang="en-US" sz="1600" baseline="0" smtClean="0"/>
                        <a:t> does not go home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-4.182</a:t>
                      </a:r>
                      <a:endParaRPr lang="en-US" sz="16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PMIFBA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he does not go to house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-.152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-4.334</a:t>
                      </a:r>
                      <a:endParaRPr lang="en-US" sz="16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PMHEBA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he goes not to house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-.49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-4.672</a:t>
                      </a:r>
                      <a:endParaRPr lang="en-US" sz="1600" dirty="0"/>
                    </a:p>
                  </a:txBody>
                  <a:tcPr/>
                </a:tc>
              </a:tr>
              <a:tr h="25054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PMHGCA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it goes not to house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-.533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-4.715</a:t>
                      </a:r>
                      <a:endParaRPr lang="en-US" sz="16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PLHEBA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he goes not home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-.83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-5.012</a:t>
                      </a:r>
                      <a:endParaRPr lang="en-US" sz="16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PLHGCA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it goes not home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-.873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-5.055</a:t>
                      </a:r>
                      <a:endParaRPr lang="en-US" sz="1600" dirty="0"/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PNIFCA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it does not go home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-1.065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-5.247</a:t>
                      </a:r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PMIFCA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it does not go to house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-1.217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-5.399</a:t>
                      </a:r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POKJFBA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he does not to go home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-5.912</a:t>
                      </a:r>
                    </a:p>
                  </a:txBody>
                  <a:tcPr/>
                </a:tc>
              </a:tr>
              <a:tr h="27838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POKJFCA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it does not to go home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-2.795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-6.977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2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4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794" y="2526518"/>
            <a:ext cx="3534330" cy="175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4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9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4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3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38757" y="4979963"/>
            <a:ext cx="3143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if all other weights are constant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898995" y="401444"/>
            <a:ext cx="197005" cy="379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56195" y="298852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r>
              <a:rPr lang="en-US" baseline="-25000" dirty="0" smtClean="0"/>
              <a:t>i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6021659" y="3173193"/>
            <a:ext cx="334536" cy="16102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82068" y="2252546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 =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i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59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5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7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0" t="16748" r="15027" b="29431"/>
          <a:stretch/>
        </p:blipFill>
        <p:spPr>
          <a:xfrm>
            <a:off x="669072" y="312235"/>
            <a:ext cx="2125807" cy="1115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0" t="16748" r="15027" b="29431"/>
          <a:stretch/>
        </p:blipFill>
        <p:spPr>
          <a:xfrm>
            <a:off x="3152077" y="312235"/>
            <a:ext cx="2125807" cy="1115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0" t="16748" r="15027" b="29431"/>
          <a:stretch/>
        </p:blipFill>
        <p:spPr>
          <a:xfrm>
            <a:off x="5635082" y="312235"/>
            <a:ext cx="2125807" cy="11151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0" t="16748" r="15027" b="29431"/>
          <a:stretch/>
        </p:blipFill>
        <p:spPr>
          <a:xfrm>
            <a:off x="8025160" y="312235"/>
            <a:ext cx="2125807" cy="11151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0" t="16748" r="15027" b="29431"/>
          <a:stretch/>
        </p:blipFill>
        <p:spPr>
          <a:xfrm>
            <a:off x="669072" y="1769327"/>
            <a:ext cx="2125807" cy="1115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0" t="16748" r="15027" b="29431"/>
          <a:stretch/>
        </p:blipFill>
        <p:spPr>
          <a:xfrm>
            <a:off x="3062867" y="1728440"/>
            <a:ext cx="2125807" cy="11151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0" t="16748" r="15027" b="29431"/>
          <a:stretch/>
        </p:blipFill>
        <p:spPr>
          <a:xfrm>
            <a:off x="5635082" y="1709855"/>
            <a:ext cx="2125807" cy="11151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0" t="16748" r="15027" b="29431"/>
          <a:stretch/>
        </p:blipFill>
        <p:spPr>
          <a:xfrm>
            <a:off x="8025160" y="1709855"/>
            <a:ext cx="2125807" cy="1115122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377282" y="3144645"/>
            <a:ext cx="10515600" cy="2910467"/>
          </a:xfrm>
        </p:spPr>
        <p:txBody>
          <a:bodyPr/>
          <a:lstStyle/>
          <a:p>
            <a:r>
              <a:rPr lang="en-US" dirty="0" smtClean="0"/>
              <a:t>Calculate threshold points for all sentences in the corpus</a:t>
            </a:r>
          </a:p>
          <a:p>
            <a:r>
              <a:rPr lang="en-US" dirty="0" smtClean="0"/>
              <a:t>Whenever a threshold is reached, the one-best changes for one sentence</a:t>
            </a:r>
          </a:p>
          <a:p>
            <a:r>
              <a:rPr lang="en-US" dirty="0" smtClean="0"/>
              <a:t>Keep track of the change in </a:t>
            </a:r>
            <a:r>
              <a:rPr lang="en-US" dirty="0" err="1" smtClean="0"/>
              <a:t>ngram</a:t>
            </a:r>
            <a:r>
              <a:rPr lang="en-US" dirty="0" smtClean="0"/>
              <a:t> matches for that one sentence</a:t>
            </a:r>
          </a:p>
          <a:p>
            <a:r>
              <a:rPr lang="en-US" dirty="0" smtClean="0"/>
              <a:t>Thus we can constantly evaluate corpus BLEU while setting </a:t>
            </a:r>
            <a:r>
              <a:rPr lang="en-US" dirty="0" err="1" smtClean="0"/>
              <a:t>λ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66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00135" y="4234375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(i.e. BLEU)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1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74524" y="1674056"/>
            <a:ext cx="4198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can only optimize among </a:t>
            </a:r>
          </a:p>
          <a:p>
            <a:r>
              <a:rPr lang="en-US" dirty="0" smtClean="0"/>
              <a:t>the translations that have been generated!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6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MERT T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smtClean="0"/>
              <a:t>Tuning</a:t>
            </a:r>
            <a:endParaRPr dirty="0"/>
          </a:p>
        </p:txBody>
      </p:sp>
      <p:pic>
        <p:nvPicPr>
          <p:cNvPr id="242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rcRect l="1259" t="3564" r="6424" b="7061"/>
          <a:stretch>
            <a:fillRect/>
          </a:stretch>
        </p:blipFill>
        <p:spPr>
          <a:xfrm>
            <a:off x="4778776" y="1864370"/>
            <a:ext cx="1700545" cy="117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595" extrusionOk="0">
                <a:moveTo>
                  <a:pt x="18254" y="2"/>
                </a:moveTo>
                <a:cubicBezTo>
                  <a:pt x="18214" y="-5"/>
                  <a:pt x="18165" y="2"/>
                  <a:pt x="18109" y="23"/>
                </a:cubicBezTo>
                <a:cubicBezTo>
                  <a:pt x="18108" y="23"/>
                  <a:pt x="18106" y="22"/>
                  <a:pt x="18105" y="23"/>
                </a:cubicBezTo>
                <a:cubicBezTo>
                  <a:pt x="18102" y="24"/>
                  <a:pt x="18101" y="27"/>
                  <a:pt x="18098" y="28"/>
                </a:cubicBezTo>
                <a:cubicBezTo>
                  <a:pt x="18022" y="59"/>
                  <a:pt x="17972" y="140"/>
                  <a:pt x="17949" y="237"/>
                </a:cubicBezTo>
                <a:cubicBezTo>
                  <a:pt x="17943" y="321"/>
                  <a:pt x="17961" y="425"/>
                  <a:pt x="18009" y="554"/>
                </a:cubicBezTo>
                <a:cubicBezTo>
                  <a:pt x="18025" y="595"/>
                  <a:pt x="18025" y="633"/>
                  <a:pt x="18031" y="672"/>
                </a:cubicBezTo>
                <a:cubicBezTo>
                  <a:pt x="18051" y="734"/>
                  <a:pt x="18050" y="804"/>
                  <a:pt x="18009" y="912"/>
                </a:cubicBezTo>
                <a:cubicBezTo>
                  <a:pt x="18009" y="915"/>
                  <a:pt x="18010" y="915"/>
                  <a:pt x="18009" y="918"/>
                </a:cubicBezTo>
                <a:cubicBezTo>
                  <a:pt x="18009" y="920"/>
                  <a:pt x="18007" y="920"/>
                  <a:pt x="18006" y="923"/>
                </a:cubicBezTo>
                <a:cubicBezTo>
                  <a:pt x="17992" y="960"/>
                  <a:pt x="17978" y="991"/>
                  <a:pt x="17960" y="1015"/>
                </a:cubicBezTo>
                <a:cubicBezTo>
                  <a:pt x="17948" y="1031"/>
                  <a:pt x="17930" y="1040"/>
                  <a:pt x="17914" y="1050"/>
                </a:cubicBezTo>
                <a:cubicBezTo>
                  <a:pt x="17903" y="1058"/>
                  <a:pt x="17892" y="1066"/>
                  <a:pt x="17878" y="1071"/>
                </a:cubicBezTo>
                <a:cubicBezTo>
                  <a:pt x="17814" y="1096"/>
                  <a:pt x="17720" y="1103"/>
                  <a:pt x="17563" y="1096"/>
                </a:cubicBezTo>
                <a:cubicBezTo>
                  <a:pt x="17358" y="1088"/>
                  <a:pt x="17155" y="1038"/>
                  <a:pt x="17110" y="989"/>
                </a:cubicBezTo>
                <a:cubicBezTo>
                  <a:pt x="17083" y="960"/>
                  <a:pt x="17063" y="950"/>
                  <a:pt x="17050" y="953"/>
                </a:cubicBezTo>
                <a:cubicBezTo>
                  <a:pt x="17036" y="957"/>
                  <a:pt x="17028" y="974"/>
                  <a:pt x="17028" y="1010"/>
                </a:cubicBezTo>
                <a:cubicBezTo>
                  <a:pt x="17028" y="1043"/>
                  <a:pt x="17005" y="1084"/>
                  <a:pt x="16972" y="1122"/>
                </a:cubicBezTo>
                <a:cubicBezTo>
                  <a:pt x="16971" y="1123"/>
                  <a:pt x="16969" y="1121"/>
                  <a:pt x="16968" y="1122"/>
                </a:cubicBezTo>
                <a:cubicBezTo>
                  <a:pt x="16933" y="1166"/>
                  <a:pt x="16886" y="1216"/>
                  <a:pt x="16834" y="1255"/>
                </a:cubicBezTo>
                <a:cubicBezTo>
                  <a:pt x="16719" y="1341"/>
                  <a:pt x="16472" y="1614"/>
                  <a:pt x="16129" y="2042"/>
                </a:cubicBezTo>
                <a:cubicBezTo>
                  <a:pt x="16073" y="2112"/>
                  <a:pt x="15984" y="2242"/>
                  <a:pt x="15923" y="2319"/>
                </a:cubicBezTo>
                <a:cubicBezTo>
                  <a:pt x="15606" y="2722"/>
                  <a:pt x="15255" y="3177"/>
                  <a:pt x="14822" y="3766"/>
                </a:cubicBezTo>
                <a:cubicBezTo>
                  <a:pt x="14618" y="4043"/>
                  <a:pt x="14424" y="4287"/>
                  <a:pt x="14280" y="4461"/>
                </a:cubicBezTo>
                <a:cubicBezTo>
                  <a:pt x="14135" y="4636"/>
                  <a:pt x="14037" y="4735"/>
                  <a:pt x="14021" y="4722"/>
                </a:cubicBezTo>
                <a:cubicBezTo>
                  <a:pt x="14006" y="4708"/>
                  <a:pt x="13996" y="4666"/>
                  <a:pt x="13986" y="4609"/>
                </a:cubicBezTo>
                <a:cubicBezTo>
                  <a:pt x="13986" y="4608"/>
                  <a:pt x="13986" y="4605"/>
                  <a:pt x="13986" y="4604"/>
                </a:cubicBezTo>
                <a:cubicBezTo>
                  <a:pt x="13976" y="4545"/>
                  <a:pt x="13968" y="4476"/>
                  <a:pt x="13968" y="4400"/>
                </a:cubicBezTo>
                <a:cubicBezTo>
                  <a:pt x="13968" y="4299"/>
                  <a:pt x="13958" y="4228"/>
                  <a:pt x="13940" y="4185"/>
                </a:cubicBezTo>
                <a:cubicBezTo>
                  <a:pt x="13934" y="4170"/>
                  <a:pt x="13920" y="4174"/>
                  <a:pt x="13912" y="4164"/>
                </a:cubicBezTo>
                <a:cubicBezTo>
                  <a:pt x="13895" y="4148"/>
                  <a:pt x="13879" y="4131"/>
                  <a:pt x="13851" y="4129"/>
                </a:cubicBezTo>
                <a:cubicBezTo>
                  <a:pt x="13815" y="4131"/>
                  <a:pt x="13756" y="4171"/>
                  <a:pt x="13692" y="4231"/>
                </a:cubicBezTo>
                <a:cubicBezTo>
                  <a:pt x="13676" y="4254"/>
                  <a:pt x="13656" y="4275"/>
                  <a:pt x="13646" y="4302"/>
                </a:cubicBezTo>
                <a:cubicBezTo>
                  <a:pt x="13609" y="4402"/>
                  <a:pt x="13519" y="4510"/>
                  <a:pt x="13448" y="4543"/>
                </a:cubicBezTo>
                <a:cubicBezTo>
                  <a:pt x="13429" y="4551"/>
                  <a:pt x="13417" y="4569"/>
                  <a:pt x="13402" y="4584"/>
                </a:cubicBezTo>
                <a:cubicBezTo>
                  <a:pt x="13352" y="4662"/>
                  <a:pt x="13316" y="4735"/>
                  <a:pt x="13316" y="4778"/>
                </a:cubicBezTo>
                <a:cubicBezTo>
                  <a:pt x="13316" y="4832"/>
                  <a:pt x="13244" y="4914"/>
                  <a:pt x="13157" y="4962"/>
                </a:cubicBezTo>
                <a:cubicBezTo>
                  <a:pt x="13112" y="4987"/>
                  <a:pt x="13072" y="5037"/>
                  <a:pt x="13040" y="5090"/>
                </a:cubicBezTo>
                <a:cubicBezTo>
                  <a:pt x="13008" y="5144"/>
                  <a:pt x="12986" y="5206"/>
                  <a:pt x="12980" y="5269"/>
                </a:cubicBezTo>
                <a:cubicBezTo>
                  <a:pt x="12973" y="5342"/>
                  <a:pt x="12956" y="5391"/>
                  <a:pt x="12930" y="5427"/>
                </a:cubicBezTo>
                <a:cubicBezTo>
                  <a:pt x="12905" y="5464"/>
                  <a:pt x="12870" y="5483"/>
                  <a:pt x="12828" y="5484"/>
                </a:cubicBezTo>
                <a:cubicBezTo>
                  <a:pt x="12751" y="5484"/>
                  <a:pt x="12666" y="5591"/>
                  <a:pt x="12615" y="5744"/>
                </a:cubicBezTo>
                <a:cubicBezTo>
                  <a:pt x="12568" y="5886"/>
                  <a:pt x="12475" y="6000"/>
                  <a:pt x="12410" y="6000"/>
                </a:cubicBezTo>
                <a:cubicBezTo>
                  <a:pt x="12377" y="6000"/>
                  <a:pt x="12336" y="6016"/>
                  <a:pt x="12300" y="6041"/>
                </a:cubicBezTo>
                <a:cubicBezTo>
                  <a:pt x="12264" y="6066"/>
                  <a:pt x="12233" y="6100"/>
                  <a:pt x="12211" y="6138"/>
                </a:cubicBezTo>
                <a:cubicBezTo>
                  <a:pt x="12211" y="6139"/>
                  <a:pt x="12209" y="6142"/>
                  <a:pt x="12208" y="6143"/>
                </a:cubicBezTo>
                <a:cubicBezTo>
                  <a:pt x="12154" y="6244"/>
                  <a:pt x="12177" y="6317"/>
                  <a:pt x="12307" y="6491"/>
                </a:cubicBezTo>
                <a:lnTo>
                  <a:pt x="12477" y="6721"/>
                </a:lnTo>
                <a:lnTo>
                  <a:pt x="12466" y="6726"/>
                </a:lnTo>
                <a:lnTo>
                  <a:pt x="12357" y="6864"/>
                </a:lnTo>
                <a:lnTo>
                  <a:pt x="12095" y="7202"/>
                </a:lnTo>
                <a:cubicBezTo>
                  <a:pt x="11888" y="7461"/>
                  <a:pt x="11501" y="7993"/>
                  <a:pt x="11234" y="8388"/>
                </a:cubicBezTo>
                <a:cubicBezTo>
                  <a:pt x="11233" y="8389"/>
                  <a:pt x="11231" y="8387"/>
                  <a:pt x="11230" y="8388"/>
                </a:cubicBezTo>
                <a:cubicBezTo>
                  <a:pt x="11230" y="8389"/>
                  <a:pt x="11231" y="8392"/>
                  <a:pt x="11230" y="8393"/>
                </a:cubicBezTo>
                <a:cubicBezTo>
                  <a:pt x="11224" y="8402"/>
                  <a:pt x="11216" y="8409"/>
                  <a:pt x="11209" y="8418"/>
                </a:cubicBezTo>
                <a:cubicBezTo>
                  <a:pt x="11207" y="8422"/>
                  <a:pt x="11208" y="8420"/>
                  <a:pt x="11206" y="8424"/>
                </a:cubicBezTo>
                <a:cubicBezTo>
                  <a:pt x="11034" y="8675"/>
                  <a:pt x="10896" y="8854"/>
                  <a:pt x="10798" y="8966"/>
                </a:cubicBezTo>
                <a:cubicBezTo>
                  <a:pt x="10791" y="8995"/>
                  <a:pt x="10770" y="9018"/>
                  <a:pt x="10738" y="9032"/>
                </a:cubicBezTo>
                <a:cubicBezTo>
                  <a:pt x="10724" y="9045"/>
                  <a:pt x="10687" y="9094"/>
                  <a:pt x="10681" y="9093"/>
                </a:cubicBezTo>
                <a:cubicBezTo>
                  <a:pt x="10586" y="9078"/>
                  <a:pt x="10525" y="9084"/>
                  <a:pt x="10479" y="9109"/>
                </a:cubicBezTo>
                <a:cubicBezTo>
                  <a:pt x="10426" y="9166"/>
                  <a:pt x="10387" y="9259"/>
                  <a:pt x="10387" y="9405"/>
                </a:cubicBezTo>
                <a:cubicBezTo>
                  <a:pt x="10387" y="9603"/>
                  <a:pt x="10351" y="9700"/>
                  <a:pt x="10263" y="9733"/>
                </a:cubicBezTo>
                <a:cubicBezTo>
                  <a:pt x="10195" y="9758"/>
                  <a:pt x="10119" y="9872"/>
                  <a:pt x="10097" y="9983"/>
                </a:cubicBezTo>
                <a:cubicBezTo>
                  <a:pt x="10059" y="10176"/>
                  <a:pt x="10055" y="10176"/>
                  <a:pt x="9969" y="10014"/>
                </a:cubicBezTo>
                <a:cubicBezTo>
                  <a:pt x="9920" y="9920"/>
                  <a:pt x="9838" y="9575"/>
                  <a:pt x="9792" y="9242"/>
                </a:cubicBezTo>
                <a:cubicBezTo>
                  <a:pt x="9717" y="8695"/>
                  <a:pt x="9697" y="8641"/>
                  <a:pt x="9576" y="8695"/>
                </a:cubicBezTo>
                <a:cubicBezTo>
                  <a:pt x="9489" y="8733"/>
                  <a:pt x="9416" y="8787"/>
                  <a:pt x="9364" y="8848"/>
                </a:cubicBezTo>
                <a:cubicBezTo>
                  <a:pt x="9311" y="8909"/>
                  <a:pt x="9279" y="8974"/>
                  <a:pt x="9279" y="9037"/>
                </a:cubicBezTo>
                <a:cubicBezTo>
                  <a:pt x="9279" y="9092"/>
                  <a:pt x="9390" y="9333"/>
                  <a:pt x="9527" y="9569"/>
                </a:cubicBezTo>
                <a:cubicBezTo>
                  <a:pt x="9702" y="9872"/>
                  <a:pt x="9790" y="10029"/>
                  <a:pt x="9821" y="10152"/>
                </a:cubicBezTo>
                <a:cubicBezTo>
                  <a:pt x="9836" y="10213"/>
                  <a:pt x="9839" y="10262"/>
                  <a:pt x="9828" y="10321"/>
                </a:cubicBezTo>
                <a:cubicBezTo>
                  <a:pt x="9817" y="10380"/>
                  <a:pt x="9795" y="10445"/>
                  <a:pt x="9764" y="10530"/>
                </a:cubicBezTo>
                <a:lnTo>
                  <a:pt x="9654" y="10827"/>
                </a:lnTo>
                <a:lnTo>
                  <a:pt x="9534" y="10602"/>
                </a:lnTo>
                <a:cubicBezTo>
                  <a:pt x="9489" y="10515"/>
                  <a:pt x="9454" y="10468"/>
                  <a:pt x="9424" y="10448"/>
                </a:cubicBezTo>
                <a:cubicBezTo>
                  <a:pt x="9394" y="10430"/>
                  <a:pt x="9368" y="10442"/>
                  <a:pt x="9339" y="10484"/>
                </a:cubicBezTo>
                <a:cubicBezTo>
                  <a:pt x="9297" y="10545"/>
                  <a:pt x="9222" y="10573"/>
                  <a:pt x="9173" y="10546"/>
                </a:cubicBezTo>
                <a:cubicBezTo>
                  <a:pt x="9065" y="10486"/>
                  <a:pt x="9057" y="10624"/>
                  <a:pt x="9158" y="10771"/>
                </a:cubicBezTo>
                <a:cubicBezTo>
                  <a:pt x="9186" y="10810"/>
                  <a:pt x="9199" y="10851"/>
                  <a:pt x="9201" y="10888"/>
                </a:cubicBezTo>
                <a:cubicBezTo>
                  <a:pt x="9203" y="10926"/>
                  <a:pt x="9191" y="10956"/>
                  <a:pt x="9173" y="10985"/>
                </a:cubicBezTo>
                <a:cubicBezTo>
                  <a:pt x="9155" y="11014"/>
                  <a:pt x="9128" y="11040"/>
                  <a:pt x="9095" y="11052"/>
                </a:cubicBezTo>
                <a:cubicBezTo>
                  <a:pt x="9061" y="11064"/>
                  <a:pt x="9022" y="11064"/>
                  <a:pt x="8978" y="11052"/>
                </a:cubicBezTo>
                <a:cubicBezTo>
                  <a:pt x="8877" y="11024"/>
                  <a:pt x="8827" y="11043"/>
                  <a:pt x="8829" y="11093"/>
                </a:cubicBezTo>
                <a:cubicBezTo>
                  <a:pt x="8830" y="11117"/>
                  <a:pt x="8845" y="11149"/>
                  <a:pt x="8872" y="11190"/>
                </a:cubicBezTo>
                <a:cubicBezTo>
                  <a:pt x="8898" y="11231"/>
                  <a:pt x="8936" y="11278"/>
                  <a:pt x="8988" y="11333"/>
                </a:cubicBezTo>
                <a:lnTo>
                  <a:pt x="9158" y="11507"/>
                </a:lnTo>
                <a:lnTo>
                  <a:pt x="8833" y="11906"/>
                </a:lnTo>
                <a:cubicBezTo>
                  <a:pt x="8597" y="12193"/>
                  <a:pt x="8530" y="12270"/>
                  <a:pt x="8436" y="12233"/>
                </a:cubicBezTo>
                <a:cubicBezTo>
                  <a:pt x="8404" y="12221"/>
                  <a:pt x="8371" y="12195"/>
                  <a:pt x="8326" y="12161"/>
                </a:cubicBezTo>
                <a:cubicBezTo>
                  <a:pt x="8065" y="11965"/>
                  <a:pt x="7626" y="11982"/>
                  <a:pt x="7320" y="12207"/>
                </a:cubicBezTo>
                <a:cubicBezTo>
                  <a:pt x="7231" y="12273"/>
                  <a:pt x="7139" y="12360"/>
                  <a:pt x="7051" y="12458"/>
                </a:cubicBezTo>
                <a:cubicBezTo>
                  <a:pt x="6963" y="12556"/>
                  <a:pt x="6878" y="12672"/>
                  <a:pt x="6803" y="12785"/>
                </a:cubicBezTo>
                <a:cubicBezTo>
                  <a:pt x="6653" y="13010"/>
                  <a:pt x="6539" y="13244"/>
                  <a:pt x="6513" y="13419"/>
                </a:cubicBezTo>
                <a:cubicBezTo>
                  <a:pt x="6484" y="13606"/>
                  <a:pt x="6461" y="13704"/>
                  <a:pt x="6403" y="13746"/>
                </a:cubicBezTo>
                <a:cubicBezTo>
                  <a:pt x="6344" y="13789"/>
                  <a:pt x="6251" y="13775"/>
                  <a:pt x="6081" y="13731"/>
                </a:cubicBezTo>
                <a:cubicBezTo>
                  <a:pt x="5987" y="13707"/>
                  <a:pt x="5909" y="13691"/>
                  <a:pt x="5843" y="13685"/>
                </a:cubicBezTo>
                <a:cubicBezTo>
                  <a:pt x="5796" y="13681"/>
                  <a:pt x="5764" y="13689"/>
                  <a:pt x="5730" y="13695"/>
                </a:cubicBezTo>
                <a:cubicBezTo>
                  <a:pt x="5716" y="13698"/>
                  <a:pt x="5696" y="13696"/>
                  <a:pt x="5684" y="13700"/>
                </a:cubicBezTo>
                <a:cubicBezTo>
                  <a:pt x="5663" y="13708"/>
                  <a:pt x="5649" y="13723"/>
                  <a:pt x="5634" y="13736"/>
                </a:cubicBezTo>
                <a:cubicBezTo>
                  <a:pt x="5620" y="13750"/>
                  <a:pt x="5600" y="13757"/>
                  <a:pt x="5592" y="13777"/>
                </a:cubicBezTo>
                <a:cubicBezTo>
                  <a:pt x="5590" y="13781"/>
                  <a:pt x="5593" y="13788"/>
                  <a:pt x="5592" y="13792"/>
                </a:cubicBezTo>
                <a:cubicBezTo>
                  <a:pt x="5579" y="13830"/>
                  <a:pt x="5572" y="13873"/>
                  <a:pt x="5578" y="13930"/>
                </a:cubicBezTo>
                <a:cubicBezTo>
                  <a:pt x="5592" y="14074"/>
                  <a:pt x="5638" y="14125"/>
                  <a:pt x="5730" y="14104"/>
                </a:cubicBezTo>
                <a:cubicBezTo>
                  <a:pt x="5759" y="14098"/>
                  <a:pt x="5783" y="14098"/>
                  <a:pt x="5811" y="14094"/>
                </a:cubicBezTo>
                <a:cubicBezTo>
                  <a:pt x="5965" y="13982"/>
                  <a:pt x="6347" y="14100"/>
                  <a:pt x="6421" y="14299"/>
                </a:cubicBezTo>
                <a:cubicBezTo>
                  <a:pt x="6428" y="14320"/>
                  <a:pt x="6431" y="14342"/>
                  <a:pt x="6435" y="14365"/>
                </a:cubicBezTo>
                <a:cubicBezTo>
                  <a:pt x="6487" y="14454"/>
                  <a:pt x="6457" y="14523"/>
                  <a:pt x="6367" y="14656"/>
                </a:cubicBezTo>
                <a:cubicBezTo>
                  <a:pt x="6315" y="14757"/>
                  <a:pt x="6246" y="14843"/>
                  <a:pt x="6155" y="14897"/>
                </a:cubicBezTo>
                <a:cubicBezTo>
                  <a:pt x="6093" y="14937"/>
                  <a:pt x="6028" y="14956"/>
                  <a:pt x="5960" y="14953"/>
                </a:cubicBezTo>
                <a:cubicBezTo>
                  <a:pt x="5850" y="14949"/>
                  <a:pt x="5762" y="14983"/>
                  <a:pt x="5762" y="15030"/>
                </a:cubicBezTo>
                <a:cubicBezTo>
                  <a:pt x="5762" y="15077"/>
                  <a:pt x="5671" y="15187"/>
                  <a:pt x="5560" y="15270"/>
                </a:cubicBezTo>
                <a:cubicBezTo>
                  <a:pt x="5548" y="15279"/>
                  <a:pt x="5549" y="15282"/>
                  <a:pt x="5539" y="15291"/>
                </a:cubicBezTo>
                <a:cubicBezTo>
                  <a:pt x="5536" y="15292"/>
                  <a:pt x="5537" y="15294"/>
                  <a:pt x="5535" y="15296"/>
                </a:cubicBezTo>
                <a:cubicBezTo>
                  <a:pt x="5406" y="15400"/>
                  <a:pt x="5367" y="15478"/>
                  <a:pt x="5390" y="15648"/>
                </a:cubicBezTo>
                <a:cubicBezTo>
                  <a:pt x="5402" y="15739"/>
                  <a:pt x="5395" y="15812"/>
                  <a:pt x="5369" y="15879"/>
                </a:cubicBezTo>
                <a:cubicBezTo>
                  <a:pt x="5341" y="15946"/>
                  <a:pt x="5293" y="16011"/>
                  <a:pt x="5209" y="16093"/>
                </a:cubicBezTo>
                <a:cubicBezTo>
                  <a:pt x="5153" y="16148"/>
                  <a:pt x="5108" y="16193"/>
                  <a:pt x="5075" y="16236"/>
                </a:cubicBezTo>
                <a:cubicBezTo>
                  <a:pt x="5042" y="16280"/>
                  <a:pt x="5019" y="16321"/>
                  <a:pt x="5007" y="16359"/>
                </a:cubicBezTo>
                <a:cubicBezTo>
                  <a:pt x="4984" y="16436"/>
                  <a:pt x="5003" y="16506"/>
                  <a:pt x="5053" y="16594"/>
                </a:cubicBezTo>
                <a:cubicBezTo>
                  <a:pt x="5094" y="16665"/>
                  <a:pt x="5093" y="16726"/>
                  <a:pt x="5046" y="16768"/>
                </a:cubicBezTo>
                <a:cubicBezTo>
                  <a:pt x="5007" y="16804"/>
                  <a:pt x="4980" y="16923"/>
                  <a:pt x="4990" y="17034"/>
                </a:cubicBezTo>
                <a:cubicBezTo>
                  <a:pt x="5000" y="17146"/>
                  <a:pt x="4987" y="17289"/>
                  <a:pt x="4958" y="17356"/>
                </a:cubicBezTo>
                <a:cubicBezTo>
                  <a:pt x="4928" y="17424"/>
                  <a:pt x="4936" y="17537"/>
                  <a:pt x="4979" y="17612"/>
                </a:cubicBezTo>
                <a:cubicBezTo>
                  <a:pt x="5012" y="17669"/>
                  <a:pt x="5030" y="17722"/>
                  <a:pt x="5032" y="17765"/>
                </a:cubicBezTo>
                <a:cubicBezTo>
                  <a:pt x="5034" y="17808"/>
                  <a:pt x="5020" y="17841"/>
                  <a:pt x="4993" y="17868"/>
                </a:cubicBezTo>
                <a:cubicBezTo>
                  <a:pt x="4967" y="17895"/>
                  <a:pt x="4930" y="17917"/>
                  <a:pt x="4876" y="17924"/>
                </a:cubicBezTo>
                <a:cubicBezTo>
                  <a:pt x="4824" y="17931"/>
                  <a:pt x="4761" y="17923"/>
                  <a:pt x="4685" y="17908"/>
                </a:cubicBezTo>
                <a:cubicBezTo>
                  <a:pt x="4432" y="17858"/>
                  <a:pt x="4400" y="17873"/>
                  <a:pt x="4380" y="18062"/>
                </a:cubicBezTo>
                <a:cubicBezTo>
                  <a:pt x="4368" y="18179"/>
                  <a:pt x="4320" y="18261"/>
                  <a:pt x="4271" y="18246"/>
                </a:cubicBezTo>
                <a:cubicBezTo>
                  <a:pt x="4168" y="18214"/>
                  <a:pt x="3616" y="18567"/>
                  <a:pt x="3608" y="18670"/>
                </a:cubicBezTo>
                <a:cubicBezTo>
                  <a:pt x="3606" y="18709"/>
                  <a:pt x="3593" y="18821"/>
                  <a:pt x="3580" y="18921"/>
                </a:cubicBezTo>
                <a:cubicBezTo>
                  <a:pt x="3567" y="19021"/>
                  <a:pt x="3594" y="19245"/>
                  <a:pt x="3644" y="19417"/>
                </a:cubicBezTo>
                <a:cubicBezTo>
                  <a:pt x="3679" y="19537"/>
                  <a:pt x="3712" y="19617"/>
                  <a:pt x="3754" y="19667"/>
                </a:cubicBezTo>
                <a:cubicBezTo>
                  <a:pt x="3754" y="19668"/>
                  <a:pt x="3757" y="19667"/>
                  <a:pt x="3757" y="19667"/>
                </a:cubicBezTo>
                <a:cubicBezTo>
                  <a:pt x="3767" y="19678"/>
                  <a:pt x="3782" y="19674"/>
                  <a:pt x="3793" y="19683"/>
                </a:cubicBezTo>
                <a:cubicBezTo>
                  <a:pt x="3833" y="19713"/>
                  <a:pt x="3879" y="19735"/>
                  <a:pt x="3952" y="19739"/>
                </a:cubicBezTo>
                <a:cubicBezTo>
                  <a:pt x="4070" y="19745"/>
                  <a:pt x="4190" y="19746"/>
                  <a:pt x="4218" y="19739"/>
                </a:cubicBezTo>
                <a:cubicBezTo>
                  <a:pt x="4245" y="19732"/>
                  <a:pt x="4286" y="19790"/>
                  <a:pt x="4306" y="19867"/>
                </a:cubicBezTo>
                <a:cubicBezTo>
                  <a:pt x="4312" y="19889"/>
                  <a:pt x="4321" y="19902"/>
                  <a:pt x="4331" y="19913"/>
                </a:cubicBezTo>
                <a:cubicBezTo>
                  <a:pt x="4335" y="19916"/>
                  <a:pt x="4333" y="19921"/>
                  <a:pt x="4338" y="19923"/>
                </a:cubicBezTo>
                <a:cubicBezTo>
                  <a:pt x="4341" y="19925"/>
                  <a:pt x="4349" y="19922"/>
                  <a:pt x="4352" y="19923"/>
                </a:cubicBezTo>
                <a:cubicBezTo>
                  <a:pt x="4386" y="19924"/>
                  <a:pt x="4457" y="19869"/>
                  <a:pt x="4536" y="19800"/>
                </a:cubicBezTo>
                <a:cubicBezTo>
                  <a:pt x="4569" y="19771"/>
                  <a:pt x="4581" y="19767"/>
                  <a:pt x="4625" y="19724"/>
                </a:cubicBezTo>
                <a:cubicBezTo>
                  <a:pt x="4703" y="19646"/>
                  <a:pt x="4776" y="19589"/>
                  <a:pt x="4834" y="19555"/>
                </a:cubicBezTo>
                <a:cubicBezTo>
                  <a:pt x="4851" y="19545"/>
                  <a:pt x="4852" y="19555"/>
                  <a:pt x="4866" y="19550"/>
                </a:cubicBezTo>
                <a:cubicBezTo>
                  <a:pt x="4899" y="19536"/>
                  <a:pt x="4936" y="19512"/>
                  <a:pt x="4944" y="19529"/>
                </a:cubicBezTo>
                <a:cubicBezTo>
                  <a:pt x="4944" y="19530"/>
                  <a:pt x="4943" y="19539"/>
                  <a:pt x="4944" y="19540"/>
                </a:cubicBezTo>
                <a:cubicBezTo>
                  <a:pt x="4944" y="19540"/>
                  <a:pt x="4947" y="19539"/>
                  <a:pt x="4947" y="19540"/>
                </a:cubicBezTo>
                <a:cubicBezTo>
                  <a:pt x="4969" y="19589"/>
                  <a:pt x="4979" y="19935"/>
                  <a:pt x="4972" y="20312"/>
                </a:cubicBezTo>
                <a:cubicBezTo>
                  <a:pt x="4966" y="20615"/>
                  <a:pt x="4958" y="20795"/>
                  <a:pt x="4933" y="20920"/>
                </a:cubicBezTo>
                <a:cubicBezTo>
                  <a:pt x="4910" y="21064"/>
                  <a:pt x="4867" y="21146"/>
                  <a:pt x="4788" y="21222"/>
                </a:cubicBezTo>
                <a:lnTo>
                  <a:pt x="4752" y="21258"/>
                </a:lnTo>
                <a:lnTo>
                  <a:pt x="4653" y="21380"/>
                </a:lnTo>
                <a:lnTo>
                  <a:pt x="4770" y="21411"/>
                </a:lnTo>
                <a:lnTo>
                  <a:pt x="4915" y="21406"/>
                </a:lnTo>
                <a:cubicBezTo>
                  <a:pt x="5076" y="21399"/>
                  <a:pt x="5261" y="21357"/>
                  <a:pt x="5326" y="21309"/>
                </a:cubicBezTo>
                <a:cubicBezTo>
                  <a:pt x="5382" y="21267"/>
                  <a:pt x="5415" y="21268"/>
                  <a:pt x="5439" y="21298"/>
                </a:cubicBezTo>
                <a:cubicBezTo>
                  <a:pt x="5457" y="21316"/>
                  <a:pt x="5468" y="21345"/>
                  <a:pt x="5478" y="21401"/>
                </a:cubicBezTo>
                <a:cubicBezTo>
                  <a:pt x="5479" y="21403"/>
                  <a:pt x="5481" y="21408"/>
                  <a:pt x="5482" y="21411"/>
                </a:cubicBezTo>
                <a:cubicBezTo>
                  <a:pt x="5489" y="21449"/>
                  <a:pt x="5495" y="21475"/>
                  <a:pt x="5510" y="21498"/>
                </a:cubicBezTo>
                <a:cubicBezTo>
                  <a:pt x="5511" y="21499"/>
                  <a:pt x="5513" y="21502"/>
                  <a:pt x="5514" y="21503"/>
                </a:cubicBezTo>
                <a:cubicBezTo>
                  <a:pt x="5530" y="21526"/>
                  <a:pt x="5555" y="21539"/>
                  <a:pt x="5592" y="21549"/>
                </a:cubicBezTo>
                <a:cubicBezTo>
                  <a:pt x="5668" y="21570"/>
                  <a:pt x="5801" y="21569"/>
                  <a:pt x="6038" y="21554"/>
                </a:cubicBezTo>
                <a:cubicBezTo>
                  <a:pt x="6325" y="21536"/>
                  <a:pt x="6611" y="21494"/>
                  <a:pt x="6683" y="21462"/>
                </a:cubicBezTo>
                <a:cubicBezTo>
                  <a:pt x="6734" y="21436"/>
                  <a:pt x="6769" y="21403"/>
                  <a:pt x="6785" y="21365"/>
                </a:cubicBezTo>
                <a:cubicBezTo>
                  <a:pt x="6797" y="21337"/>
                  <a:pt x="6791" y="21304"/>
                  <a:pt x="6785" y="21273"/>
                </a:cubicBezTo>
                <a:cubicBezTo>
                  <a:pt x="6782" y="21259"/>
                  <a:pt x="6788" y="21246"/>
                  <a:pt x="6782" y="21232"/>
                </a:cubicBezTo>
                <a:cubicBezTo>
                  <a:pt x="6762" y="21188"/>
                  <a:pt x="6726" y="21145"/>
                  <a:pt x="6676" y="21104"/>
                </a:cubicBezTo>
                <a:cubicBezTo>
                  <a:pt x="6624" y="21063"/>
                  <a:pt x="6555" y="21024"/>
                  <a:pt x="6477" y="20997"/>
                </a:cubicBezTo>
                <a:cubicBezTo>
                  <a:pt x="6405" y="20971"/>
                  <a:pt x="6352" y="20957"/>
                  <a:pt x="6311" y="20935"/>
                </a:cubicBezTo>
                <a:cubicBezTo>
                  <a:pt x="6270" y="20915"/>
                  <a:pt x="6245" y="20889"/>
                  <a:pt x="6226" y="20859"/>
                </a:cubicBezTo>
                <a:cubicBezTo>
                  <a:pt x="6188" y="20799"/>
                  <a:pt x="6187" y="20708"/>
                  <a:pt x="6187" y="20531"/>
                </a:cubicBezTo>
                <a:cubicBezTo>
                  <a:pt x="6187" y="20318"/>
                  <a:pt x="6160" y="20221"/>
                  <a:pt x="6311" y="20168"/>
                </a:cubicBezTo>
                <a:cubicBezTo>
                  <a:pt x="6461" y="20115"/>
                  <a:pt x="6788" y="20107"/>
                  <a:pt x="7497" y="20071"/>
                </a:cubicBezTo>
                <a:cubicBezTo>
                  <a:pt x="7956" y="20048"/>
                  <a:pt x="8173" y="20039"/>
                  <a:pt x="8319" y="20056"/>
                </a:cubicBezTo>
                <a:cubicBezTo>
                  <a:pt x="8322" y="20054"/>
                  <a:pt x="8323" y="20053"/>
                  <a:pt x="8326" y="20051"/>
                </a:cubicBezTo>
                <a:cubicBezTo>
                  <a:pt x="8389" y="20016"/>
                  <a:pt x="8453" y="20052"/>
                  <a:pt x="8510" y="20112"/>
                </a:cubicBezTo>
                <a:cubicBezTo>
                  <a:pt x="8527" y="20125"/>
                  <a:pt x="8549" y="20146"/>
                  <a:pt x="8563" y="20163"/>
                </a:cubicBezTo>
                <a:cubicBezTo>
                  <a:pt x="8585" y="20190"/>
                  <a:pt x="8606" y="20212"/>
                  <a:pt x="8631" y="20250"/>
                </a:cubicBezTo>
                <a:cubicBezTo>
                  <a:pt x="8771" y="20466"/>
                  <a:pt x="8919" y="20514"/>
                  <a:pt x="9070" y="20414"/>
                </a:cubicBezTo>
                <a:cubicBezTo>
                  <a:pt x="9138" y="20368"/>
                  <a:pt x="9206" y="20299"/>
                  <a:pt x="9275" y="20189"/>
                </a:cubicBezTo>
                <a:lnTo>
                  <a:pt x="9459" y="19897"/>
                </a:lnTo>
                <a:lnTo>
                  <a:pt x="10299" y="19964"/>
                </a:lnTo>
                <a:cubicBezTo>
                  <a:pt x="10597" y="19988"/>
                  <a:pt x="10772" y="20012"/>
                  <a:pt x="10908" y="20041"/>
                </a:cubicBezTo>
                <a:cubicBezTo>
                  <a:pt x="10972" y="20054"/>
                  <a:pt x="11050" y="20069"/>
                  <a:pt x="11092" y="20087"/>
                </a:cubicBezTo>
                <a:cubicBezTo>
                  <a:pt x="11094" y="20087"/>
                  <a:pt x="11097" y="20091"/>
                  <a:pt x="11099" y="20092"/>
                </a:cubicBezTo>
                <a:cubicBezTo>
                  <a:pt x="11103" y="20093"/>
                  <a:pt x="11107" y="20095"/>
                  <a:pt x="11110" y="20097"/>
                </a:cubicBezTo>
                <a:cubicBezTo>
                  <a:pt x="11140" y="20111"/>
                  <a:pt x="11172" y="20125"/>
                  <a:pt x="11195" y="20143"/>
                </a:cubicBezTo>
                <a:cubicBezTo>
                  <a:pt x="11207" y="20152"/>
                  <a:pt x="11235" y="20158"/>
                  <a:pt x="11241" y="20168"/>
                </a:cubicBezTo>
                <a:cubicBezTo>
                  <a:pt x="11247" y="20180"/>
                  <a:pt x="11243" y="20184"/>
                  <a:pt x="11248" y="20194"/>
                </a:cubicBezTo>
                <a:cubicBezTo>
                  <a:pt x="11258" y="20205"/>
                  <a:pt x="11270" y="20212"/>
                  <a:pt x="11280" y="20225"/>
                </a:cubicBezTo>
                <a:cubicBezTo>
                  <a:pt x="11389" y="20370"/>
                  <a:pt x="11513" y="20415"/>
                  <a:pt x="11769" y="20414"/>
                </a:cubicBezTo>
                <a:cubicBezTo>
                  <a:pt x="12252" y="20411"/>
                  <a:pt x="12432" y="20399"/>
                  <a:pt x="12594" y="20291"/>
                </a:cubicBezTo>
                <a:cubicBezTo>
                  <a:pt x="12648" y="20255"/>
                  <a:pt x="12703" y="20208"/>
                  <a:pt x="12764" y="20148"/>
                </a:cubicBezTo>
                <a:lnTo>
                  <a:pt x="13008" y="19903"/>
                </a:lnTo>
                <a:lnTo>
                  <a:pt x="14599" y="19974"/>
                </a:lnTo>
                <a:cubicBezTo>
                  <a:pt x="15688" y="20020"/>
                  <a:pt x="16042" y="20042"/>
                  <a:pt x="16175" y="20117"/>
                </a:cubicBezTo>
                <a:cubicBezTo>
                  <a:pt x="16219" y="20143"/>
                  <a:pt x="16238" y="20175"/>
                  <a:pt x="16253" y="20214"/>
                </a:cubicBezTo>
                <a:cubicBezTo>
                  <a:pt x="16298" y="20337"/>
                  <a:pt x="16413" y="20393"/>
                  <a:pt x="16536" y="20388"/>
                </a:cubicBezTo>
                <a:cubicBezTo>
                  <a:pt x="16659" y="20384"/>
                  <a:pt x="16789" y="20316"/>
                  <a:pt x="16869" y="20189"/>
                </a:cubicBezTo>
                <a:cubicBezTo>
                  <a:pt x="16954" y="20053"/>
                  <a:pt x="17107" y="20022"/>
                  <a:pt x="17439" y="20020"/>
                </a:cubicBezTo>
                <a:cubicBezTo>
                  <a:pt x="17549" y="20019"/>
                  <a:pt x="17597" y="20011"/>
                  <a:pt x="17776" y="20015"/>
                </a:cubicBezTo>
                <a:cubicBezTo>
                  <a:pt x="18207" y="20026"/>
                  <a:pt x="18595" y="20077"/>
                  <a:pt x="18640" y="20128"/>
                </a:cubicBezTo>
                <a:cubicBezTo>
                  <a:pt x="18640" y="20128"/>
                  <a:pt x="18639" y="20132"/>
                  <a:pt x="18640" y="20133"/>
                </a:cubicBezTo>
                <a:cubicBezTo>
                  <a:pt x="18650" y="20143"/>
                  <a:pt x="18653" y="20165"/>
                  <a:pt x="18661" y="20179"/>
                </a:cubicBezTo>
                <a:cubicBezTo>
                  <a:pt x="18686" y="20203"/>
                  <a:pt x="18699" y="20226"/>
                  <a:pt x="18697" y="20255"/>
                </a:cubicBezTo>
                <a:cubicBezTo>
                  <a:pt x="18697" y="20256"/>
                  <a:pt x="18696" y="20260"/>
                  <a:pt x="18697" y="20260"/>
                </a:cubicBezTo>
                <a:cubicBezTo>
                  <a:pt x="18707" y="20300"/>
                  <a:pt x="18711" y="20343"/>
                  <a:pt x="18714" y="20388"/>
                </a:cubicBezTo>
                <a:cubicBezTo>
                  <a:pt x="18716" y="20409"/>
                  <a:pt x="18718" y="20428"/>
                  <a:pt x="18718" y="20450"/>
                </a:cubicBezTo>
                <a:cubicBezTo>
                  <a:pt x="18718" y="20490"/>
                  <a:pt x="18716" y="20522"/>
                  <a:pt x="18711" y="20562"/>
                </a:cubicBezTo>
                <a:cubicBezTo>
                  <a:pt x="18706" y="20600"/>
                  <a:pt x="18698" y="20635"/>
                  <a:pt x="18689" y="20670"/>
                </a:cubicBezTo>
                <a:cubicBezTo>
                  <a:pt x="18683" y="20694"/>
                  <a:pt x="18680" y="20719"/>
                  <a:pt x="18672" y="20741"/>
                </a:cubicBezTo>
                <a:cubicBezTo>
                  <a:pt x="18651" y="20798"/>
                  <a:pt x="18624" y="20849"/>
                  <a:pt x="18590" y="20879"/>
                </a:cubicBezTo>
                <a:cubicBezTo>
                  <a:pt x="18522" y="20941"/>
                  <a:pt x="18471" y="21015"/>
                  <a:pt x="18466" y="21048"/>
                </a:cubicBezTo>
                <a:cubicBezTo>
                  <a:pt x="18467" y="21049"/>
                  <a:pt x="18469" y="21052"/>
                  <a:pt x="18470" y="21053"/>
                </a:cubicBezTo>
                <a:cubicBezTo>
                  <a:pt x="18483" y="21093"/>
                  <a:pt x="19097" y="21091"/>
                  <a:pt x="19387" y="21063"/>
                </a:cubicBezTo>
                <a:cubicBezTo>
                  <a:pt x="19459" y="21052"/>
                  <a:pt x="19522" y="21038"/>
                  <a:pt x="19536" y="21022"/>
                </a:cubicBezTo>
                <a:cubicBezTo>
                  <a:pt x="19527" y="21001"/>
                  <a:pt x="19502" y="20975"/>
                  <a:pt x="19458" y="20941"/>
                </a:cubicBezTo>
                <a:cubicBezTo>
                  <a:pt x="19321" y="20907"/>
                  <a:pt x="19225" y="20647"/>
                  <a:pt x="19203" y="20409"/>
                </a:cubicBezTo>
                <a:cubicBezTo>
                  <a:pt x="19201" y="20394"/>
                  <a:pt x="19200" y="20382"/>
                  <a:pt x="19199" y="20368"/>
                </a:cubicBezTo>
                <a:cubicBezTo>
                  <a:pt x="19195" y="20277"/>
                  <a:pt x="19195" y="20193"/>
                  <a:pt x="19221" y="20133"/>
                </a:cubicBezTo>
                <a:cubicBezTo>
                  <a:pt x="19222" y="20128"/>
                  <a:pt x="19223" y="20121"/>
                  <a:pt x="19224" y="20117"/>
                </a:cubicBezTo>
                <a:cubicBezTo>
                  <a:pt x="19226" y="20115"/>
                  <a:pt x="19226" y="20115"/>
                  <a:pt x="19228" y="20112"/>
                </a:cubicBezTo>
                <a:cubicBezTo>
                  <a:pt x="19252" y="20054"/>
                  <a:pt x="19291" y="20016"/>
                  <a:pt x="19345" y="20010"/>
                </a:cubicBezTo>
                <a:cubicBezTo>
                  <a:pt x="19577" y="19892"/>
                  <a:pt x="19687" y="19781"/>
                  <a:pt x="19660" y="19657"/>
                </a:cubicBezTo>
                <a:cubicBezTo>
                  <a:pt x="19655" y="19625"/>
                  <a:pt x="19655" y="19598"/>
                  <a:pt x="19639" y="19555"/>
                </a:cubicBezTo>
                <a:cubicBezTo>
                  <a:pt x="19558" y="19336"/>
                  <a:pt x="19546" y="19009"/>
                  <a:pt x="19617" y="18946"/>
                </a:cubicBezTo>
                <a:cubicBezTo>
                  <a:pt x="19625" y="18939"/>
                  <a:pt x="19664" y="18963"/>
                  <a:pt x="19681" y="18967"/>
                </a:cubicBezTo>
                <a:cubicBezTo>
                  <a:pt x="19761" y="18894"/>
                  <a:pt x="19896" y="18950"/>
                  <a:pt x="20071" y="19171"/>
                </a:cubicBezTo>
                <a:cubicBezTo>
                  <a:pt x="20154" y="19277"/>
                  <a:pt x="20194" y="19311"/>
                  <a:pt x="20241" y="19355"/>
                </a:cubicBezTo>
                <a:cubicBezTo>
                  <a:pt x="20291" y="19398"/>
                  <a:pt x="20323" y="19420"/>
                  <a:pt x="20333" y="19422"/>
                </a:cubicBezTo>
                <a:cubicBezTo>
                  <a:pt x="20333" y="19417"/>
                  <a:pt x="20343" y="19420"/>
                  <a:pt x="20340" y="19412"/>
                </a:cubicBezTo>
                <a:cubicBezTo>
                  <a:pt x="20332" y="19388"/>
                  <a:pt x="20304" y="19346"/>
                  <a:pt x="20269" y="19289"/>
                </a:cubicBezTo>
                <a:cubicBezTo>
                  <a:pt x="20267" y="19285"/>
                  <a:pt x="20264" y="19278"/>
                  <a:pt x="20262" y="19274"/>
                </a:cubicBezTo>
                <a:cubicBezTo>
                  <a:pt x="20260" y="19271"/>
                  <a:pt x="20260" y="19267"/>
                  <a:pt x="20258" y="19263"/>
                </a:cubicBezTo>
                <a:cubicBezTo>
                  <a:pt x="20202" y="19168"/>
                  <a:pt x="20156" y="19017"/>
                  <a:pt x="20156" y="18921"/>
                </a:cubicBezTo>
                <a:cubicBezTo>
                  <a:pt x="20155" y="18854"/>
                  <a:pt x="20149" y="18796"/>
                  <a:pt x="20138" y="18747"/>
                </a:cubicBezTo>
                <a:cubicBezTo>
                  <a:pt x="20138" y="18746"/>
                  <a:pt x="20138" y="18743"/>
                  <a:pt x="20138" y="18742"/>
                </a:cubicBezTo>
                <a:cubicBezTo>
                  <a:pt x="20104" y="18592"/>
                  <a:pt x="20013" y="18514"/>
                  <a:pt x="19812" y="18420"/>
                </a:cubicBezTo>
                <a:cubicBezTo>
                  <a:pt x="19738" y="18385"/>
                  <a:pt x="19681" y="18357"/>
                  <a:pt x="19639" y="18328"/>
                </a:cubicBezTo>
                <a:cubicBezTo>
                  <a:pt x="19596" y="18298"/>
                  <a:pt x="19570" y="18267"/>
                  <a:pt x="19550" y="18220"/>
                </a:cubicBezTo>
                <a:cubicBezTo>
                  <a:pt x="19510" y="18129"/>
                  <a:pt x="19504" y="17984"/>
                  <a:pt x="19497" y="17699"/>
                </a:cubicBezTo>
                <a:cubicBezTo>
                  <a:pt x="19484" y="17186"/>
                  <a:pt x="19487" y="16849"/>
                  <a:pt x="19515" y="16615"/>
                </a:cubicBezTo>
                <a:cubicBezTo>
                  <a:pt x="19543" y="16381"/>
                  <a:pt x="19595" y="16252"/>
                  <a:pt x="19681" y="16155"/>
                </a:cubicBezTo>
                <a:cubicBezTo>
                  <a:pt x="19771" y="16053"/>
                  <a:pt x="19887" y="15965"/>
                  <a:pt x="19936" y="15965"/>
                </a:cubicBezTo>
                <a:cubicBezTo>
                  <a:pt x="19985" y="15965"/>
                  <a:pt x="20025" y="15925"/>
                  <a:pt x="20025" y="15873"/>
                </a:cubicBezTo>
                <a:cubicBezTo>
                  <a:pt x="20025" y="15838"/>
                  <a:pt x="20002" y="15813"/>
                  <a:pt x="19975" y="15797"/>
                </a:cubicBezTo>
                <a:cubicBezTo>
                  <a:pt x="19913" y="15777"/>
                  <a:pt x="19767" y="15844"/>
                  <a:pt x="19483" y="16006"/>
                </a:cubicBezTo>
                <a:cubicBezTo>
                  <a:pt x="19342" y="16089"/>
                  <a:pt x="19193" y="16182"/>
                  <a:pt x="19104" y="16252"/>
                </a:cubicBezTo>
                <a:cubicBezTo>
                  <a:pt x="19030" y="16310"/>
                  <a:pt x="18968" y="16291"/>
                  <a:pt x="18916" y="16201"/>
                </a:cubicBezTo>
                <a:cubicBezTo>
                  <a:pt x="18912" y="16194"/>
                  <a:pt x="18912" y="16187"/>
                  <a:pt x="18909" y="16180"/>
                </a:cubicBezTo>
                <a:cubicBezTo>
                  <a:pt x="18875" y="16158"/>
                  <a:pt x="18852" y="16124"/>
                  <a:pt x="18852" y="16063"/>
                </a:cubicBezTo>
                <a:cubicBezTo>
                  <a:pt x="18852" y="16042"/>
                  <a:pt x="18868" y="16011"/>
                  <a:pt x="18884" y="15986"/>
                </a:cubicBezTo>
                <a:cubicBezTo>
                  <a:pt x="18887" y="15977"/>
                  <a:pt x="18891" y="15974"/>
                  <a:pt x="18895" y="15965"/>
                </a:cubicBezTo>
                <a:cubicBezTo>
                  <a:pt x="18913" y="15924"/>
                  <a:pt x="18947" y="15895"/>
                  <a:pt x="18991" y="15884"/>
                </a:cubicBezTo>
                <a:cubicBezTo>
                  <a:pt x="18994" y="15881"/>
                  <a:pt x="18994" y="15881"/>
                  <a:pt x="18998" y="15879"/>
                </a:cubicBezTo>
                <a:cubicBezTo>
                  <a:pt x="19076" y="15833"/>
                  <a:pt x="19113" y="15792"/>
                  <a:pt x="19086" y="15786"/>
                </a:cubicBezTo>
                <a:cubicBezTo>
                  <a:pt x="19085" y="15783"/>
                  <a:pt x="19087" y="15780"/>
                  <a:pt x="19086" y="15776"/>
                </a:cubicBezTo>
                <a:cubicBezTo>
                  <a:pt x="19075" y="15766"/>
                  <a:pt x="19077" y="15732"/>
                  <a:pt x="19090" y="15684"/>
                </a:cubicBezTo>
                <a:cubicBezTo>
                  <a:pt x="19100" y="15644"/>
                  <a:pt x="19112" y="15599"/>
                  <a:pt x="19136" y="15546"/>
                </a:cubicBezTo>
                <a:cubicBezTo>
                  <a:pt x="19199" y="15407"/>
                  <a:pt x="19231" y="15320"/>
                  <a:pt x="19235" y="15275"/>
                </a:cubicBezTo>
                <a:cubicBezTo>
                  <a:pt x="19232" y="15236"/>
                  <a:pt x="19205" y="15241"/>
                  <a:pt x="19146" y="15311"/>
                </a:cubicBezTo>
                <a:cubicBezTo>
                  <a:pt x="19093" y="15375"/>
                  <a:pt x="18997" y="15393"/>
                  <a:pt x="18934" y="15357"/>
                </a:cubicBezTo>
                <a:cubicBezTo>
                  <a:pt x="18833" y="15300"/>
                  <a:pt x="18844" y="15267"/>
                  <a:pt x="19015" y="15066"/>
                </a:cubicBezTo>
                <a:cubicBezTo>
                  <a:pt x="19123" y="14939"/>
                  <a:pt x="19366" y="14767"/>
                  <a:pt x="19554" y="14687"/>
                </a:cubicBezTo>
                <a:cubicBezTo>
                  <a:pt x="19587" y="14673"/>
                  <a:pt x="19604" y="14660"/>
                  <a:pt x="19632" y="14646"/>
                </a:cubicBezTo>
                <a:cubicBezTo>
                  <a:pt x="19636" y="14643"/>
                  <a:pt x="19635" y="14639"/>
                  <a:pt x="19639" y="14636"/>
                </a:cubicBezTo>
                <a:cubicBezTo>
                  <a:pt x="19640" y="14635"/>
                  <a:pt x="19645" y="14642"/>
                  <a:pt x="19646" y="14641"/>
                </a:cubicBezTo>
                <a:cubicBezTo>
                  <a:pt x="19706" y="14610"/>
                  <a:pt x="19757" y="14581"/>
                  <a:pt x="19795" y="14549"/>
                </a:cubicBezTo>
                <a:cubicBezTo>
                  <a:pt x="19795" y="14548"/>
                  <a:pt x="19794" y="14545"/>
                  <a:pt x="19795" y="14544"/>
                </a:cubicBezTo>
                <a:cubicBezTo>
                  <a:pt x="19797" y="14542"/>
                  <a:pt x="19796" y="14541"/>
                  <a:pt x="19798" y="14539"/>
                </a:cubicBezTo>
                <a:cubicBezTo>
                  <a:pt x="19831" y="14509"/>
                  <a:pt x="19855" y="14479"/>
                  <a:pt x="19869" y="14447"/>
                </a:cubicBezTo>
                <a:cubicBezTo>
                  <a:pt x="19872" y="14438"/>
                  <a:pt x="19870" y="14430"/>
                  <a:pt x="19872" y="14421"/>
                </a:cubicBezTo>
                <a:cubicBezTo>
                  <a:pt x="19879" y="14395"/>
                  <a:pt x="19889" y="14368"/>
                  <a:pt x="19883" y="14339"/>
                </a:cubicBezTo>
                <a:cubicBezTo>
                  <a:pt x="19874" y="14298"/>
                  <a:pt x="19856" y="14255"/>
                  <a:pt x="19823" y="14207"/>
                </a:cubicBezTo>
                <a:cubicBezTo>
                  <a:pt x="19777" y="14140"/>
                  <a:pt x="19772" y="14061"/>
                  <a:pt x="19795" y="14007"/>
                </a:cubicBezTo>
                <a:cubicBezTo>
                  <a:pt x="19816" y="13953"/>
                  <a:pt x="19863" y="13923"/>
                  <a:pt x="19922" y="13956"/>
                </a:cubicBezTo>
                <a:cubicBezTo>
                  <a:pt x="19974" y="13985"/>
                  <a:pt x="20019" y="13967"/>
                  <a:pt x="20042" y="13925"/>
                </a:cubicBezTo>
                <a:cubicBezTo>
                  <a:pt x="20054" y="13905"/>
                  <a:pt x="20060" y="13877"/>
                  <a:pt x="20060" y="13849"/>
                </a:cubicBezTo>
                <a:cubicBezTo>
                  <a:pt x="20060" y="13819"/>
                  <a:pt x="20051" y="13784"/>
                  <a:pt x="20035" y="13751"/>
                </a:cubicBezTo>
                <a:cubicBezTo>
                  <a:pt x="20011" y="13702"/>
                  <a:pt x="19947" y="13665"/>
                  <a:pt x="19894" y="13665"/>
                </a:cubicBezTo>
                <a:cubicBezTo>
                  <a:pt x="19864" y="13665"/>
                  <a:pt x="19840" y="13639"/>
                  <a:pt x="19819" y="13593"/>
                </a:cubicBezTo>
                <a:cubicBezTo>
                  <a:pt x="19799" y="13547"/>
                  <a:pt x="19784" y="13479"/>
                  <a:pt x="19777" y="13399"/>
                </a:cubicBezTo>
                <a:cubicBezTo>
                  <a:pt x="19777" y="13396"/>
                  <a:pt x="19773" y="13396"/>
                  <a:pt x="19773" y="13394"/>
                </a:cubicBezTo>
                <a:cubicBezTo>
                  <a:pt x="19762" y="13252"/>
                  <a:pt x="19800" y="13135"/>
                  <a:pt x="19869" y="13005"/>
                </a:cubicBezTo>
                <a:cubicBezTo>
                  <a:pt x="19895" y="12951"/>
                  <a:pt x="19928" y="12901"/>
                  <a:pt x="19965" y="12846"/>
                </a:cubicBezTo>
                <a:cubicBezTo>
                  <a:pt x="19975" y="12832"/>
                  <a:pt x="19978" y="12821"/>
                  <a:pt x="19989" y="12806"/>
                </a:cubicBezTo>
                <a:cubicBezTo>
                  <a:pt x="19996" y="12796"/>
                  <a:pt x="19996" y="12800"/>
                  <a:pt x="20003" y="12790"/>
                </a:cubicBezTo>
                <a:cubicBezTo>
                  <a:pt x="20084" y="12680"/>
                  <a:pt x="20180" y="12566"/>
                  <a:pt x="20301" y="12458"/>
                </a:cubicBezTo>
                <a:cubicBezTo>
                  <a:pt x="20351" y="12413"/>
                  <a:pt x="20391" y="12362"/>
                  <a:pt x="20425" y="12304"/>
                </a:cubicBezTo>
                <a:cubicBezTo>
                  <a:pt x="20426" y="12302"/>
                  <a:pt x="20427" y="12302"/>
                  <a:pt x="20428" y="12299"/>
                </a:cubicBezTo>
                <a:cubicBezTo>
                  <a:pt x="20429" y="12298"/>
                  <a:pt x="20431" y="12296"/>
                  <a:pt x="20432" y="12294"/>
                </a:cubicBezTo>
                <a:cubicBezTo>
                  <a:pt x="20447" y="12267"/>
                  <a:pt x="20456" y="12232"/>
                  <a:pt x="20467" y="12202"/>
                </a:cubicBezTo>
                <a:cubicBezTo>
                  <a:pt x="20488" y="12148"/>
                  <a:pt x="20503" y="12097"/>
                  <a:pt x="20510" y="12044"/>
                </a:cubicBezTo>
                <a:cubicBezTo>
                  <a:pt x="20513" y="12025"/>
                  <a:pt x="20515" y="12002"/>
                  <a:pt x="20517" y="11982"/>
                </a:cubicBezTo>
                <a:cubicBezTo>
                  <a:pt x="20520" y="11905"/>
                  <a:pt x="20513" y="11827"/>
                  <a:pt x="20492" y="11716"/>
                </a:cubicBezTo>
                <a:cubicBezTo>
                  <a:pt x="20468" y="11587"/>
                  <a:pt x="20458" y="11494"/>
                  <a:pt x="20467" y="11415"/>
                </a:cubicBezTo>
                <a:cubicBezTo>
                  <a:pt x="20474" y="11361"/>
                  <a:pt x="20505" y="11301"/>
                  <a:pt x="20535" y="11241"/>
                </a:cubicBezTo>
                <a:cubicBezTo>
                  <a:pt x="20544" y="11222"/>
                  <a:pt x="20541" y="11205"/>
                  <a:pt x="20552" y="11185"/>
                </a:cubicBezTo>
                <a:cubicBezTo>
                  <a:pt x="20553" y="11184"/>
                  <a:pt x="20552" y="11180"/>
                  <a:pt x="20552" y="11180"/>
                </a:cubicBezTo>
                <a:cubicBezTo>
                  <a:pt x="20603" y="11090"/>
                  <a:pt x="20638" y="10997"/>
                  <a:pt x="20655" y="10898"/>
                </a:cubicBezTo>
                <a:cubicBezTo>
                  <a:pt x="20658" y="10885"/>
                  <a:pt x="20657" y="10875"/>
                  <a:pt x="20659" y="10863"/>
                </a:cubicBezTo>
                <a:cubicBezTo>
                  <a:pt x="20670" y="10780"/>
                  <a:pt x="20667" y="10691"/>
                  <a:pt x="20655" y="10602"/>
                </a:cubicBezTo>
                <a:cubicBezTo>
                  <a:pt x="20650" y="10570"/>
                  <a:pt x="20648" y="10543"/>
                  <a:pt x="20641" y="10510"/>
                </a:cubicBezTo>
                <a:cubicBezTo>
                  <a:pt x="20595" y="10290"/>
                  <a:pt x="20482" y="10050"/>
                  <a:pt x="20305" y="9779"/>
                </a:cubicBezTo>
                <a:cubicBezTo>
                  <a:pt x="20303" y="9778"/>
                  <a:pt x="20302" y="9774"/>
                  <a:pt x="20301" y="9773"/>
                </a:cubicBezTo>
                <a:cubicBezTo>
                  <a:pt x="20220" y="9719"/>
                  <a:pt x="20156" y="9633"/>
                  <a:pt x="20156" y="9584"/>
                </a:cubicBezTo>
                <a:cubicBezTo>
                  <a:pt x="20156" y="9548"/>
                  <a:pt x="20110" y="9471"/>
                  <a:pt x="20071" y="9400"/>
                </a:cubicBezTo>
                <a:cubicBezTo>
                  <a:pt x="20046" y="9356"/>
                  <a:pt x="20026" y="9309"/>
                  <a:pt x="20007" y="9267"/>
                </a:cubicBezTo>
                <a:cubicBezTo>
                  <a:pt x="19971" y="9204"/>
                  <a:pt x="19944" y="9128"/>
                  <a:pt x="19926" y="9047"/>
                </a:cubicBezTo>
                <a:cubicBezTo>
                  <a:pt x="19919" y="9020"/>
                  <a:pt x="19913" y="8989"/>
                  <a:pt x="19908" y="8960"/>
                </a:cubicBezTo>
                <a:cubicBezTo>
                  <a:pt x="19898" y="8896"/>
                  <a:pt x="19895" y="8817"/>
                  <a:pt x="19894" y="8735"/>
                </a:cubicBezTo>
                <a:cubicBezTo>
                  <a:pt x="19892" y="8677"/>
                  <a:pt x="19887" y="8615"/>
                  <a:pt x="19890" y="8546"/>
                </a:cubicBezTo>
                <a:cubicBezTo>
                  <a:pt x="19896" y="8410"/>
                  <a:pt x="19910" y="8254"/>
                  <a:pt x="19929" y="8066"/>
                </a:cubicBezTo>
                <a:cubicBezTo>
                  <a:pt x="19960" y="7772"/>
                  <a:pt x="19960" y="7670"/>
                  <a:pt x="19894" y="7575"/>
                </a:cubicBezTo>
                <a:cubicBezTo>
                  <a:pt x="19871" y="7543"/>
                  <a:pt x="19841" y="7510"/>
                  <a:pt x="19802" y="7473"/>
                </a:cubicBezTo>
                <a:cubicBezTo>
                  <a:pt x="19639" y="7319"/>
                  <a:pt x="19631" y="7267"/>
                  <a:pt x="19649" y="6675"/>
                </a:cubicBezTo>
                <a:cubicBezTo>
                  <a:pt x="19666" y="6127"/>
                  <a:pt x="19682" y="6051"/>
                  <a:pt x="19791" y="6051"/>
                </a:cubicBezTo>
                <a:cubicBezTo>
                  <a:pt x="19821" y="6051"/>
                  <a:pt x="19850" y="6033"/>
                  <a:pt x="19876" y="6015"/>
                </a:cubicBezTo>
                <a:cubicBezTo>
                  <a:pt x="19892" y="6003"/>
                  <a:pt x="19904" y="5986"/>
                  <a:pt x="19915" y="5969"/>
                </a:cubicBezTo>
                <a:cubicBezTo>
                  <a:pt x="19918" y="5964"/>
                  <a:pt x="19923" y="5959"/>
                  <a:pt x="19926" y="5954"/>
                </a:cubicBezTo>
                <a:cubicBezTo>
                  <a:pt x="19925" y="5922"/>
                  <a:pt x="19925" y="5867"/>
                  <a:pt x="19922" y="5847"/>
                </a:cubicBezTo>
                <a:cubicBezTo>
                  <a:pt x="19915" y="5839"/>
                  <a:pt x="19900" y="5841"/>
                  <a:pt x="19890" y="5836"/>
                </a:cubicBezTo>
                <a:cubicBezTo>
                  <a:pt x="19870" y="5833"/>
                  <a:pt x="19856" y="5819"/>
                  <a:pt x="19823" y="5826"/>
                </a:cubicBezTo>
                <a:cubicBezTo>
                  <a:pt x="19708" y="5849"/>
                  <a:pt x="19671" y="5775"/>
                  <a:pt x="19632" y="5530"/>
                </a:cubicBezTo>
                <a:cubicBezTo>
                  <a:pt x="19602" y="5427"/>
                  <a:pt x="19583" y="5328"/>
                  <a:pt x="19582" y="5213"/>
                </a:cubicBezTo>
                <a:cubicBezTo>
                  <a:pt x="19577" y="5159"/>
                  <a:pt x="19582" y="5109"/>
                  <a:pt x="19586" y="5069"/>
                </a:cubicBezTo>
                <a:cubicBezTo>
                  <a:pt x="19588" y="5048"/>
                  <a:pt x="19585" y="5028"/>
                  <a:pt x="19589" y="5008"/>
                </a:cubicBezTo>
                <a:cubicBezTo>
                  <a:pt x="19591" y="4999"/>
                  <a:pt x="19594" y="4986"/>
                  <a:pt x="19596" y="4977"/>
                </a:cubicBezTo>
                <a:cubicBezTo>
                  <a:pt x="19616" y="4891"/>
                  <a:pt x="19649" y="4817"/>
                  <a:pt x="19699" y="4778"/>
                </a:cubicBezTo>
                <a:cubicBezTo>
                  <a:pt x="19703" y="4775"/>
                  <a:pt x="19709" y="4766"/>
                  <a:pt x="19713" y="4763"/>
                </a:cubicBezTo>
                <a:cubicBezTo>
                  <a:pt x="19737" y="4728"/>
                  <a:pt x="19755" y="4704"/>
                  <a:pt x="19787" y="4660"/>
                </a:cubicBezTo>
                <a:cubicBezTo>
                  <a:pt x="19852" y="4572"/>
                  <a:pt x="19910" y="4469"/>
                  <a:pt x="19954" y="4379"/>
                </a:cubicBezTo>
                <a:cubicBezTo>
                  <a:pt x="19954" y="4378"/>
                  <a:pt x="19957" y="4380"/>
                  <a:pt x="19957" y="4379"/>
                </a:cubicBezTo>
                <a:cubicBezTo>
                  <a:pt x="19968" y="4357"/>
                  <a:pt x="19966" y="4343"/>
                  <a:pt x="19975" y="4323"/>
                </a:cubicBezTo>
                <a:cubicBezTo>
                  <a:pt x="19992" y="4284"/>
                  <a:pt x="20003" y="4256"/>
                  <a:pt x="20011" y="4226"/>
                </a:cubicBezTo>
                <a:cubicBezTo>
                  <a:pt x="20029" y="4158"/>
                  <a:pt x="20041" y="4091"/>
                  <a:pt x="20046" y="4026"/>
                </a:cubicBezTo>
                <a:cubicBezTo>
                  <a:pt x="20046" y="4022"/>
                  <a:pt x="20046" y="4015"/>
                  <a:pt x="20046" y="4011"/>
                </a:cubicBezTo>
                <a:cubicBezTo>
                  <a:pt x="20060" y="3838"/>
                  <a:pt x="20083" y="3728"/>
                  <a:pt x="20177" y="3479"/>
                </a:cubicBezTo>
                <a:cubicBezTo>
                  <a:pt x="20211" y="3388"/>
                  <a:pt x="20238" y="3278"/>
                  <a:pt x="20255" y="3162"/>
                </a:cubicBezTo>
                <a:cubicBezTo>
                  <a:pt x="20272" y="3046"/>
                  <a:pt x="20278" y="2925"/>
                  <a:pt x="20273" y="2825"/>
                </a:cubicBezTo>
                <a:cubicBezTo>
                  <a:pt x="20256" y="2538"/>
                  <a:pt x="20215" y="2457"/>
                  <a:pt x="20025" y="2324"/>
                </a:cubicBezTo>
                <a:cubicBezTo>
                  <a:pt x="19899" y="2235"/>
                  <a:pt x="19742" y="2135"/>
                  <a:pt x="19674" y="2104"/>
                </a:cubicBezTo>
                <a:cubicBezTo>
                  <a:pt x="19647" y="2091"/>
                  <a:pt x="19626" y="2079"/>
                  <a:pt x="19610" y="2058"/>
                </a:cubicBezTo>
                <a:cubicBezTo>
                  <a:pt x="19599" y="2043"/>
                  <a:pt x="19595" y="2021"/>
                  <a:pt x="19589" y="1996"/>
                </a:cubicBezTo>
                <a:cubicBezTo>
                  <a:pt x="19586" y="1985"/>
                  <a:pt x="19580" y="1975"/>
                  <a:pt x="19578" y="1961"/>
                </a:cubicBezTo>
                <a:cubicBezTo>
                  <a:pt x="19568" y="1876"/>
                  <a:pt x="19576" y="1732"/>
                  <a:pt x="19593" y="1495"/>
                </a:cubicBezTo>
                <a:cubicBezTo>
                  <a:pt x="19593" y="1486"/>
                  <a:pt x="19592" y="1484"/>
                  <a:pt x="19593" y="1475"/>
                </a:cubicBezTo>
                <a:cubicBezTo>
                  <a:pt x="19621" y="1081"/>
                  <a:pt x="19617" y="961"/>
                  <a:pt x="19571" y="953"/>
                </a:cubicBezTo>
                <a:lnTo>
                  <a:pt x="19355" y="999"/>
                </a:lnTo>
                <a:cubicBezTo>
                  <a:pt x="19329" y="1005"/>
                  <a:pt x="19276" y="1009"/>
                  <a:pt x="19242" y="1015"/>
                </a:cubicBezTo>
                <a:cubicBezTo>
                  <a:pt x="19128" y="1036"/>
                  <a:pt x="19073" y="1053"/>
                  <a:pt x="18923" y="1071"/>
                </a:cubicBezTo>
                <a:cubicBezTo>
                  <a:pt x="18604" y="1109"/>
                  <a:pt x="18483" y="1115"/>
                  <a:pt x="18420" y="1066"/>
                </a:cubicBezTo>
                <a:lnTo>
                  <a:pt x="18364" y="1066"/>
                </a:lnTo>
                <a:lnTo>
                  <a:pt x="18364" y="979"/>
                </a:lnTo>
                <a:cubicBezTo>
                  <a:pt x="18356" y="957"/>
                  <a:pt x="18350" y="937"/>
                  <a:pt x="18342" y="907"/>
                </a:cubicBezTo>
                <a:cubicBezTo>
                  <a:pt x="18309" y="776"/>
                  <a:pt x="18311" y="585"/>
                  <a:pt x="18349" y="427"/>
                </a:cubicBezTo>
                <a:cubicBezTo>
                  <a:pt x="18353" y="411"/>
                  <a:pt x="18350" y="401"/>
                  <a:pt x="18353" y="386"/>
                </a:cubicBezTo>
                <a:cubicBezTo>
                  <a:pt x="18347" y="221"/>
                  <a:pt x="18337" y="88"/>
                  <a:pt x="18303" y="38"/>
                </a:cubicBezTo>
                <a:cubicBezTo>
                  <a:pt x="18291" y="29"/>
                  <a:pt x="18283" y="17"/>
                  <a:pt x="18268" y="12"/>
                </a:cubicBezTo>
                <a:cubicBezTo>
                  <a:pt x="18264" y="10"/>
                  <a:pt x="18259" y="4"/>
                  <a:pt x="18254" y="2"/>
                </a:cubicBezTo>
                <a:close/>
                <a:moveTo>
                  <a:pt x="1944" y="12908"/>
                </a:moveTo>
                <a:cubicBezTo>
                  <a:pt x="1672" y="12905"/>
                  <a:pt x="1369" y="12946"/>
                  <a:pt x="1186" y="13031"/>
                </a:cubicBezTo>
                <a:cubicBezTo>
                  <a:pt x="955" y="13137"/>
                  <a:pt x="802" y="13301"/>
                  <a:pt x="584" y="13670"/>
                </a:cubicBezTo>
                <a:cubicBezTo>
                  <a:pt x="334" y="14091"/>
                  <a:pt x="289" y="14222"/>
                  <a:pt x="290" y="14570"/>
                </a:cubicBezTo>
                <a:cubicBezTo>
                  <a:pt x="290" y="14690"/>
                  <a:pt x="306" y="14827"/>
                  <a:pt x="329" y="14953"/>
                </a:cubicBezTo>
                <a:cubicBezTo>
                  <a:pt x="336" y="14996"/>
                  <a:pt x="351" y="15025"/>
                  <a:pt x="360" y="15066"/>
                </a:cubicBezTo>
                <a:cubicBezTo>
                  <a:pt x="380" y="15145"/>
                  <a:pt x="398" y="15229"/>
                  <a:pt x="424" y="15291"/>
                </a:cubicBezTo>
                <a:cubicBezTo>
                  <a:pt x="497" y="15462"/>
                  <a:pt x="538" y="15644"/>
                  <a:pt x="516" y="15694"/>
                </a:cubicBezTo>
                <a:cubicBezTo>
                  <a:pt x="514" y="15701"/>
                  <a:pt x="514" y="15712"/>
                  <a:pt x="513" y="15720"/>
                </a:cubicBezTo>
                <a:cubicBezTo>
                  <a:pt x="508" y="15743"/>
                  <a:pt x="505" y="15767"/>
                  <a:pt x="509" y="15797"/>
                </a:cubicBezTo>
                <a:cubicBezTo>
                  <a:pt x="515" y="15836"/>
                  <a:pt x="529" y="15880"/>
                  <a:pt x="548" y="15914"/>
                </a:cubicBezTo>
                <a:cubicBezTo>
                  <a:pt x="601" y="16007"/>
                  <a:pt x="593" y="16068"/>
                  <a:pt x="516" y="16160"/>
                </a:cubicBezTo>
                <a:cubicBezTo>
                  <a:pt x="506" y="16172"/>
                  <a:pt x="498" y="16192"/>
                  <a:pt x="488" y="16206"/>
                </a:cubicBezTo>
                <a:cubicBezTo>
                  <a:pt x="465" y="16268"/>
                  <a:pt x="449" y="16320"/>
                  <a:pt x="414" y="16395"/>
                </a:cubicBezTo>
                <a:cubicBezTo>
                  <a:pt x="351" y="16530"/>
                  <a:pt x="297" y="16689"/>
                  <a:pt x="251" y="16865"/>
                </a:cubicBezTo>
                <a:cubicBezTo>
                  <a:pt x="204" y="17067"/>
                  <a:pt x="157" y="17269"/>
                  <a:pt x="120" y="17556"/>
                </a:cubicBezTo>
                <a:cubicBezTo>
                  <a:pt x="69" y="17948"/>
                  <a:pt x="18" y="18337"/>
                  <a:pt x="6" y="18415"/>
                </a:cubicBezTo>
                <a:cubicBezTo>
                  <a:pt x="-15" y="18556"/>
                  <a:pt x="15" y="18697"/>
                  <a:pt x="102" y="18854"/>
                </a:cubicBezTo>
                <a:cubicBezTo>
                  <a:pt x="102" y="18855"/>
                  <a:pt x="102" y="18859"/>
                  <a:pt x="102" y="18859"/>
                </a:cubicBezTo>
                <a:cubicBezTo>
                  <a:pt x="145" y="18938"/>
                  <a:pt x="204" y="19019"/>
                  <a:pt x="275" y="19105"/>
                </a:cubicBezTo>
                <a:cubicBezTo>
                  <a:pt x="347" y="19190"/>
                  <a:pt x="436" y="19281"/>
                  <a:pt x="538" y="19376"/>
                </a:cubicBezTo>
                <a:lnTo>
                  <a:pt x="956" y="19765"/>
                </a:lnTo>
                <a:lnTo>
                  <a:pt x="906" y="20194"/>
                </a:lnTo>
                <a:cubicBezTo>
                  <a:pt x="878" y="20429"/>
                  <a:pt x="856" y="20810"/>
                  <a:pt x="853" y="21043"/>
                </a:cubicBezTo>
                <a:cubicBezTo>
                  <a:pt x="851" y="21211"/>
                  <a:pt x="855" y="21317"/>
                  <a:pt x="871" y="21380"/>
                </a:cubicBezTo>
                <a:cubicBezTo>
                  <a:pt x="872" y="21384"/>
                  <a:pt x="873" y="21387"/>
                  <a:pt x="874" y="21390"/>
                </a:cubicBezTo>
                <a:cubicBezTo>
                  <a:pt x="890" y="21436"/>
                  <a:pt x="915" y="21451"/>
                  <a:pt x="956" y="21442"/>
                </a:cubicBezTo>
                <a:cubicBezTo>
                  <a:pt x="1016" y="21427"/>
                  <a:pt x="1082" y="21460"/>
                  <a:pt x="1104" y="21513"/>
                </a:cubicBezTo>
                <a:cubicBezTo>
                  <a:pt x="1112" y="21532"/>
                  <a:pt x="1135" y="21541"/>
                  <a:pt x="1154" y="21554"/>
                </a:cubicBezTo>
                <a:cubicBezTo>
                  <a:pt x="1180" y="21570"/>
                  <a:pt x="1208" y="21584"/>
                  <a:pt x="1249" y="21590"/>
                </a:cubicBezTo>
                <a:cubicBezTo>
                  <a:pt x="1256" y="21591"/>
                  <a:pt x="1264" y="21594"/>
                  <a:pt x="1271" y="21595"/>
                </a:cubicBezTo>
                <a:cubicBezTo>
                  <a:pt x="1311" y="21589"/>
                  <a:pt x="1334" y="21577"/>
                  <a:pt x="1377" y="21575"/>
                </a:cubicBezTo>
                <a:cubicBezTo>
                  <a:pt x="1615" y="21564"/>
                  <a:pt x="1716" y="21508"/>
                  <a:pt x="1823" y="21365"/>
                </a:cubicBezTo>
                <a:cubicBezTo>
                  <a:pt x="1843" y="21317"/>
                  <a:pt x="1844" y="21265"/>
                  <a:pt x="1830" y="21222"/>
                </a:cubicBezTo>
                <a:cubicBezTo>
                  <a:pt x="1829" y="21218"/>
                  <a:pt x="1829" y="21215"/>
                  <a:pt x="1827" y="21212"/>
                </a:cubicBezTo>
                <a:cubicBezTo>
                  <a:pt x="1809" y="21168"/>
                  <a:pt x="1776" y="21132"/>
                  <a:pt x="1717" y="21109"/>
                </a:cubicBezTo>
                <a:cubicBezTo>
                  <a:pt x="1673" y="21093"/>
                  <a:pt x="1642" y="21065"/>
                  <a:pt x="1625" y="21033"/>
                </a:cubicBezTo>
                <a:cubicBezTo>
                  <a:pt x="1607" y="21000"/>
                  <a:pt x="1603" y="20964"/>
                  <a:pt x="1614" y="20920"/>
                </a:cubicBezTo>
                <a:cubicBezTo>
                  <a:pt x="1636" y="20839"/>
                  <a:pt x="1603" y="20766"/>
                  <a:pt x="1536" y="20741"/>
                </a:cubicBezTo>
                <a:cubicBezTo>
                  <a:pt x="1535" y="20741"/>
                  <a:pt x="1534" y="20737"/>
                  <a:pt x="1533" y="20736"/>
                </a:cubicBezTo>
                <a:cubicBezTo>
                  <a:pt x="1438" y="20700"/>
                  <a:pt x="1419" y="20619"/>
                  <a:pt x="1441" y="20327"/>
                </a:cubicBezTo>
                <a:cubicBezTo>
                  <a:pt x="1445" y="20265"/>
                  <a:pt x="1462" y="20208"/>
                  <a:pt x="1476" y="20148"/>
                </a:cubicBezTo>
                <a:cubicBezTo>
                  <a:pt x="1478" y="20139"/>
                  <a:pt x="1478" y="20126"/>
                  <a:pt x="1480" y="20117"/>
                </a:cubicBezTo>
                <a:cubicBezTo>
                  <a:pt x="1482" y="20103"/>
                  <a:pt x="1484" y="20089"/>
                  <a:pt x="1487" y="20076"/>
                </a:cubicBezTo>
                <a:cubicBezTo>
                  <a:pt x="1488" y="20071"/>
                  <a:pt x="1492" y="20067"/>
                  <a:pt x="1494" y="20061"/>
                </a:cubicBezTo>
                <a:cubicBezTo>
                  <a:pt x="1518" y="19968"/>
                  <a:pt x="1550" y="19894"/>
                  <a:pt x="1590" y="19841"/>
                </a:cubicBezTo>
                <a:cubicBezTo>
                  <a:pt x="1591" y="19838"/>
                  <a:pt x="1591" y="19839"/>
                  <a:pt x="1593" y="19836"/>
                </a:cubicBezTo>
                <a:cubicBezTo>
                  <a:pt x="1601" y="19826"/>
                  <a:pt x="1609" y="19808"/>
                  <a:pt x="1618" y="19800"/>
                </a:cubicBezTo>
                <a:cubicBezTo>
                  <a:pt x="1622" y="19797"/>
                  <a:pt x="1621" y="19798"/>
                  <a:pt x="1625" y="19795"/>
                </a:cubicBezTo>
                <a:cubicBezTo>
                  <a:pt x="1689" y="19706"/>
                  <a:pt x="1758" y="19653"/>
                  <a:pt x="1809" y="19698"/>
                </a:cubicBezTo>
                <a:cubicBezTo>
                  <a:pt x="1818" y="19706"/>
                  <a:pt x="1821" y="19691"/>
                  <a:pt x="1827" y="19683"/>
                </a:cubicBezTo>
                <a:cubicBezTo>
                  <a:pt x="1840" y="19654"/>
                  <a:pt x="1849" y="19601"/>
                  <a:pt x="1841" y="19519"/>
                </a:cubicBezTo>
                <a:cubicBezTo>
                  <a:pt x="1834" y="19443"/>
                  <a:pt x="1837" y="19393"/>
                  <a:pt x="1852" y="19361"/>
                </a:cubicBezTo>
                <a:cubicBezTo>
                  <a:pt x="1866" y="19327"/>
                  <a:pt x="1894" y="19310"/>
                  <a:pt x="1937" y="19315"/>
                </a:cubicBezTo>
                <a:cubicBezTo>
                  <a:pt x="2101" y="19333"/>
                  <a:pt x="2076" y="19214"/>
                  <a:pt x="1880" y="19028"/>
                </a:cubicBezTo>
                <a:cubicBezTo>
                  <a:pt x="1826" y="18977"/>
                  <a:pt x="1794" y="18924"/>
                  <a:pt x="1777" y="18880"/>
                </a:cubicBezTo>
                <a:cubicBezTo>
                  <a:pt x="1760" y="18835"/>
                  <a:pt x="1762" y="18800"/>
                  <a:pt x="1781" y="18767"/>
                </a:cubicBezTo>
                <a:cubicBezTo>
                  <a:pt x="1799" y="18736"/>
                  <a:pt x="1831" y="18712"/>
                  <a:pt x="1880" y="18696"/>
                </a:cubicBezTo>
                <a:cubicBezTo>
                  <a:pt x="1930" y="18680"/>
                  <a:pt x="1995" y="18671"/>
                  <a:pt x="2075" y="18675"/>
                </a:cubicBezTo>
                <a:cubicBezTo>
                  <a:pt x="2253" y="18685"/>
                  <a:pt x="2337" y="18624"/>
                  <a:pt x="2468" y="18399"/>
                </a:cubicBezTo>
                <a:cubicBezTo>
                  <a:pt x="2560" y="18242"/>
                  <a:pt x="2634" y="18058"/>
                  <a:pt x="2634" y="17990"/>
                </a:cubicBezTo>
                <a:cubicBezTo>
                  <a:pt x="2634" y="17923"/>
                  <a:pt x="2680" y="17819"/>
                  <a:pt x="2734" y="17755"/>
                </a:cubicBezTo>
                <a:cubicBezTo>
                  <a:pt x="2787" y="17691"/>
                  <a:pt x="2833" y="17519"/>
                  <a:pt x="2833" y="17372"/>
                </a:cubicBezTo>
                <a:cubicBezTo>
                  <a:pt x="2833" y="17305"/>
                  <a:pt x="2841" y="17238"/>
                  <a:pt x="2857" y="17182"/>
                </a:cubicBezTo>
                <a:cubicBezTo>
                  <a:pt x="2909" y="17014"/>
                  <a:pt x="3033" y="16906"/>
                  <a:pt x="3190" y="16906"/>
                </a:cubicBezTo>
                <a:cubicBezTo>
                  <a:pt x="3324" y="16906"/>
                  <a:pt x="3686" y="17472"/>
                  <a:pt x="3633" y="17597"/>
                </a:cubicBezTo>
                <a:cubicBezTo>
                  <a:pt x="3611" y="17647"/>
                  <a:pt x="3626" y="17662"/>
                  <a:pt x="3665" y="17627"/>
                </a:cubicBezTo>
                <a:cubicBezTo>
                  <a:pt x="3688" y="17606"/>
                  <a:pt x="3684" y="17543"/>
                  <a:pt x="3665" y="17453"/>
                </a:cubicBezTo>
                <a:cubicBezTo>
                  <a:pt x="3647" y="17365"/>
                  <a:pt x="3614" y="17251"/>
                  <a:pt x="3569" y="17136"/>
                </a:cubicBezTo>
                <a:cubicBezTo>
                  <a:pt x="3480" y="16906"/>
                  <a:pt x="3353" y="16662"/>
                  <a:pt x="3254" y="16569"/>
                </a:cubicBezTo>
                <a:cubicBezTo>
                  <a:pt x="3160" y="16480"/>
                  <a:pt x="3001" y="16460"/>
                  <a:pt x="2847" y="16492"/>
                </a:cubicBezTo>
                <a:cubicBezTo>
                  <a:pt x="2770" y="16508"/>
                  <a:pt x="2694" y="16533"/>
                  <a:pt x="2627" y="16574"/>
                </a:cubicBezTo>
                <a:cubicBezTo>
                  <a:pt x="2562" y="16614"/>
                  <a:pt x="2506" y="16671"/>
                  <a:pt x="2468" y="16732"/>
                </a:cubicBezTo>
                <a:cubicBezTo>
                  <a:pt x="2437" y="16781"/>
                  <a:pt x="2394" y="16823"/>
                  <a:pt x="2355" y="16855"/>
                </a:cubicBezTo>
                <a:cubicBezTo>
                  <a:pt x="2315" y="16886"/>
                  <a:pt x="2277" y="16906"/>
                  <a:pt x="2248" y="16906"/>
                </a:cubicBezTo>
                <a:cubicBezTo>
                  <a:pt x="2219" y="16906"/>
                  <a:pt x="2171" y="16937"/>
                  <a:pt x="2117" y="16988"/>
                </a:cubicBezTo>
                <a:cubicBezTo>
                  <a:pt x="2064" y="17039"/>
                  <a:pt x="2002" y="17110"/>
                  <a:pt x="1951" y="17187"/>
                </a:cubicBezTo>
                <a:cubicBezTo>
                  <a:pt x="1899" y="17265"/>
                  <a:pt x="1843" y="17341"/>
                  <a:pt x="1795" y="17392"/>
                </a:cubicBezTo>
                <a:cubicBezTo>
                  <a:pt x="1746" y="17443"/>
                  <a:pt x="1707" y="17474"/>
                  <a:pt x="1685" y="17474"/>
                </a:cubicBezTo>
                <a:cubicBezTo>
                  <a:pt x="1611" y="17474"/>
                  <a:pt x="1520" y="17348"/>
                  <a:pt x="1451" y="17187"/>
                </a:cubicBezTo>
                <a:cubicBezTo>
                  <a:pt x="1383" y="17027"/>
                  <a:pt x="1335" y="16828"/>
                  <a:pt x="1345" y="16676"/>
                </a:cubicBezTo>
                <a:cubicBezTo>
                  <a:pt x="1349" y="16617"/>
                  <a:pt x="1355" y="16572"/>
                  <a:pt x="1366" y="16528"/>
                </a:cubicBezTo>
                <a:cubicBezTo>
                  <a:pt x="1367" y="16527"/>
                  <a:pt x="1366" y="16524"/>
                  <a:pt x="1366" y="16523"/>
                </a:cubicBezTo>
                <a:cubicBezTo>
                  <a:pt x="1370" y="16511"/>
                  <a:pt x="1377" y="16503"/>
                  <a:pt x="1381" y="16492"/>
                </a:cubicBezTo>
                <a:cubicBezTo>
                  <a:pt x="1392" y="16461"/>
                  <a:pt x="1408" y="16428"/>
                  <a:pt x="1427" y="16400"/>
                </a:cubicBezTo>
                <a:cubicBezTo>
                  <a:pt x="1428" y="16398"/>
                  <a:pt x="1429" y="16397"/>
                  <a:pt x="1430" y="16395"/>
                </a:cubicBezTo>
                <a:cubicBezTo>
                  <a:pt x="1478" y="16325"/>
                  <a:pt x="1550" y="16259"/>
                  <a:pt x="1667" y="16175"/>
                </a:cubicBezTo>
                <a:cubicBezTo>
                  <a:pt x="1679" y="16167"/>
                  <a:pt x="1688" y="16168"/>
                  <a:pt x="1699" y="16160"/>
                </a:cubicBezTo>
                <a:cubicBezTo>
                  <a:pt x="1702" y="16158"/>
                  <a:pt x="1703" y="16157"/>
                  <a:pt x="1706" y="16155"/>
                </a:cubicBezTo>
                <a:cubicBezTo>
                  <a:pt x="1812" y="16080"/>
                  <a:pt x="1936" y="16015"/>
                  <a:pt x="2053" y="15965"/>
                </a:cubicBezTo>
                <a:cubicBezTo>
                  <a:pt x="2077" y="15956"/>
                  <a:pt x="2121" y="15924"/>
                  <a:pt x="2138" y="15919"/>
                </a:cubicBezTo>
                <a:cubicBezTo>
                  <a:pt x="2215" y="15900"/>
                  <a:pt x="2321" y="15870"/>
                  <a:pt x="2408" y="15848"/>
                </a:cubicBezTo>
                <a:cubicBezTo>
                  <a:pt x="2438" y="15838"/>
                  <a:pt x="2469" y="15831"/>
                  <a:pt x="2500" y="15817"/>
                </a:cubicBezTo>
                <a:cubicBezTo>
                  <a:pt x="2530" y="15807"/>
                  <a:pt x="2566" y="15786"/>
                  <a:pt x="2602" y="15766"/>
                </a:cubicBezTo>
                <a:cubicBezTo>
                  <a:pt x="2868" y="15609"/>
                  <a:pt x="3132" y="15331"/>
                  <a:pt x="3261" y="15071"/>
                </a:cubicBezTo>
                <a:cubicBezTo>
                  <a:pt x="3264" y="15062"/>
                  <a:pt x="3266" y="15044"/>
                  <a:pt x="3268" y="15035"/>
                </a:cubicBezTo>
                <a:cubicBezTo>
                  <a:pt x="3291" y="14908"/>
                  <a:pt x="3314" y="14703"/>
                  <a:pt x="3329" y="14467"/>
                </a:cubicBezTo>
                <a:cubicBezTo>
                  <a:pt x="3332" y="14417"/>
                  <a:pt x="3342" y="14400"/>
                  <a:pt x="3346" y="14350"/>
                </a:cubicBezTo>
                <a:cubicBezTo>
                  <a:pt x="3356" y="14240"/>
                  <a:pt x="3374" y="14134"/>
                  <a:pt x="3396" y="13997"/>
                </a:cubicBezTo>
                <a:cubicBezTo>
                  <a:pt x="3406" y="13938"/>
                  <a:pt x="3411" y="13819"/>
                  <a:pt x="3421" y="13792"/>
                </a:cubicBezTo>
                <a:cubicBezTo>
                  <a:pt x="3427" y="13776"/>
                  <a:pt x="3430" y="13767"/>
                  <a:pt x="3435" y="13751"/>
                </a:cubicBezTo>
                <a:cubicBezTo>
                  <a:pt x="3443" y="13709"/>
                  <a:pt x="3444" y="13670"/>
                  <a:pt x="3453" y="13629"/>
                </a:cubicBezTo>
                <a:cubicBezTo>
                  <a:pt x="3463" y="13580"/>
                  <a:pt x="3471" y="13545"/>
                  <a:pt x="3474" y="13516"/>
                </a:cubicBezTo>
                <a:cubicBezTo>
                  <a:pt x="3472" y="13511"/>
                  <a:pt x="3476" y="13501"/>
                  <a:pt x="3474" y="13496"/>
                </a:cubicBezTo>
                <a:cubicBezTo>
                  <a:pt x="3463" y="13470"/>
                  <a:pt x="3440" y="13452"/>
                  <a:pt x="3410" y="13445"/>
                </a:cubicBezTo>
                <a:cubicBezTo>
                  <a:pt x="3381" y="13441"/>
                  <a:pt x="3357" y="13435"/>
                  <a:pt x="3290" y="13450"/>
                </a:cubicBezTo>
                <a:cubicBezTo>
                  <a:pt x="3281" y="13452"/>
                  <a:pt x="3270" y="13449"/>
                  <a:pt x="3261" y="13450"/>
                </a:cubicBezTo>
                <a:cubicBezTo>
                  <a:pt x="3215" y="13455"/>
                  <a:pt x="3167" y="13453"/>
                  <a:pt x="3112" y="13440"/>
                </a:cubicBezTo>
                <a:cubicBezTo>
                  <a:pt x="3050" y="13425"/>
                  <a:pt x="2985" y="13399"/>
                  <a:pt x="2918" y="13363"/>
                </a:cubicBezTo>
                <a:cubicBezTo>
                  <a:pt x="2851" y="13327"/>
                  <a:pt x="2781" y="13283"/>
                  <a:pt x="2716" y="13230"/>
                </a:cubicBezTo>
                <a:cubicBezTo>
                  <a:pt x="2715" y="13229"/>
                  <a:pt x="2717" y="13225"/>
                  <a:pt x="2716" y="13225"/>
                </a:cubicBezTo>
                <a:cubicBezTo>
                  <a:pt x="2650" y="13171"/>
                  <a:pt x="2587" y="13113"/>
                  <a:pt x="2532" y="13046"/>
                </a:cubicBezTo>
                <a:cubicBezTo>
                  <a:pt x="2459" y="12959"/>
                  <a:pt x="2216" y="12910"/>
                  <a:pt x="1944" y="12908"/>
                </a:cubicBezTo>
                <a:close/>
                <a:moveTo>
                  <a:pt x="4763" y="16564"/>
                </a:moveTo>
                <a:cubicBezTo>
                  <a:pt x="4697" y="16599"/>
                  <a:pt x="4618" y="16625"/>
                  <a:pt x="4586" y="16625"/>
                </a:cubicBezTo>
                <a:cubicBezTo>
                  <a:pt x="4539" y="16625"/>
                  <a:pt x="4345" y="16878"/>
                  <a:pt x="4168" y="17136"/>
                </a:cubicBezTo>
                <a:cubicBezTo>
                  <a:pt x="4079" y="17265"/>
                  <a:pt x="3993" y="17391"/>
                  <a:pt x="3934" y="17494"/>
                </a:cubicBezTo>
                <a:cubicBezTo>
                  <a:pt x="3875" y="17598"/>
                  <a:pt x="3841" y="17677"/>
                  <a:pt x="3853" y="17694"/>
                </a:cubicBezTo>
                <a:cubicBezTo>
                  <a:pt x="3876" y="17728"/>
                  <a:pt x="3922" y="17755"/>
                  <a:pt x="3955" y="17755"/>
                </a:cubicBezTo>
                <a:cubicBezTo>
                  <a:pt x="4048" y="17755"/>
                  <a:pt x="4395" y="17440"/>
                  <a:pt x="4395" y="17356"/>
                </a:cubicBezTo>
                <a:cubicBezTo>
                  <a:pt x="4395" y="17316"/>
                  <a:pt x="4505" y="17107"/>
                  <a:pt x="4639" y="16891"/>
                </a:cubicBezTo>
                <a:cubicBezTo>
                  <a:pt x="4754" y="16706"/>
                  <a:pt x="4806" y="16593"/>
                  <a:pt x="4795" y="16564"/>
                </a:cubicBezTo>
                <a:cubicBezTo>
                  <a:pt x="4791" y="16554"/>
                  <a:pt x="4782" y="16554"/>
                  <a:pt x="4763" y="16564"/>
                </a:cubicBezTo>
                <a:close/>
                <a:moveTo>
                  <a:pt x="20807" y="18553"/>
                </a:moveTo>
                <a:cubicBezTo>
                  <a:pt x="20794" y="18553"/>
                  <a:pt x="20782" y="18552"/>
                  <a:pt x="20765" y="18558"/>
                </a:cubicBezTo>
                <a:cubicBezTo>
                  <a:pt x="20764" y="18558"/>
                  <a:pt x="20759" y="18557"/>
                  <a:pt x="20758" y="18558"/>
                </a:cubicBezTo>
                <a:cubicBezTo>
                  <a:pt x="20754" y="18559"/>
                  <a:pt x="20748" y="18561"/>
                  <a:pt x="20744" y="18563"/>
                </a:cubicBezTo>
                <a:cubicBezTo>
                  <a:pt x="20709" y="18578"/>
                  <a:pt x="20668" y="18605"/>
                  <a:pt x="20620" y="18640"/>
                </a:cubicBezTo>
                <a:cubicBezTo>
                  <a:pt x="20475" y="18743"/>
                  <a:pt x="20455" y="18806"/>
                  <a:pt x="20556" y="18952"/>
                </a:cubicBezTo>
                <a:cubicBezTo>
                  <a:pt x="20573" y="18975"/>
                  <a:pt x="20574" y="18996"/>
                  <a:pt x="20581" y="19018"/>
                </a:cubicBezTo>
                <a:cubicBezTo>
                  <a:pt x="20587" y="19032"/>
                  <a:pt x="20595" y="19054"/>
                  <a:pt x="20595" y="19069"/>
                </a:cubicBezTo>
                <a:cubicBezTo>
                  <a:pt x="20595" y="19080"/>
                  <a:pt x="20584" y="19098"/>
                  <a:pt x="20581" y="19110"/>
                </a:cubicBezTo>
                <a:cubicBezTo>
                  <a:pt x="20574" y="19138"/>
                  <a:pt x="20576" y="19161"/>
                  <a:pt x="20552" y="19202"/>
                </a:cubicBezTo>
                <a:cubicBezTo>
                  <a:pt x="20533" y="19236"/>
                  <a:pt x="20539" y="19248"/>
                  <a:pt x="20531" y="19269"/>
                </a:cubicBezTo>
                <a:cubicBezTo>
                  <a:pt x="20524" y="19288"/>
                  <a:pt x="20504" y="19314"/>
                  <a:pt x="20510" y="19325"/>
                </a:cubicBezTo>
                <a:cubicBezTo>
                  <a:pt x="20521" y="19346"/>
                  <a:pt x="20557" y="19350"/>
                  <a:pt x="20627" y="19350"/>
                </a:cubicBezTo>
                <a:cubicBezTo>
                  <a:pt x="20728" y="19350"/>
                  <a:pt x="20802" y="19315"/>
                  <a:pt x="20850" y="19233"/>
                </a:cubicBezTo>
                <a:cubicBezTo>
                  <a:pt x="20874" y="19192"/>
                  <a:pt x="20891" y="19137"/>
                  <a:pt x="20903" y="19074"/>
                </a:cubicBezTo>
                <a:cubicBezTo>
                  <a:pt x="20915" y="19012"/>
                  <a:pt x="20921" y="18939"/>
                  <a:pt x="20921" y="18854"/>
                </a:cubicBezTo>
                <a:cubicBezTo>
                  <a:pt x="20920" y="18738"/>
                  <a:pt x="20909" y="18670"/>
                  <a:pt x="20889" y="18619"/>
                </a:cubicBezTo>
                <a:cubicBezTo>
                  <a:pt x="20884" y="18605"/>
                  <a:pt x="20878" y="18588"/>
                  <a:pt x="20871" y="18578"/>
                </a:cubicBezTo>
                <a:cubicBezTo>
                  <a:pt x="20864" y="18569"/>
                  <a:pt x="20856" y="18563"/>
                  <a:pt x="20846" y="18558"/>
                </a:cubicBezTo>
                <a:cubicBezTo>
                  <a:pt x="20835" y="18552"/>
                  <a:pt x="20822" y="18552"/>
                  <a:pt x="20807" y="18553"/>
                </a:cubicBezTo>
                <a:close/>
                <a:moveTo>
                  <a:pt x="21555" y="18634"/>
                </a:moveTo>
                <a:cubicBezTo>
                  <a:pt x="21545" y="18635"/>
                  <a:pt x="21531" y="18654"/>
                  <a:pt x="21516" y="18670"/>
                </a:cubicBezTo>
                <a:cubicBezTo>
                  <a:pt x="21510" y="18676"/>
                  <a:pt x="21508" y="18673"/>
                  <a:pt x="21502" y="18681"/>
                </a:cubicBezTo>
                <a:cubicBezTo>
                  <a:pt x="21442" y="18751"/>
                  <a:pt x="21392" y="18910"/>
                  <a:pt x="21392" y="19028"/>
                </a:cubicBezTo>
                <a:cubicBezTo>
                  <a:pt x="21392" y="19152"/>
                  <a:pt x="21309" y="19342"/>
                  <a:pt x="21197" y="19478"/>
                </a:cubicBezTo>
                <a:cubicBezTo>
                  <a:pt x="21090" y="19609"/>
                  <a:pt x="21002" y="19748"/>
                  <a:pt x="21002" y="19785"/>
                </a:cubicBezTo>
                <a:cubicBezTo>
                  <a:pt x="21002" y="19804"/>
                  <a:pt x="21018" y="19798"/>
                  <a:pt x="21041" y="19780"/>
                </a:cubicBezTo>
                <a:cubicBezTo>
                  <a:pt x="21064" y="19762"/>
                  <a:pt x="21095" y="19728"/>
                  <a:pt x="21130" y="19683"/>
                </a:cubicBezTo>
                <a:cubicBezTo>
                  <a:pt x="21131" y="19681"/>
                  <a:pt x="21132" y="19684"/>
                  <a:pt x="21133" y="19683"/>
                </a:cubicBezTo>
                <a:cubicBezTo>
                  <a:pt x="21193" y="19605"/>
                  <a:pt x="21222" y="19567"/>
                  <a:pt x="21247" y="19575"/>
                </a:cubicBezTo>
                <a:cubicBezTo>
                  <a:pt x="21247" y="19575"/>
                  <a:pt x="21250" y="19570"/>
                  <a:pt x="21250" y="19570"/>
                </a:cubicBezTo>
                <a:cubicBezTo>
                  <a:pt x="21261" y="19575"/>
                  <a:pt x="21275" y="19636"/>
                  <a:pt x="21286" y="19662"/>
                </a:cubicBezTo>
                <a:cubicBezTo>
                  <a:pt x="21298" y="19695"/>
                  <a:pt x="21307" y="19703"/>
                  <a:pt x="21325" y="19770"/>
                </a:cubicBezTo>
                <a:cubicBezTo>
                  <a:pt x="21328" y="19782"/>
                  <a:pt x="21328" y="19787"/>
                  <a:pt x="21332" y="19800"/>
                </a:cubicBezTo>
                <a:cubicBezTo>
                  <a:pt x="21333" y="19804"/>
                  <a:pt x="21331" y="19802"/>
                  <a:pt x="21332" y="19805"/>
                </a:cubicBezTo>
                <a:cubicBezTo>
                  <a:pt x="21373" y="19976"/>
                  <a:pt x="21425" y="20074"/>
                  <a:pt x="21463" y="20092"/>
                </a:cubicBezTo>
                <a:cubicBezTo>
                  <a:pt x="21493" y="20000"/>
                  <a:pt x="21530" y="19715"/>
                  <a:pt x="21555" y="19366"/>
                </a:cubicBezTo>
                <a:cubicBezTo>
                  <a:pt x="21560" y="19279"/>
                  <a:pt x="21559" y="19245"/>
                  <a:pt x="21565" y="19156"/>
                </a:cubicBezTo>
                <a:cubicBezTo>
                  <a:pt x="21582" y="18932"/>
                  <a:pt x="21585" y="18836"/>
                  <a:pt x="21583" y="18757"/>
                </a:cubicBezTo>
                <a:cubicBezTo>
                  <a:pt x="21581" y="18681"/>
                  <a:pt x="21573" y="18633"/>
                  <a:pt x="21555" y="18634"/>
                </a:cubicBezTo>
                <a:close/>
                <a:moveTo>
                  <a:pt x="20195" y="20327"/>
                </a:moveTo>
                <a:cubicBezTo>
                  <a:pt x="20183" y="20303"/>
                  <a:pt x="20139" y="20308"/>
                  <a:pt x="20067" y="20347"/>
                </a:cubicBezTo>
                <a:cubicBezTo>
                  <a:pt x="20009" y="20380"/>
                  <a:pt x="19979" y="20447"/>
                  <a:pt x="20000" y="20496"/>
                </a:cubicBezTo>
                <a:cubicBezTo>
                  <a:pt x="20023" y="20549"/>
                  <a:pt x="20075" y="20537"/>
                  <a:pt x="20131" y="20470"/>
                </a:cubicBezTo>
                <a:cubicBezTo>
                  <a:pt x="20188" y="20401"/>
                  <a:pt x="20207" y="20351"/>
                  <a:pt x="20195" y="20327"/>
                </a:cubicBezTo>
                <a:close/>
                <a:moveTo>
                  <a:pt x="20482" y="20388"/>
                </a:moveTo>
                <a:cubicBezTo>
                  <a:pt x="20401" y="20388"/>
                  <a:pt x="20372" y="20450"/>
                  <a:pt x="20382" y="20598"/>
                </a:cubicBezTo>
                <a:cubicBezTo>
                  <a:pt x="20390" y="20696"/>
                  <a:pt x="20398" y="20766"/>
                  <a:pt x="20404" y="20802"/>
                </a:cubicBezTo>
                <a:cubicBezTo>
                  <a:pt x="20436" y="20800"/>
                  <a:pt x="20463" y="20779"/>
                  <a:pt x="20496" y="20767"/>
                </a:cubicBezTo>
                <a:cubicBezTo>
                  <a:pt x="20524" y="20713"/>
                  <a:pt x="20550" y="20644"/>
                  <a:pt x="20563" y="20572"/>
                </a:cubicBezTo>
                <a:cubicBezTo>
                  <a:pt x="20575" y="20505"/>
                  <a:pt x="20575" y="20459"/>
                  <a:pt x="20563" y="20429"/>
                </a:cubicBezTo>
                <a:cubicBezTo>
                  <a:pt x="20550" y="20399"/>
                  <a:pt x="20523" y="20388"/>
                  <a:pt x="20482" y="2038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29" name="Candidate…"/>
          <p:cNvSpPr/>
          <p:nvPr/>
        </p:nvSpPr>
        <p:spPr>
          <a:xfrm>
            <a:off x="4897676" y="2993709"/>
            <a:ext cx="1468159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Candidate 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Generation</a:t>
            </a:r>
          </a:p>
        </p:txBody>
      </p:sp>
      <p:sp>
        <p:nvSpPr>
          <p:cNvPr id="2430" name="MERT…"/>
          <p:cNvSpPr/>
          <p:nvPr/>
        </p:nvSpPr>
        <p:spPr>
          <a:xfrm>
            <a:off x="4778224" y="6041890"/>
            <a:ext cx="1708802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 dirty="0" smtClean="0"/>
              <a:t>Optimization</a:t>
            </a:r>
            <a:endParaRPr sz="1898" dirty="0"/>
          </a:p>
        </p:txBody>
      </p:sp>
      <p:grpSp>
        <p:nvGrpSpPr>
          <p:cNvPr id="2437" name="Group"/>
          <p:cNvGrpSpPr/>
          <p:nvPr/>
        </p:nvGrpSpPr>
        <p:grpSpPr>
          <a:xfrm>
            <a:off x="2050852" y="3786187"/>
            <a:ext cx="1946672" cy="464344"/>
            <a:chOff x="0" y="0"/>
            <a:chExt cx="2768599" cy="660400"/>
          </a:xfrm>
        </p:grpSpPr>
        <p:sp>
          <p:nvSpPr>
            <p:cNvPr id="2431" name="w:"/>
            <p:cNvSpPr/>
            <p:nvPr/>
          </p:nvSpPr>
          <p:spPr>
            <a:xfrm>
              <a:off x="59081" y="99060"/>
              <a:ext cx="525922" cy="462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3100"/>
              </a:lvl1pPr>
            </a:lstStyle>
            <a:p>
              <a:r>
                <a:rPr sz="2180"/>
                <a:t>w:</a:t>
              </a:r>
            </a:p>
          </p:txBody>
        </p:sp>
        <p:sp>
          <p:nvSpPr>
            <p:cNvPr id="2432" name="Rectangle"/>
            <p:cNvSpPr/>
            <p:nvPr/>
          </p:nvSpPr>
          <p:spPr>
            <a:xfrm>
              <a:off x="886624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33" name="Rectangle"/>
            <p:cNvSpPr/>
            <p:nvPr/>
          </p:nvSpPr>
          <p:spPr>
            <a:xfrm>
              <a:off x="1333103" y="165100"/>
              <a:ext cx="285193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34" name="Rounded Rectangle"/>
            <p:cNvSpPr/>
            <p:nvPr/>
          </p:nvSpPr>
          <p:spPr>
            <a:xfrm>
              <a:off x="0" y="0"/>
              <a:ext cx="2768600" cy="660400"/>
            </a:xfrm>
            <a:prstGeom prst="roundRect">
              <a:avLst>
                <a:gd name="adj" fmla="val 28846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435" name="Rectangle"/>
            <p:cNvSpPr/>
            <p:nvPr/>
          </p:nvSpPr>
          <p:spPr>
            <a:xfrm>
              <a:off x="1777372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36" name="Rectangle"/>
            <p:cNvSpPr/>
            <p:nvPr/>
          </p:nvSpPr>
          <p:spPr>
            <a:xfrm>
              <a:off x="2221715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</p:grpSp>
      <p:pic>
        <p:nvPicPr>
          <p:cNvPr id="243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3015258" y="2214563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3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 flipH="1">
            <a:off x="6828234" y="4679156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40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915" t="12051" r="2511" b="6917"/>
          <a:stretch>
            <a:fillRect/>
          </a:stretch>
        </p:blipFill>
        <p:spPr>
          <a:xfrm>
            <a:off x="7820082" y="3816343"/>
            <a:ext cx="1469438" cy="95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31" extrusionOk="0">
                <a:moveTo>
                  <a:pt x="12899" y="0"/>
                </a:moveTo>
                <a:cubicBezTo>
                  <a:pt x="12758" y="0"/>
                  <a:pt x="12397" y="307"/>
                  <a:pt x="12339" y="474"/>
                </a:cubicBezTo>
                <a:cubicBezTo>
                  <a:pt x="12292" y="609"/>
                  <a:pt x="12232" y="626"/>
                  <a:pt x="11901" y="626"/>
                </a:cubicBezTo>
                <a:cubicBezTo>
                  <a:pt x="11670" y="626"/>
                  <a:pt x="11468" y="673"/>
                  <a:pt x="11386" y="739"/>
                </a:cubicBezTo>
                <a:cubicBezTo>
                  <a:pt x="11094" y="979"/>
                  <a:pt x="10150" y="1283"/>
                  <a:pt x="9755" y="1264"/>
                </a:cubicBezTo>
                <a:cubicBezTo>
                  <a:pt x="9458" y="1250"/>
                  <a:pt x="9356" y="1270"/>
                  <a:pt x="9305" y="1365"/>
                </a:cubicBezTo>
                <a:cubicBezTo>
                  <a:pt x="9232" y="1501"/>
                  <a:pt x="9096" y="1526"/>
                  <a:pt x="9023" y="1415"/>
                </a:cubicBezTo>
                <a:cubicBezTo>
                  <a:pt x="8956" y="1314"/>
                  <a:pt x="8696" y="1405"/>
                  <a:pt x="8696" y="1529"/>
                </a:cubicBezTo>
                <a:cubicBezTo>
                  <a:pt x="8696" y="1727"/>
                  <a:pt x="8392" y="1876"/>
                  <a:pt x="7988" y="1876"/>
                </a:cubicBezTo>
                <a:cubicBezTo>
                  <a:pt x="7663" y="1876"/>
                  <a:pt x="7582" y="1904"/>
                  <a:pt x="7506" y="2034"/>
                </a:cubicBezTo>
                <a:cubicBezTo>
                  <a:pt x="7389" y="2234"/>
                  <a:pt x="7248" y="2234"/>
                  <a:pt x="7179" y="2034"/>
                </a:cubicBezTo>
                <a:cubicBezTo>
                  <a:pt x="7103" y="1814"/>
                  <a:pt x="7045" y="1838"/>
                  <a:pt x="7048" y="2091"/>
                </a:cubicBezTo>
                <a:cubicBezTo>
                  <a:pt x="7050" y="2273"/>
                  <a:pt x="7029" y="2315"/>
                  <a:pt x="6901" y="2337"/>
                </a:cubicBezTo>
                <a:cubicBezTo>
                  <a:pt x="6817" y="2352"/>
                  <a:pt x="6724" y="2390"/>
                  <a:pt x="6696" y="2426"/>
                </a:cubicBezTo>
                <a:cubicBezTo>
                  <a:pt x="6668" y="2461"/>
                  <a:pt x="6461" y="2500"/>
                  <a:pt x="6234" y="2514"/>
                </a:cubicBezTo>
                <a:cubicBezTo>
                  <a:pt x="6007" y="2529"/>
                  <a:pt x="5833" y="2570"/>
                  <a:pt x="5846" y="2603"/>
                </a:cubicBezTo>
                <a:cubicBezTo>
                  <a:pt x="5890" y="2714"/>
                  <a:pt x="5589" y="2833"/>
                  <a:pt x="5494" y="2742"/>
                </a:cubicBezTo>
                <a:cubicBezTo>
                  <a:pt x="5317" y="2572"/>
                  <a:pt x="5007" y="2717"/>
                  <a:pt x="4885" y="3026"/>
                </a:cubicBezTo>
                <a:cubicBezTo>
                  <a:pt x="4858" y="3095"/>
                  <a:pt x="4725" y="3132"/>
                  <a:pt x="4480" y="3133"/>
                </a:cubicBezTo>
                <a:cubicBezTo>
                  <a:pt x="4237" y="3135"/>
                  <a:pt x="4085" y="3175"/>
                  <a:pt x="4018" y="3253"/>
                </a:cubicBezTo>
                <a:cubicBezTo>
                  <a:pt x="3913" y="3376"/>
                  <a:pt x="3671" y="3344"/>
                  <a:pt x="3548" y="3190"/>
                </a:cubicBezTo>
                <a:cubicBezTo>
                  <a:pt x="3469" y="3091"/>
                  <a:pt x="3441" y="3126"/>
                  <a:pt x="3417" y="3367"/>
                </a:cubicBezTo>
                <a:cubicBezTo>
                  <a:pt x="3392" y="3622"/>
                  <a:pt x="3093" y="3733"/>
                  <a:pt x="2276" y="3790"/>
                </a:cubicBezTo>
                <a:cubicBezTo>
                  <a:pt x="1383" y="3852"/>
                  <a:pt x="1385" y="3847"/>
                  <a:pt x="1385" y="4011"/>
                </a:cubicBezTo>
                <a:cubicBezTo>
                  <a:pt x="1384" y="4212"/>
                  <a:pt x="1244" y="4317"/>
                  <a:pt x="755" y="4472"/>
                </a:cubicBezTo>
                <a:cubicBezTo>
                  <a:pt x="323" y="4609"/>
                  <a:pt x="216" y="4601"/>
                  <a:pt x="281" y="4434"/>
                </a:cubicBezTo>
                <a:cubicBezTo>
                  <a:pt x="301" y="4384"/>
                  <a:pt x="243" y="4450"/>
                  <a:pt x="154" y="4586"/>
                </a:cubicBezTo>
                <a:cubicBezTo>
                  <a:pt x="-42" y="4887"/>
                  <a:pt x="-50" y="5058"/>
                  <a:pt x="125" y="5161"/>
                </a:cubicBezTo>
                <a:cubicBezTo>
                  <a:pt x="227" y="5220"/>
                  <a:pt x="246" y="5265"/>
                  <a:pt x="203" y="5344"/>
                </a:cubicBezTo>
                <a:cubicBezTo>
                  <a:pt x="143" y="5456"/>
                  <a:pt x="244" y="5965"/>
                  <a:pt x="399" y="6336"/>
                </a:cubicBezTo>
                <a:cubicBezTo>
                  <a:pt x="444" y="6443"/>
                  <a:pt x="484" y="6628"/>
                  <a:pt x="489" y="6753"/>
                </a:cubicBezTo>
                <a:cubicBezTo>
                  <a:pt x="495" y="6877"/>
                  <a:pt x="521" y="7021"/>
                  <a:pt x="547" y="7068"/>
                </a:cubicBezTo>
                <a:cubicBezTo>
                  <a:pt x="588" y="7146"/>
                  <a:pt x="609" y="8076"/>
                  <a:pt x="616" y="9904"/>
                </a:cubicBezTo>
                <a:cubicBezTo>
                  <a:pt x="617" y="10257"/>
                  <a:pt x="639" y="10525"/>
                  <a:pt x="661" y="10504"/>
                </a:cubicBezTo>
                <a:cubicBezTo>
                  <a:pt x="683" y="10483"/>
                  <a:pt x="761" y="10519"/>
                  <a:pt x="837" y="10580"/>
                </a:cubicBezTo>
                <a:cubicBezTo>
                  <a:pt x="997" y="10710"/>
                  <a:pt x="994" y="10652"/>
                  <a:pt x="1013" y="12412"/>
                </a:cubicBezTo>
                <a:cubicBezTo>
                  <a:pt x="1020" y="13113"/>
                  <a:pt x="1046" y="13709"/>
                  <a:pt x="1070" y="13732"/>
                </a:cubicBezTo>
                <a:cubicBezTo>
                  <a:pt x="1094" y="13755"/>
                  <a:pt x="1092" y="13815"/>
                  <a:pt x="1066" y="13865"/>
                </a:cubicBezTo>
                <a:cubicBezTo>
                  <a:pt x="1001" y="13987"/>
                  <a:pt x="1016" y="15150"/>
                  <a:pt x="1082" y="15134"/>
                </a:cubicBezTo>
                <a:cubicBezTo>
                  <a:pt x="1110" y="15128"/>
                  <a:pt x="1160" y="15096"/>
                  <a:pt x="1193" y="15065"/>
                </a:cubicBezTo>
                <a:cubicBezTo>
                  <a:pt x="1269" y="14991"/>
                  <a:pt x="1327" y="15137"/>
                  <a:pt x="1287" y="15298"/>
                </a:cubicBezTo>
                <a:cubicBezTo>
                  <a:pt x="1270" y="15366"/>
                  <a:pt x="1290" y="15459"/>
                  <a:pt x="1332" y="15507"/>
                </a:cubicBezTo>
                <a:cubicBezTo>
                  <a:pt x="1425" y="15617"/>
                  <a:pt x="1453" y="16381"/>
                  <a:pt x="1368" y="16511"/>
                </a:cubicBezTo>
                <a:cubicBezTo>
                  <a:pt x="1336" y="16562"/>
                  <a:pt x="1311" y="16683"/>
                  <a:pt x="1311" y="16776"/>
                </a:cubicBezTo>
                <a:cubicBezTo>
                  <a:pt x="1311" y="17050"/>
                  <a:pt x="1663" y="17191"/>
                  <a:pt x="2043" y="17073"/>
                </a:cubicBezTo>
                <a:cubicBezTo>
                  <a:pt x="2206" y="17023"/>
                  <a:pt x="2385" y="17001"/>
                  <a:pt x="2440" y="17023"/>
                </a:cubicBezTo>
                <a:cubicBezTo>
                  <a:pt x="2505" y="17049"/>
                  <a:pt x="2528" y="17036"/>
                  <a:pt x="2505" y="16979"/>
                </a:cubicBezTo>
                <a:cubicBezTo>
                  <a:pt x="2486" y="16930"/>
                  <a:pt x="2518" y="16844"/>
                  <a:pt x="2575" y="16789"/>
                </a:cubicBezTo>
                <a:cubicBezTo>
                  <a:pt x="2702" y="16667"/>
                  <a:pt x="2706" y="16521"/>
                  <a:pt x="2587" y="16423"/>
                </a:cubicBezTo>
                <a:cubicBezTo>
                  <a:pt x="2455" y="16314"/>
                  <a:pt x="2474" y="15175"/>
                  <a:pt x="2616" y="14736"/>
                </a:cubicBezTo>
                <a:cubicBezTo>
                  <a:pt x="2716" y="14426"/>
                  <a:pt x="2716" y="14424"/>
                  <a:pt x="2616" y="14206"/>
                </a:cubicBezTo>
                <a:cubicBezTo>
                  <a:pt x="2553" y="14070"/>
                  <a:pt x="2532" y="13949"/>
                  <a:pt x="2558" y="13890"/>
                </a:cubicBezTo>
                <a:cubicBezTo>
                  <a:pt x="2606" y="13784"/>
                  <a:pt x="2610" y="12581"/>
                  <a:pt x="2562" y="12462"/>
                </a:cubicBezTo>
                <a:cubicBezTo>
                  <a:pt x="2546" y="12421"/>
                  <a:pt x="2527" y="12249"/>
                  <a:pt x="2517" y="12077"/>
                </a:cubicBezTo>
                <a:lnTo>
                  <a:pt x="2497" y="11761"/>
                </a:lnTo>
                <a:lnTo>
                  <a:pt x="2877" y="11723"/>
                </a:lnTo>
                <a:cubicBezTo>
                  <a:pt x="3552" y="11654"/>
                  <a:pt x="3831" y="11784"/>
                  <a:pt x="3850" y="12178"/>
                </a:cubicBezTo>
                <a:cubicBezTo>
                  <a:pt x="3858" y="12343"/>
                  <a:pt x="3884" y="12359"/>
                  <a:pt x="4218" y="12349"/>
                </a:cubicBezTo>
                <a:cubicBezTo>
                  <a:pt x="4939" y="12327"/>
                  <a:pt x="5012" y="12338"/>
                  <a:pt x="5040" y="12507"/>
                </a:cubicBezTo>
                <a:cubicBezTo>
                  <a:pt x="5058" y="12611"/>
                  <a:pt x="5109" y="12665"/>
                  <a:pt x="5196" y="12665"/>
                </a:cubicBezTo>
                <a:cubicBezTo>
                  <a:pt x="5267" y="12665"/>
                  <a:pt x="5365" y="12725"/>
                  <a:pt x="5416" y="12797"/>
                </a:cubicBezTo>
                <a:cubicBezTo>
                  <a:pt x="5485" y="12893"/>
                  <a:pt x="5631" y="12932"/>
                  <a:pt x="5952" y="12955"/>
                </a:cubicBezTo>
                <a:cubicBezTo>
                  <a:pt x="6242" y="12976"/>
                  <a:pt x="6470" y="13040"/>
                  <a:pt x="6610" y="13138"/>
                </a:cubicBezTo>
                <a:cubicBezTo>
                  <a:pt x="6728" y="13221"/>
                  <a:pt x="6840" y="13290"/>
                  <a:pt x="6860" y="13290"/>
                </a:cubicBezTo>
                <a:cubicBezTo>
                  <a:pt x="6879" y="13290"/>
                  <a:pt x="6945" y="13364"/>
                  <a:pt x="7007" y="13454"/>
                </a:cubicBezTo>
                <a:cubicBezTo>
                  <a:pt x="7101" y="13590"/>
                  <a:pt x="7136" y="13599"/>
                  <a:pt x="7228" y="13524"/>
                </a:cubicBezTo>
                <a:cubicBezTo>
                  <a:pt x="7288" y="13474"/>
                  <a:pt x="7378" y="13455"/>
                  <a:pt x="7424" y="13486"/>
                </a:cubicBezTo>
                <a:cubicBezTo>
                  <a:pt x="7471" y="13516"/>
                  <a:pt x="7566" y="13553"/>
                  <a:pt x="7637" y="13568"/>
                </a:cubicBezTo>
                <a:cubicBezTo>
                  <a:pt x="7708" y="13582"/>
                  <a:pt x="7852" y="13653"/>
                  <a:pt x="7956" y="13719"/>
                </a:cubicBezTo>
                <a:cubicBezTo>
                  <a:pt x="8115" y="13822"/>
                  <a:pt x="8133" y="13861"/>
                  <a:pt x="8091" y="13985"/>
                </a:cubicBezTo>
                <a:cubicBezTo>
                  <a:pt x="8048" y="14108"/>
                  <a:pt x="8064" y="14141"/>
                  <a:pt x="8193" y="14180"/>
                </a:cubicBezTo>
                <a:cubicBezTo>
                  <a:pt x="8358" y="14231"/>
                  <a:pt x="8612" y="14592"/>
                  <a:pt x="8565" y="14711"/>
                </a:cubicBezTo>
                <a:cubicBezTo>
                  <a:pt x="8507" y="14855"/>
                  <a:pt x="8497" y="16130"/>
                  <a:pt x="8553" y="16233"/>
                </a:cubicBezTo>
                <a:cubicBezTo>
                  <a:pt x="8592" y="16307"/>
                  <a:pt x="8591" y="16368"/>
                  <a:pt x="8544" y="16454"/>
                </a:cubicBezTo>
                <a:cubicBezTo>
                  <a:pt x="8478" y="16577"/>
                  <a:pt x="8433" y="17485"/>
                  <a:pt x="8487" y="17623"/>
                </a:cubicBezTo>
                <a:cubicBezTo>
                  <a:pt x="8504" y="17666"/>
                  <a:pt x="8524" y="17810"/>
                  <a:pt x="8528" y="17939"/>
                </a:cubicBezTo>
                <a:cubicBezTo>
                  <a:pt x="8540" y="18300"/>
                  <a:pt x="8564" y="18483"/>
                  <a:pt x="8614" y="18539"/>
                </a:cubicBezTo>
                <a:cubicBezTo>
                  <a:pt x="8752" y="18694"/>
                  <a:pt x="8857" y="19708"/>
                  <a:pt x="8745" y="19815"/>
                </a:cubicBezTo>
                <a:cubicBezTo>
                  <a:pt x="8708" y="19850"/>
                  <a:pt x="8706" y="19901"/>
                  <a:pt x="8745" y="19972"/>
                </a:cubicBezTo>
                <a:cubicBezTo>
                  <a:pt x="8781" y="20040"/>
                  <a:pt x="8786" y="20092"/>
                  <a:pt x="8753" y="20124"/>
                </a:cubicBezTo>
                <a:cubicBezTo>
                  <a:pt x="8725" y="20151"/>
                  <a:pt x="8704" y="20431"/>
                  <a:pt x="8708" y="20749"/>
                </a:cubicBezTo>
                <a:cubicBezTo>
                  <a:pt x="8712" y="21068"/>
                  <a:pt x="8735" y="21308"/>
                  <a:pt x="8757" y="21286"/>
                </a:cubicBezTo>
                <a:cubicBezTo>
                  <a:pt x="8780" y="21265"/>
                  <a:pt x="8845" y="21305"/>
                  <a:pt x="8904" y="21368"/>
                </a:cubicBezTo>
                <a:cubicBezTo>
                  <a:pt x="8963" y="21432"/>
                  <a:pt x="9043" y="21466"/>
                  <a:pt x="9080" y="21444"/>
                </a:cubicBezTo>
                <a:cubicBezTo>
                  <a:pt x="9117" y="21422"/>
                  <a:pt x="9177" y="21434"/>
                  <a:pt x="9219" y="21469"/>
                </a:cubicBezTo>
                <a:cubicBezTo>
                  <a:pt x="9316" y="21553"/>
                  <a:pt x="9713" y="21553"/>
                  <a:pt x="9796" y="21469"/>
                </a:cubicBezTo>
                <a:cubicBezTo>
                  <a:pt x="9831" y="21434"/>
                  <a:pt x="9907" y="21429"/>
                  <a:pt x="9963" y="21457"/>
                </a:cubicBezTo>
                <a:cubicBezTo>
                  <a:pt x="10141" y="21544"/>
                  <a:pt x="10197" y="21384"/>
                  <a:pt x="10200" y="20775"/>
                </a:cubicBezTo>
                <a:cubicBezTo>
                  <a:pt x="10202" y="20462"/>
                  <a:pt x="10180" y="20159"/>
                  <a:pt x="10151" y="20105"/>
                </a:cubicBezTo>
                <a:cubicBezTo>
                  <a:pt x="10117" y="20040"/>
                  <a:pt x="10118" y="19974"/>
                  <a:pt x="10151" y="19909"/>
                </a:cubicBezTo>
                <a:cubicBezTo>
                  <a:pt x="10179" y="19856"/>
                  <a:pt x="10202" y="19565"/>
                  <a:pt x="10205" y="19265"/>
                </a:cubicBezTo>
                <a:cubicBezTo>
                  <a:pt x="10208" y="18850"/>
                  <a:pt x="10230" y="18700"/>
                  <a:pt x="10295" y="18627"/>
                </a:cubicBezTo>
                <a:cubicBezTo>
                  <a:pt x="10341" y="18574"/>
                  <a:pt x="10407" y="18550"/>
                  <a:pt x="10438" y="18577"/>
                </a:cubicBezTo>
                <a:cubicBezTo>
                  <a:pt x="10468" y="18604"/>
                  <a:pt x="10475" y="18599"/>
                  <a:pt x="10454" y="18564"/>
                </a:cubicBezTo>
                <a:cubicBezTo>
                  <a:pt x="10433" y="18529"/>
                  <a:pt x="10440" y="18456"/>
                  <a:pt x="10470" y="18400"/>
                </a:cubicBezTo>
                <a:cubicBezTo>
                  <a:pt x="10534" y="18281"/>
                  <a:pt x="10492" y="18134"/>
                  <a:pt x="10393" y="18134"/>
                </a:cubicBezTo>
                <a:cubicBezTo>
                  <a:pt x="10355" y="18134"/>
                  <a:pt x="10290" y="18033"/>
                  <a:pt x="10250" y="17907"/>
                </a:cubicBezTo>
                <a:cubicBezTo>
                  <a:pt x="10181" y="17694"/>
                  <a:pt x="10183" y="17666"/>
                  <a:pt x="10286" y="17515"/>
                </a:cubicBezTo>
                <a:cubicBezTo>
                  <a:pt x="10348" y="17426"/>
                  <a:pt x="10433" y="17351"/>
                  <a:pt x="10479" y="17351"/>
                </a:cubicBezTo>
                <a:cubicBezTo>
                  <a:pt x="10583" y="17351"/>
                  <a:pt x="10578" y="16963"/>
                  <a:pt x="10470" y="16833"/>
                </a:cubicBezTo>
                <a:cubicBezTo>
                  <a:pt x="10407" y="16757"/>
                  <a:pt x="10404" y="16716"/>
                  <a:pt x="10462" y="16549"/>
                </a:cubicBezTo>
                <a:cubicBezTo>
                  <a:pt x="10499" y="16441"/>
                  <a:pt x="10514" y="16312"/>
                  <a:pt x="10495" y="16265"/>
                </a:cubicBezTo>
                <a:cubicBezTo>
                  <a:pt x="10476" y="16217"/>
                  <a:pt x="10496" y="16158"/>
                  <a:pt x="10540" y="16132"/>
                </a:cubicBezTo>
                <a:cubicBezTo>
                  <a:pt x="10586" y="16105"/>
                  <a:pt x="10618" y="15996"/>
                  <a:pt x="10618" y="15867"/>
                </a:cubicBezTo>
                <a:cubicBezTo>
                  <a:pt x="10618" y="15667"/>
                  <a:pt x="10600" y="15642"/>
                  <a:pt x="10429" y="15621"/>
                </a:cubicBezTo>
                <a:cubicBezTo>
                  <a:pt x="10250" y="15598"/>
                  <a:pt x="10240" y="15578"/>
                  <a:pt x="10225" y="15305"/>
                </a:cubicBezTo>
                <a:cubicBezTo>
                  <a:pt x="10209" y="15002"/>
                  <a:pt x="10291" y="14660"/>
                  <a:pt x="10364" y="14730"/>
                </a:cubicBezTo>
                <a:cubicBezTo>
                  <a:pt x="10387" y="14752"/>
                  <a:pt x="10419" y="14703"/>
                  <a:pt x="10434" y="14616"/>
                </a:cubicBezTo>
                <a:cubicBezTo>
                  <a:pt x="10448" y="14530"/>
                  <a:pt x="10486" y="14465"/>
                  <a:pt x="10524" y="14477"/>
                </a:cubicBezTo>
                <a:cubicBezTo>
                  <a:pt x="10571" y="14493"/>
                  <a:pt x="10592" y="14403"/>
                  <a:pt x="10593" y="14168"/>
                </a:cubicBezTo>
                <a:cubicBezTo>
                  <a:pt x="10594" y="13830"/>
                  <a:pt x="10698" y="13624"/>
                  <a:pt x="10871" y="13618"/>
                </a:cubicBezTo>
                <a:cubicBezTo>
                  <a:pt x="11387" y="13601"/>
                  <a:pt x="11460" y="13574"/>
                  <a:pt x="11439" y="13404"/>
                </a:cubicBezTo>
                <a:cubicBezTo>
                  <a:pt x="11409" y="13161"/>
                  <a:pt x="11604" y="12998"/>
                  <a:pt x="11930" y="12987"/>
                </a:cubicBezTo>
                <a:cubicBezTo>
                  <a:pt x="12137" y="12979"/>
                  <a:pt x="12241" y="12927"/>
                  <a:pt x="12368" y="12778"/>
                </a:cubicBezTo>
                <a:cubicBezTo>
                  <a:pt x="12459" y="12670"/>
                  <a:pt x="12559" y="12582"/>
                  <a:pt x="12588" y="12582"/>
                </a:cubicBezTo>
                <a:cubicBezTo>
                  <a:pt x="12618" y="12582"/>
                  <a:pt x="12642" y="12528"/>
                  <a:pt x="12642" y="12462"/>
                </a:cubicBezTo>
                <a:cubicBezTo>
                  <a:pt x="12642" y="12301"/>
                  <a:pt x="12886" y="12162"/>
                  <a:pt x="12973" y="12273"/>
                </a:cubicBezTo>
                <a:cubicBezTo>
                  <a:pt x="13116" y="12457"/>
                  <a:pt x="13451" y="12237"/>
                  <a:pt x="13451" y="11957"/>
                </a:cubicBezTo>
                <a:cubicBezTo>
                  <a:pt x="13451" y="11749"/>
                  <a:pt x="13522" y="11709"/>
                  <a:pt x="13893" y="11717"/>
                </a:cubicBezTo>
                <a:cubicBezTo>
                  <a:pt x="14197" y="11724"/>
                  <a:pt x="14219" y="11715"/>
                  <a:pt x="14130" y="11610"/>
                </a:cubicBezTo>
                <a:cubicBezTo>
                  <a:pt x="14034" y="11497"/>
                  <a:pt x="14035" y="11492"/>
                  <a:pt x="14142" y="11446"/>
                </a:cubicBezTo>
                <a:cubicBezTo>
                  <a:pt x="14202" y="11419"/>
                  <a:pt x="14263" y="11332"/>
                  <a:pt x="14277" y="11250"/>
                </a:cubicBezTo>
                <a:cubicBezTo>
                  <a:pt x="14298" y="11126"/>
                  <a:pt x="14348" y="11098"/>
                  <a:pt x="14580" y="11098"/>
                </a:cubicBezTo>
                <a:cubicBezTo>
                  <a:pt x="14836" y="11098"/>
                  <a:pt x="14877" y="11076"/>
                  <a:pt x="15070" y="10789"/>
                </a:cubicBezTo>
                <a:cubicBezTo>
                  <a:pt x="15250" y="10521"/>
                  <a:pt x="15315" y="10473"/>
                  <a:pt x="15504" y="10473"/>
                </a:cubicBezTo>
                <a:cubicBezTo>
                  <a:pt x="15625" y="10473"/>
                  <a:pt x="15735" y="10446"/>
                  <a:pt x="15749" y="10410"/>
                </a:cubicBezTo>
                <a:cubicBezTo>
                  <a:pt x="15786" y="10319"/>
                  <a:pt x="16073" y="10314"/>
                  <a:pt x="16109" y="10403"/>
                </a:cubicBezTo>
                <a:cubicBezTo>
                  <a:pt x="16181" y="10583"/>
                  <a:pt x="16285" y="10468"/>
                  <a:pt x="16285" y="10208"/>
                </a:cubicBezTo>
                <a:cubicBezTo>
                  <a:pt x="16285" y="9879"/>
                  <a:pt x="16344" y="9815"/>
                  <a:pt x="16624" y="9841"/>
                </a:cubicBezTo>
                <a:cubicBezTo>
                  <a:pt x="16790" y="9857"/>
                  <a:pt x="16841" y="9831"/>
                  <a:pt x="16841" y="9740"/>
                </a:cubicBezTo>
                <a:cubicBezTo>
                  <a:pt x="16841" y="9570"/>
                  <a:pt x="16935" y="9510"/>
                  <a:pt x="17021" y="9620"/>
                </a:cubicBezTo>
                <a:cubicBezTo>
                  <a:pt x="17082" y="9699"/>
                  <a:pt x="17094" y="9679"/>
                  <a:pt x="17094" y="9513"/>
                </a:cubicBezTo>
                <a:cubicBezTo>
                  <a:pt x="17094" y="9240"/>
                  <a:pt x="17155" y="9199"/>
                  <a:pt x="17556" y="9210"/>
                </a:cubicBezTo>
                <a:lnTo>
                  <a:pt x="17904" y="9216"/>
                </a:lnTo>
                <a:lnTo>
                  <a:pt x="17904" y="8951"/>
                </a:lnTo>
                <a:cubicBezTo>
                  <a:pt x="17904" y="8632"/>
                  <a:pt x="17940" y="8589"/>
                  <a:pt x="18219" y="8584"/>
                </a:cubicBezTo>
                <a:cubicBezTo>
                  <a:pt x="18337" y="8582"/>
                  <a:pt x="18457" y="8554"/>
                  <a:pt x="18485" y="8521"/>
                </a:cubicBezTo>
                <a:cubicBezTo>
                  <a:pt x="18565" y="8427"/>
                  <a:pt x="18815" y="8379"/>
                  <a:pt x="18844" y="8452"/>
                </a:cubicBezTo>
                <a:cubicBezTo>
                  <a:pt x="18859" y="8488"/>
                  <a:pt x="18912" y="8475"/>
                  <a:pt x="18963" y="8426"/>
                </a:cubicBezTo>
                <a:cubicBezTo>
                  <a:pt x="19063" y="8330"/>
                  <a:pt x="19242" y="8394"/>
                  <a:pt x="19196" y="8508"/>
                </a:cubicBezTo>
                <a:cubicBezTo>
                  <a:pt x="19181" y="8547"/>
                  <a:pt x="19203" y="8625"/>
                  <a:pt x="19245" y="8679"/>
                </a:cubicBezTo>
                <a:cubicBezTo>
                  <a:pt x="19293" y="8740"/>
                  <a:pt x="19307" y="8807"/>
                  <a:pt x="19278" y="8862"/>
                </a:cubicBezTo>
                <a:cubicBezTo>
                  <a:pt x="19230" y="8953"/>
                  <a:pt x="19227" y="9515"/>
                  <a:pt x="19274" y="9652"/>
                </a:cubicBezTo>
                <a:cubicBezTo>
                  <a:pt x="19289" y="9695"/>
                  <a:pt x="19301" y="9783"/>
                  <a:pt x="19298" y="9848"/>
                </a:cubicBezTo>
                <a:cubicBezTo>
                  <a:pt x="19296" y="9912"/>
                  <a:pt x="19324" y="10002"/>
                  <a:pt x="19364" y="10050"/>
                </a:cubicBezTo>
                <a:cubicBezTo>
                  <a:pt x="19445" y="10146"/>
                  <a:pt x="19406" y="10410"/>
                  <a:pt x="19315" y="10378"/>
                </a:cubicBezTo>
                <a:cubicBezTo>
                  <a:pt x="19283" y="10367"/>
                  <a:pt x="19249" y="10398"/>
                  <a:pt x="19237" y="10448"/>
                </a:cubicBezTo>
                <a:cubicBezTo>
                  <a:pt x="19225" y="10497"/>
                  <a:pt x="19256" y="10530"/>
                  <a:pt x="19307" y="10523"/>
                </a:cubicBezTo>
                <a:cubicBezTo>
                  <a:pt x="19373" y="10515"/>
                  <a:pt x="19397" y="10571"/>
                  <a:pt x="19401" y="10725"/>
                </a:cubicBezTo>
                <a:cubicBezTo>
                  <a:pt x="19403" y="10842"/>
                  <a:pt x="19435" y="10994"/>
                  <a:pt x="19470" y="11060"/>
                </a:cubicBezTo>
                <a:cubicBezTo>
                  <a:pt x="19505" y="11126"/>
                  <a:pt x="19521" y="11180"/>
                  <a:pt x="19503" y="11180"/>
                </a:cubicBezTo>
                <a:cubicBezTo>
                  <a:pt x="19485" y="11180"/>
                  <a:pt x="19505" y="11280"/>
                  <a:pt x="19548" y="11408"/>
                </a:cubicBezTo>
                <a:cubicBezTo>
                  <a:pt x="19620" y="11625"/>
                  <a:pt x="19618" y="11645"/>
                  <a:pt x="19523" y="11723"/>
                </a:cubicBezTo>
                <a:cubicBezTo>
                  <a:pt x="19467" y="11770"/>
                  <a:pt x="19421" y="11783"/>
                  <a:pt x="19421" y="11755"/>
                </a:cubicBezTo>
                <a:cubicBezTo>
                  <a:pt x="19421" y="11727"/>
                  <a:pt x="19390" y="11752"/>
                  <a:pt x="19347" y="11806"/>
                </a:cubicBezTo>
                <a:cubicBezTo>
                  <a:pt x="19288" y="11882"/>
                  <a:pt x="19281" y="11928"/>
                  <a:pt x="19327" y="12014"/>
                </a:cubicBezTo>
                <a:cubicBezTo>
                  <a:pt x="19360" y="12075"/>
                  <a:pt x="19419" y="12107"/>
                  <a:pt x="19458" y="12083"/>
                </a:cubicBezTo>
                <a:cubicBezTo>
                  <a:pt x="19497" y="12060"/>
                  <a:pt x="19574" y="12073"/>
                  <a:pt x="19625" y="12115"/>
                </a:cubicBezTo>
                <a:cubicBezTo>
                  <a:pt x="19677" y="12158"/>
                  <a:pt x="19877" y="12202"/>
                  <a:pt x="20071" y="12216"/>
                </a:cubicBezTo>
                <a:cubicBezTo>
                  <a:pt x="20435" y="12242"/>
                  <a:pt x="20620" y="12144"/>
                  <a:pt x="20574" y="11945"/>
                </a:cubicBezTo>
                <a:cubicBezTo>
                  <a:pt x="20561" y="11888"/>
                  <a:pt x="20594" y="11747"/>
                  <a:pt x="20648" y="11629"/>
                </a:cubicBezTo>
                <a:cubicBezTo>
                  <a:pt x="20768" y="11363"/>
                  <a:pt x="20750" y="11061"/>
                  <a:pt x="20615" y="11060"/>
                </a:cubicBezTo>
                <a:cubicBezTo>
                  <a:pt x="20562" y="11060"/>
                  <a:pt x="20512" y="11017"/>
                  <a:pt x="20501" y="10965"/>
                </a:cubicBezTo>
                <a:cubicBezTo>
                  <a:pt x="20471" y="10831"/>
                  <a:pt x="20579" y="10552"/>
                  <a:pt x="20652" y="10574"/>
                </a:cubicBezTo>
                <a:cubicBezTo>
                  <a:pt x="20699" y="10588"/>
                  <a:pt x="20713" y="10187"/>
                  <a:pt x="20717" y="8900"/>
                </a:cubicBezTo>
                <a:cubicBezTo>
                  <a:pt x="20720" y="7969"/>
                  <a:pt x="20737" y="7149"/>
                  <a:pt x="20754" y="7081"/>
                </a:cubicBezTo>
                <a:cubicBezTo>
                  <a:pt x="20774" y="7001"/>
                  <a:pt x="20848" y="6961"/>
                  <a:pt x="20963" y="6961"/>
                </a:cubicBezTo>
                <a:lnTo>
                  <a:pt x="21138" y="6961"/>
                </a:lnTo>
                <a:lnTo>
                  <a:pt x="21134" y="5047"/>
                </a:lnTo>
                <a:cubicBezTo>
                  <a:pt x="21133" y="3996"/>
                  <a:pt x="21149" y="3096"/>
                  <a:pt x="21167" y="3051"/>
                </a:cubicBezTo>
                <a:cubicBezTo>
                  <a:pt x="21185" y="3007"/>
                  <a:pt x="21244" y="2969"/>
                  <a:pt x="21298" y="2969"/>
                </a:cubicBezTo>
                <a:cubicBezTo>
                  <a:pt x="21394" y="2969"/>
                  <a:pt x="21405" y="2940"/>
                  <a:pt x="21416" y="2622"/>
                </a:cubicBezTo>
                <a:cubicBezTo>
                  <a:pt x="21420" y="2536"/>
                  <a:pt x="21444" y="2413"/>
                  <a:pt x="21470" y="2350"/>
                </a:cubicBezTo>
                <a:cubicBezTo>
                  <a:pt x="21527" y="2209"/>
                  <a:pt x="21550" y="1754"/>
                  <a:pt x="21515" y="1466"/>
                </a:cubicBezTo>
                <a:cubicBezTo>
                  <a:pt x="21496" y="1318"/>
                  <a:pt x="21457" y="1251"/>
                  <a:pt x="21388" y="1251"/>
                </a:cubicBezTo>
                <a:cubicBezTo>
                  <a:pt x="21333" y="1251"/>
                  <a:pt x="21299" y="1283"/>
                  <a:pt x="21314" y="1321"/>
                </a:cubicBezTo>
                <a:cubicBezTo>
                  <a:pt x="21329" y="1358"/>
                  <a:pt x="21297" y="1450"/>
                  <a:pt x="21245" y="1523"/>
                </a:cubicBezTo>
                <a:cubicBezTo>
                  <a:pt x="21120" y="1697"/>
                  <a:pt x="20786" y="1610"/>
                  <a:pt x="20750" y="1396"/>
                </a:cubicBezTo>
                <a:cubicBezTo>
                  <a:pt x="20727" y="1261"/>
                  <a:pt x="20660" y="1253"/>
                  <a:pt x="19703" y="1264"/>
                </a:cubicBezTo>
                <a:cubicBezTo>
                  <a:pt x="19140" y="1270"/>
                  <a:pt x="18647" y="1246"/>
                  <a:pt x="18607" y="1207"/>
                </a:cubicBezTo>
                <a:cubicBezTo>
                  <a:pt x="18568" y="1168"/>
                  <a:pt x="18421" y="1134"/>
                  <a:pt x="18280" y="1131"/>
                </a:cubicBezTo>
                <a:cubicBezTo>
                  <a:pt x="18140" y="1128"/>
                  <a:pt x="17993" y="1095"/>
                  <a:pt x="17953" y="1055"/>
                </a:cubicBezTo>
                <a:cubicBezTo>
                  <a:pt x="17913" y="1015"/>
                  <a:pt x="17801" y="971"/>
                  <a:pt x="17704" y="961"/>
                </a:cubicBezTo>
                <a:cubicBezTo>
                  <a:pt x="17107" y="898"/>
                  <a:pt x="16858" y="835"/>
                  <a:pt x="16780" y="727"/>
                </a:cubicBezTo>
                <a:cubicBezTo>
                  <a:pt x="16710" y="630"/>
                  <a:pt x="16676" y="625"/>
                  <a:pt x="16616" y="702"/>
                </a:cubicBezTo>
                <a:cubicBezTo>
                  <a:pt x="16573" y="757"/>
                  <a:pt x="16515" y="770"/>
                  <a:pt x="16477" y="733"/>
                </a:cubicBezTo>
                <a:cubicBezTo>
                  <a:pt x="16387" y="645"/>
                  <a:pt x="16322" y="647"/>
                  <a:pt x="16248" y="733"/>
                </a:cubicBezTo>
                <a:cubicBezTo>
                  <a:pt x="16209" y="779"/>
                  <a:pt x="16161" y="775"/>
                  <a:pt x="16121" y="727"/>
                </a:cubicBezTo>
                <a:cubicBezTo>
                  <a:pt x="16086" y="685"/>
                  <a:pt x="15766" y="640"/>
                  <a:pt x="15410" y="632"/>
                </a:cubicBezTo>
                <a:cubicBezTo>
                  <a:pt x="15054" y="624"/>
                  <a:pt x="14707" y="591"/>
                  <a:pt x="14637" y="550"/>
                </a:cubicBezTo>
                <a:cubicBezTo>
                  <a:pt x="14567" y="509"/>
                  <a:pt x="14422" y="474"/>
                  <a:pt x="14314" y="474"/>
                </a:cubicBezTo>
                <a:cubicBezTo>
                  <a:pt x="14022" y="474"/>
                  <a:pt x="13857" y="351"/>
                  <a:pt x="13881" y="158"/>
                </a:cubicBezTo>
                <a:cubicBezTo>
                  <a:pt x="13903" y="-22"/>
                  <a:pt x="13858" y="-47"/>
                  <a:pt x="13766" y="95"/>
                </a:cubicBezTo>
                <a:cubicBezTo>
                  <a:pt x="13718" y="169"/>
                  <a:pt x="13680" y="173"/>
                  <a:pt x="13607" y="102"/>
                </a:cubicBezTo>
                <a:cubicBezTo>
                  <a:pt x="13530" y="28"/>
                  <a:pt x="13506" y="36"/>
                  <a:pt x="13484" y="127"/>
                </a:cubicBezTo>
                <a:cubicBezTo>
                  <a:pt x="13448" y="272"/>
                  <a:pt x="13312" y="269"/>
                  <a:pt x="13128" y="120"/>
                </a:cubicBezTo>
                <a:cubicBezTo>
                  <a:pt x="13048" y="56"/>
                  <a:pt x="12946" y="0"/>
                  <a:pt x="12899" y="0"/>
                </a:cubicBezTo>
                <a:close/>
                <a:moveTo>
                  <a:pt x="11591" y="7820"/>
                </a:moveTo>
                <a:cubicBezTo>
                  <a:pt x="11641" y="7828"/>
                  <a:pt x="11690" y="7859"/>
                  <a:pt x="11709" y="7908"/>
                </a:cubicBezTo>
                <a:cubicBezTo>
                  <a:pt x="11729" y="7958"/>
                  <a:pt x="11710" y="8040"/>
                  <a:pt x="11664" y="8092"/>
                </a:cubicBezTo>
                <a:cubicBezTo>
                  <a:pt x="11619" y="8143"/>
                  <a:pt x="11595" y="8206"/>
                  <a:pt x="11611" y="8231"/>
                </a:cubicBezTo>
                <a:cubicBezTo>
                  <a:pt x="11649" y="8288"/>
                  <a:pt x="11363" y="8519"/>
                  <a:pt x="11243" y="8527"/>
                </a:cubicBezTo>
                <a:cubicBezTo>
                  <a:pt x="11147" y="8534"/>
                  <a:pt x="11141" y="8530"/>
                  <a:pt x="11423" y="8692"/>
                </a:cubicBezTo>
                <a:cubicBezTo>
                  <a:pt x="11539" y="8758"/>
                  <a:pt x="11539" y="8764"/>
                  <a:pt x="11452" y="8913"/>
                </a:cubicBezTo>
                <a:cubicBezTo>
                  <a:pt x="11386" y="9024"/>
                  <a:pt x="11318" y="9056"/>
                  <a:pt x="11194" y="9033"/>
                </a:cubicBezTo>
                <a:cubicBezTo>
                  <a:pt x="11100" y="9015"/>
                  <a:pt x="10954" y="9034"/>
                  <a:pt x="10871" y="9071"/>
                </a:cubicBezTo>
                <a:cubicBezTo>
                  <a:pt x="10723" y="9136"/>
                  <a:pt x="10711" y="9123"/>
                  <a:pt x="10699" y="8938"/>
                </a:cubicBezTo>
                <a:cubicBezTo>
                  <a:pt x="10696" y="8889"/>
                  <a:pt x="10638" y="8775"/>
                  <a:pt x="10568" y="8685"/>
                </a:cubicBezTo>
                <a:lnTo>
                  <a:pt x="10442" y="8521"/>
                </a:lnTo>
                <a:lnTo>
                  <a:pt x="10560" y="8471"/>
                </a:lnTo>
                <a:cubicBezTo>
                  <a:pt x="10633" y="8439"/>
                  <a:pt x="10663" y="8381"/>
                  <a:pt x="10646" y="8313"/>
                </a:cubicBezTo>
                <a:cubicBezTo>
                  <a:pt x="10618" y="8198"/>
                  <a:pt x="10701" y="8122"/>
                  <a:pt x="10887" y="8092"/>
                </a:cubicBezTo>
                <a:cubicBezTo>
                  <a:pt x="10948" y="8082"/>
                  <a:pt x="10998" y="8069"/>
                  <a:pt x="10998" y="8060"/>
                </a:cubicBezTo>
                <a:cubicBezTo>
                  <a:pt x="10998" y="8035"/>
                  <a:pt x="11188" y="7960"/>
                  <a:pt x="11313" y="7940"/>
                </a:cubicBezTo>
                <a:cubicBezTo>
                  <a:pt x="11375" y="7930"/>
                  <a:pt x="11441" y="7899"/>
                  <a:pt x="11460" y="7871"/>
                </a:cubicBezTo>
                <a:cubicBezTo>
                  <a:pt x="11487" y="7828"/>
                  <a:pt x="11540" y="7812"/>
                  <a:pt x="11591" y="7820"/>
                </a:cubicBezTo>
                <a:close/>
                <a:moveTo>
                  <a:pt x="2894" y="13397"/>
                </a:moveTo>
                <a:cubicBezTo>
                  <a:pt x="2888" y="13405"/>
                  <a:pt x="2883" y="13434"/>
                  <a:pt x="2881" y="13479"/>
                </a:cubicBezTo>
                <a:cubicBezTo>
                  <a:pt x="2879" y="13562"/>
                  <a:pt x="2889" y="13606"/>
                  <a:pt x="2906" y="13580"/>
                </a:cubicBezTo>
                <a:cubicBezTo>
                  <a:pt x="2923" y="13554"/>
                  <a:pt x="2929" y="13485"/>
                  <a:pt x="2914" y="13429"/>
                </a:cubicBezTo>
                <a:cubicBezTo>
                  <a:pt x="2906" y="13398"/>
                  <a:pt x="2899" y="13389"/>
                  <a:pt x="2894" y="13397"/>
                </a:cubicBezTo>
                <a:close/>
                <a:moveTo>
                  <a:pt x="8336" y="16214"/>
                </a:moveTo>
                <a:cubicBezTo>
                  <a:pt x="8312" y="16191"/>
                  <a:pt x="8291" y="16279"/>
                  <a:pt x="8291" y="16410"/>
                </a:cubicBezTo>
                <a:cubicBezTo>
                  <a:pt x="8291" y="16542"/>
                  <a:pt x="8301" y="16650"/>
                  <a:pt x="8311" y="16650"/>
                </a:cubicBezTo>
                <a:cubicBezTo>
                  <a:pt x="8354" y="16650"/>
                  <a:pt x="8377" y="16253"/>
                  <a:pt x="8336" y="16214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443" name="Group"/>
          <p:cNvGrpSpPr/>
          <p:nvPr/>
        </p:nvGrpSpPr>
        <p:grpSpPr>
          <a:xfrm>
            <a:off x="6828234" y="2214563"/>
            <a:ext cx="1706337" cy="1591334"/>
            <a:chOff x="0" y="0"/>
            <a:chExt cx="2426789" cy="2263230"/>
          </a:xfrm>
        </p:grpSpPr>
        <p:pic>
          <p:nvPicPr>
            <p:cNvPr id="2441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0" y="0"/>
              <a:ext cx="2311400" cy="2260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lnTo>
                    <a:pt x="0" y="0"/>
                  </a:lnTo>
                  <a:close/>
                  <a:moveTo>
                    <a:pt x="1064" y="512"/>
                  </a:moveTo>
                  <a:cubicBezTo>
                    <a:pt x="2058" y="566"/>
                    <a:pt x="3912" y="805"/>
                    <a:pt x="4973" y="1047"/>
                  </a:cubicBezTo>
                  <a:cubicBezTo>
                    <a:pt x="12852" y="2837"/>
                    <a:pt x="19088" y="9145"/>
                    <a:pt x="20754" y="17008"/>
                  </a:cubicBezTo>
                  <a:cubicBezTo>
                    <a:pt x="21026" y="18292"/>
                    <a:pt x="21304" y="20896"/>
                    <a:pt x="21199" y="21175"/>
                  </a:cubicBezTo>
                  <a:cubicBezTo>
                    <a:pt x="21140" y="21334"/>
                    <a:pt x="19849" y="21357"/>
                    <a:pt x="10763" y="21357"/>
                  </a:cubicBezTo>
                  <a:cubicBezTo>
                    <a:pt x="5060" y="21357"/>
                    <a:pt x="359" y="21322"/>
                    <a:pt x="315" y="21278"/>
                  </a:cubicBezTo>
                  <a:cubicBezTo>
                    <a:pt x="272" y="21233"/>
                    <a:pt x="237" y="16563"/>
                    <a:pt x="237" y="10899"/>
                  </a:cubicBezTo>
                  <a:cubicBezTo>
                    <a:pt x="237" y="1734"/>
                    <a:pt x="256" y="591"/>
                    <a:pt x="419" y="527"/>
                  </a:cubicBezTo>
                  <a:cubicBezTo>
                    <a:pt x="498" y="496"/>
                    <a:pt x="733" y="494"/>
                    <a:pt x="1064" y="51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442" name="Arrow"/>
            <p:cNvSpPr/>
            <p:nvPr/>
          </p:nvSpPr>
          <p:spPr>
            <a:xfrm rot="16200000" flipH="1">
              <a:off x="2166439" y="2002880"/>
              <a:ext cx="228601" cy="292101"/>
            </a:xfrm>
            <a:prstGeom prst="rightArrow">
              <a:avLst>
                <a:gd name="adj1" fmla="val 32000"/>
                <a:gd name="adj2" fmla="val 24444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sp>
        <p:nvSpPr>
          <p:cNvPr id="2444" name="Arrow"/>
          <p:cNvSpPr/>
          <p:nvPr/>
        </p:nvSpPr>
        <p:spPr>
          <a:xfrm flipH="1">
            <a:off x="6716613" y="6121301"/>
            <a:ext cx="160734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45" name="Add to…"/>
          <p:cNvSpPr/>
          <p:nvPr/>
        </p:nvSpPr>
        <p:spPr>
          <a:xfrm>
            <a:off x="8577746" y="4440318"/>
            <a:ext cx="1955472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Add to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Candidate Pool</a:t>
            </a:r>
          </a:p>
        </p:txBody>
      </p:sp>
      <p:sp>
        <p:nvSpPr>
          <p:cNvPr id="2446" name="Learned…"/>
          <p:cNvSpPr/>
          <p:nvPr/>
        </p:nvSpPr>
        <p:spPr>
          <a:xfrm>
            <a:off x="2136564" y="4226006"/>
            <a:ext cx="1774140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Learned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weight vector</a:t>
            </a:r>
          </a:p>
        </p:txBody>
      </p:sp>
      <p:sp>
        <p:nvSpPr>
          <p:cNvPr id="2447" name="Arrow"/>
          <p:cNvSpPr/>
          <p:nvPr/>
        </p:nvSpPr>
        <p:spPr>
          <a:xfrm rot="10800000" flipH="1">
            <a:off x="4577953" y="2143125"/>
            <a:ext cx="160735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pic>
        <p:nvPicPr>
          <p:cNvPr id="244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3006328" y="4893469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49" name="Arrow"/>
          <p:cNvSpPr/>
          <p:nvPr/>
        </p:nvSpPr>
        <p:spPr>
          <a:xfrm rot="5400000" flipH="1">
            <a:off x="2943821" y="4795242"/>
            <a:ext cx="160734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50" name="Generate 1500-best…"/>
          <p:cNvSpPr/>
          <p:nvPr/>
        </p:nvSpPr>
        <p:spPr>
          <a:xfrm>
            <a:off x="7709252" y="1702485"/>
            <a:ext cx="2786063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800"/>
            </a:pPr>
            <a:r>
              <a:rPr sz="1969" dirty="0"/>
              <a:t>Generate 1500-best </a:t>
            </a:r>
          </a:p>
          <a:p>
            <a:pPr>
              <a:defRPr sz="2800"/>
            </a:pPr>
            <a:r>
              <a:rPr sz="1969" dirty="0"/>
              <a:t>per input sentence</a:t>
            </a:r>
          </a:p>
        </p:txBody>
      </p:sp>
      <p:sp>
        <p:nvSpPr>
          <p:cNvPr id="2452" name="(Och, 2003)"/>
          <p:cNvSpPr/>
          <p:nvPr/>
        </p:nvSpPr>
        <p:spPr>
          <a:xfrm>
            <a:off x="8485358" y="6465573"/>
            <a:ext cx="83676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(Och, 2003)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290" y="4526945"/>
            <a:ext cx="2462182" cy="12191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3540" y="2989598"/>
            <a:ext cx="2407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Better vector</a:t>
            </a:r>
          </a:p>
          <a:p>
            <a:r>
              <a:rPr lang="en-US" dirty="0" smtClean="0"/>
              <a:t>makes better sentences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555482" y="3892916"/>
            <a:ext cx="1994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Pool keeps growing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253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How MERT 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MERT works</a:t>
            </a:r>
          </a:p>
        </p:txBody>
      </p:sp>
      <p:sp>
        <p:nvSpPr>
          <p:cNvPr id="807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808" name="4"/>
          <p:cNvSpPr/>
          <p:nvPr/>
        </p:nvSpPr>
        <p:spPr>
          <a:xfrm>
            <a:off x="5133010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809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810" name="8"/>
          <p:cNvSpPr/>
          <p:nvPr/>
        </p:nvSpPr>
        <p:spPr>
          <a:xfrm>
            <a:off x="5129919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811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812" name="1"/>
          <p:cNvSpPr/>
          <p:nvPr/>
        </p:nvSpPr>
        <p:spPr>
          <a:xfrm>
            <a:off x="5129919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813" name=".44"/>
          <p:cNvSpPr/>
          <p:nvPr/>
        </p:nvSpPr>
        <p:spPr>
          <a:xfrm>
            <a:off x="6308577" y="269772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.44</a:t>
            </a:r>
          </a:p>
        </p:txBody>
      </p:sp>
      <p:sp>
        <p:nvSpPr>
          <p:cNvPr id="814" name=".28"/>
          <p:cNvSpPr/>
          <p:nvPr/>
        </p:nvSpPr>
        <p:spPr>
          <a:xfrm>
            <a:off x="6308577" y="2179801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.28</a:t>
            </a:r>
          </a:p>
        </p:txBody>
      </p:sp>
      <p:sp>
        <p:nvSpPr>
          <p:cNvPr id="815" name=".12"/>
          <p:cNvSpPr/>
          <p:nvPr/>
        </p:nvSpPr>
        <p:spPr>
          <a:xfrm>
            <a:off x="6312185" y="3162066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.12</a:t>
            </a:r>
          </a:p>
        </p:txBody>
      </p:sp>
      <p:sp>
        <p:nvSpPr>
          <p:cNvPr id="816" name="The MERT algorithm works by varying one weight at a time to find a value for that weight that aligns the best model score…"/>
          <p:cNvSpPr/>
          <p:nvPr/>
        </p:nvSpPr>
        <p:spPr>
          <a:xfrm>
            <a:off x="7638743" y="1856133"/>
            <a:ext cx="2857501" cy="2842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The MERT algorithm works by varying one weight at a time to find a value for that weight that aligns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model score </a:t>
            </a:r>
          </a:p>
          <a:p>
            <a:pPr>
              <a:defRPr sz="3200"/>
            </a:pPr>
            <a:r>
              <a:rPr sz="2250"/>
              <a:t>with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extrinsic score</a:t>
            </a:r>
          </a:p>
        </p:txBody>
      </p:sp>
      <p:sp>
        <p:nvSpPr>
          <p:cNvPr id="817" name="-3"/>
          <p:cNvSpPr/>
          <p:nvPr/>
        </p:nvSpPr>
        <p:spPr>
          <a:xfrm>
            <a:off x="4358121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818" name="-3"/>
          <p:cNvSpPr/>
          <p:nvPr/>
        </p:nvSpPr>
        <p:spPr>
          <a:xfrm>
            <a:off x="5099285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819" name="1"/>
          <p:cNvSpPr/>
          <p:nvPr/>
        </p:nvSpPr>
        <p:spPr>
          <a:xfrm>
            <a:off x="4417219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820" name="5"/>
          <p:cNvSpPr/>
          <p:nvPr/>
        </p:nvSpPr>
        <p:spPr>
          <a:xfrm>
            <a:off x="5158383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821" name="-5"/>
          <p:cNvSpPr/>
          <p:nvPr/>
        </p:nvSpPr>
        <p:spPr>
          <a:xfrm>
            <a:off x="4349191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822" name="-3"/>
          <p:cNvSpPr/>
          <p:nvPr/>
        </p:nvSpPr>
        <p:spPr>
          <a:xfrm>
            <a:off x="5099285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823" name=".18"/>
          <p:cNvSpPr/>
          <p:nvPr/>
        </p:nvSpPr>
        <p:spPr>
          <a:xfrm>
            <a:off x="6338856" y="4345250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.18</a:t>
            </a:r>
          </a:p>
        </p:txBody>
      </p:sp>
      <p:sp>
        <p:nvSpPr>
          <p:cNvPr id="824" name=".15"/>
          <p:cNvSpPr/>
          <p:nvPr/>
        </p:nvSpPr>
        <p:spPr>
          <a:xfrm>
            <a:off x="6338856" y="382286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.15</a:t>
            </a:r>
          </a:p>
        </p:txBody>
      </p:sp>
      <p:sp>
        <p:nvSpPr>
          <p:cNvPr id="825" name=".32"/>
          <p:cNvSpPr/>
          <p:nvPr/>
        </p:nvSpPr>
        <p:spPr>
          <a:xfrm>
            <a:off x="6338856" y="4805129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.32</a:t>
            </a:r>
          </a:p>
        </p:txBody>
      </p:sp>
      <p:sp>
        <p:nvSpPr>
          <p:cNvPr id="826" name="S1"/>
          <p:cNvSpPr/>
          <p:nvPr/>
        </p:nvSpPr>
        <p:spPr>
          <a:xfrm>
            <a:off x="3553520" y="3084226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827" name="S2"/>
          <p:cNvSpPr/>
          <p:nvPr/>
        </p:nvSpPr>
        <p:spPr>
          <a:xfrm>
            <a:off x="3452813" y="4727289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pic>
        <p:nvPicPr>
          <p:cNvPr id="82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rcRect l="2915" t="12051" r="2511" b="6917"/>
          <a:stretch>
            <a:fillRect/>
          </a:stretch>
        </p:blipFill>
        <p:spPr>
          <a:xfrm>
            <a:off x="7445036" y="5611211"/>
            <a:ext cx="1469438" cy="95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31" extrusionOk="0">
                <a:moveTo>
                  <a:pt x="12899" y="0"/>
                </a:moveTo>
                <a:cubicBezTo>
                  <a:pt x="12758" y="0"/>
                  <a:pt x="12397" y="307"/>
                  <a:pt x="12339" y="474"/>
                </a:cubicBezTo>
                <a:cubicBezTo>
                  <a:pt x="12292" y="609"/>
                  <a:pt x="12232" y="626"/>
                  <a:pt x="11901" y="626"/>
                </a:cubicBezTo>
                <a:cubicBezTo>
                  <a:pt x="11670" y="626"/>
                  <a:pt x="11468" y="673"/>
                  <a:pt x="11386" y="739"/>
                </a:cubicBezTo>
                <a:cubicBezTo>
                  <a:pt x="11094" y="979"/>
                  <a:pt x="10150" y="1283"/>
                  <a:pt x="9755" y="1264"/>
                </a:cubicBezTo>
                <a:cubicBezTo>
                  <a:pt x="9458" y="1250"/>
                  <a:pt x="9356" y="1270"/>
                  <a:pt x="9305" y="1365"/>
                </a:cubicBezTo>
                <a:cubicBezTo>
                  <a:pt x="9232" y="1501"/>
                  <a:pt x="9096" y="1526"/>
                  <a:pt x="9023" y="1415"/>
                </a:cubicBezTo>
                <a:cubicBezTo>
                  <a:pt x="8956" y="1314"/>
                  <a:pt x="8696" y="1405"/>
                  <a:pt x="8696" y="1529"/>
                </a:cubicBezTo>
                <a:cubicBezTo>
                  <a:pt x="8696" y="1727"/>
                  <a:pt x="8392" y="1876"/>
                  <a:pt x="7988" y="1876"/>
                </a:cubicBezTo>
                <a:cubicBezTo>
                  <a:pt x="7663" y="1876"/>
                  <a:pt x="7582" y="1904"/>
                  <a:pt x="7506" y="2034"/>
                </a:cubicBezTo>
                <a:cubicBezTo>
                  <a:pt x="7389" y="2234"/>
                  <a:pt x="7248" y="2234"/>
                  <a:pt x="7179" y="2034"/>
                </a:cubicBezTo>
                <a:cubicBezTo>
                  <a:pt x="7103" y="1814"/>
                  <a:pt x="7045" y="1838"/>
                  <a:pt x="7048" y="2091"/>
                </a:cubicBezTo>
                <a:cubicBezTo>
                  <a:pt x="7050" y="2273"/>
                  <a:pt x="7029" y="2315"/>
                  <a:pt x="6901" y="2337"/>
                </a:cubicBezTo>
                <a:cubicBezTo>
                  <a:pt x="6817" y="2352"/>
                  <a:pt x="6724" y="2390"/>
                  <a:pt x="6696" y="2426"/>
                </a:cubicBezTo>
                <a:cubicBezTo>
                  <a:pt x="6668" y="2461"/>
                  <a:pt x="6461" y="2500"/>
                  <a:pt x="6234" y="2514"/>
                </a:cubicBezTo>
                <a:cubicBezTo>
                  <a:pt x="6007" y="2529"/>
                  <a:pt x="5833" y="2570"/>
                  <a:pt x="5846" y="2603"/>
                </a:cubicBezTo>
                <a:cubicBezTo>
                  <a:pt x="5890" y="2714"/>
                  <a:pt x="5589" y="2833"/>
                  <a:pt x="5494" y="2742"/>
                </a:cubicBezTo>
                <a:cubicBezTo>
                  <a:pt x="5317" y="2572"/>
                  <a:pt x="5007" y="2717"/>
                  <a:pt x="4885" y="3026"/>
                </a:cubicBezTo>
                <a:cubicBezTo>
                  <a:pt x="4858" y="3095"/>
                  <a:pt x="4725" y="3132"/>
                  <a:pt x="4480" y="3133"/>
                </a:cubicBezTo>
                <a:cubicBezTo>
                  <a:pt x="4237" y="3135"/>
                  <a:pt x="4085" y="3175"/>
                  <a:pt x="4018" y="3253"/>
                </a:cubicBezTo>
                <a:cubicBezTo>
                  <a:pt x="3913" y="3376"/>
                  <a:pt x="3671" y="3344"/>
                  <a:pt x="3548" y="3190"/>
                </a:cubicBezTo>
                <a:cubicBezTo>
                  <a:pt x="3469" y="3091"/>
                  <a:pt x="3441" y="3126"/>
                  <a:pt x="3417" y="3367"/>
                </a:cubicBezTo>
                <a:cubicBezTo>
                  <a:pt x="3392" y="3622"/>
                  <a:pt x="3093" y="3733"/>
                  <a:pt x="2276" y="3790"/>
                </a:cubicBezTo>
                <a:cubicBezTo>
                  <a:pt x="1383" y="3852"/>
                  <a:pt x="1385" y="3847"/>
                  <a:pt x="1385" y="4011"/>
                </a:cubicBezTo>
                <a:cubicBezTo>
                  <a:pt x="1384" y="4212"/>
                  <a:pt x="1244" y="4317"/>
                  <a:pt x="755" y="4472"/>
                </a:cubicBezTo>
                <a:cubicBezTo>
                  <a:pt x="323" y="4609"/>
                  <a:pt x="216" y="4601"/>
                  <a:pt x="281" y="4434"/>
                </a:cubicBezTo>
                <a:cubicBezTo>
                  <a:pt x="301" y="4384"/>
                  <a:pt x="243" y="4450"/>
                  <a:pt x="154" y="4586"/>
                </a:cubicBezTo>
                <a:cubicBezTo>
                  <a:pt x="-42" y="4887"/>
                  <a:pt x="-50" y="5058"/>
                  <a:pt x="125" y="5161"/>
                </a:cubicBezTo>
                <a:cubicBezTo>
                  <a:pt x="227" y="5220"/>
                  <a:pt x="246" y="5265"/>
                  <a:pt x="203" y="5344"/>
                </a:cubicBezTo>
                <a:cubicBezTo>
                  <a:pt x="143" y="5456"/>
                  <a:pt x="244" y="5965"/>
                  <a:pt x="399" y="6336"/>
                </a:cubicBezTo>
                <a:cubicBezTo>
                  <a:pt x="444" y="6443"/>
                  <a:pt x="484" y="6628"/>
                  <a:pt x="489" y="6753"/>
                </a:cubicBezTo>
                <a:cubicBezTo>
                  <a:pt x="495" y="6877"/>
                  <a:pt x="521" y="7021"/>
                  <a:pt x="547" y="7068"/>
                </a:cubicBezTo>
                <a:cubicBezTo>
                  <a:pt x="588" y="7146"/>
                  <a:pt x="609" y="8076"/>
                  <a:pt x="616" y="9904"/>
                </a:cubicBezTo>
                <a:cubicBezTo>
                  <a:pt x="617" y="10257"/>
                  <a:pt x="639" y="10525"/>
                  <a:pt x="661" y="10504"/>
                </a:cubicBezTo>
                <a:cubicBezTo>
                  <a:pt x="683" y="10483"/>
                  <a:pt x="761" y="10519"/>
                  <a:pt x="837" y="10580"/>
                </a:cubicBezTo>
                <a:cubicBezTo>
                  <a:pt x="997" y="10710"/>
                  <a:pt x="994" y="10652"/>
                  <a:pt x="1013" y="12412"/>
                </a:cubicBezTo>
                <a:cubicBezTo>
                  <a:pt x="1020" y="13113"/>
                  <a:pt x="1046" y="13709"/>
                  <a:pt x="1070" y="13732"/>
                </a:cubicBezTo>
                <a:cubicBezTo>
                  <a:pt x="1094" y="13755"/>
                  <a:pt x="1092" y="13815"/>
                  <a:pt x="1066" y="13865"/>
                </a:cubicBezTo>
                <a:cubicBezTo>
                  <a:pt x="1001" y="13987"/>
                  <a:pt x="1016" y="15150"/>
                  <a:pt x="1082" y="15134"/>
                </a:cubicBezTo>
                <a:cubicBezTo>
                  <a:pt x="1110" y="15128"/>
                  <a:pt x="1160" y="15096"/>
                  <a:pt x="1193" y="15065"/>
                </a:cubicBezTo>
                <a:cubicBezTo>
                  <a:pt x="1269" y="14991"/>
                  <a:pt x="1327" y="15137"/>
                  <a:pt x="1287" y="15298"/>
                </a:cubicBezTo>
                <a:cubicBezTo>
                  <a:pt x="1270" y="15366"/>
                  <a:pt x="1290" y="15459"/>
                  <a:pt x="1332" y="15507"/>
                </a:cubicBezTo>
                <a:cubicBezTo>
                  <a:pt x="1425" y="15617"/>
                  <a:pt x="1453" y="16381"/>
                  <a:pt x="1368" y="16511"/>
                </a:cubicBezTo>
                <a:cubicBezTo>
                  <a:pt x="1336" y="16562"/>
                  <a:pt x="1311" y="16683"/>
                  <a:pt x="1311" y="16776"/>
                </a:cubicBezTo>
                <a:cubicBezTo>
                  <a:pt x="1311" y="17050"/>
                  <a:pt x="1663" y="17191"/>
                  <a:pt x="2043" y="17073"/>
                </a:cubicBezTo>
                <a:cubicBezTo>
                  <a:pt x="2206" y="17023"/>
                  <a:pt x="2385" y="17001"/>
                  <a:pt x="2440" y="17023"/>
                </a:cubicBezTo>
                <a:cubicBezTo>
                  <a:pt x="2505" y="17049"/>
                  <a:pt x="2528" y="17036"/>
                  <a:pt x="2505" y="16979"/>
                </a:cubicBezTo>
                <a:cubicBezTo>
                  <a:pt x="2486" y="16930"/>
                  <a:pt x="2518" y="16844"/>
                  <a:pt x="2575" y="16789"/>
                </a:cubicBezTo>
                <a:cubicBezTo>
                  <a:pt x="2702" y="16667"/>
                  <a:pt x="2706" y="16521"/>
                  <a:pt x="2587" y="16423"/>
                </a:cubicBezTo>
                <a:cubicBezTo>
                  <a:pt x="2455" y="16314"/>
                  <a:pt x="2474" y="15175"/>
                  <a:pt x="2616" y="14736"/>
                </a:cubicBezTo>
                <a:cubicBezTo>
                  <a:pt x="2716" y="14426"/>
                  <a:pt x="2716" y="14424"/>
                  <a:pt x="2616" y="14206"/>
                </a:cubicBezTo>
                <a:cubicBezTo>
                  <a:pt x="2553" y="14070"/>
                  <a:pt x="2532" y="13949"/>
                  <a:pt x="2558" y="13890"/>
                </a:cubicBezTo>
                <a:cubicBezTo>
                  <a:pt x="2606" y="13784"/>
                  <a:pt x="2610" y="12581"/>
                  <a:pt x="2562" y="12462"/>
                </a:cubicBezTo>
                <a:cubicBezTo>
                  <a:pt x="2546" y="12421"/>
                  <a:pt x="2527" y="12249"/>
                  <a:pt x="2517" y="12077"/>
                </a:cubicBezTo>
                <a:lnTo>
                  <a:pt x="2497" y="11761"/>
                </a:lnTo>
                <a:lnTo>
                  <a:pt x="2877" y="11723"/>
                </a:lnTo>
                <a:cubicBezTo>
                  <a:pt x="3552" y="11654"/>
                  <a:pt x="3831" y="11784"/>
                  <a:pt x="3850" y="12178"/>
                </a:cubicBezTo>
                <a:cubicBezTo>
                  <a:pt x="3858" y="12343"/>
                  <a:pt x="3884" y="12359"/>
                  <a:pt x="4218" y="12349"/>
                </a:cubicBezTo>
                <a:cubicBezTo>
                  <a:pt x="4939" y="12327"/>
                  <a:pt x="5012" y="12338"/>
                  <a:pt x="5040" y="12507"/>
                </a:cubicBezTo>
                <a:cubicBezTo>
                  <a:pt x="5058" y="12611"/>
                  <a:pt x="5109" y="12665"/>
                  <a:pt x="5196" y="12665"/>
                </a:cubicBezTo>
                <a:cubicBezTo>
                  <a:pt x="5267" y="12665"/>
                  <a:pt x="5365" y="12725"/>
                  <a:pt x="5416" y="12797"/>
                </a:cubicBezTo>
                <a:cubicBezTo>
                  <a:pt x="5485" y="12893"/>
                  <a:pt x="5631" y="12932"/>
                  <a:pt x="5952" y="12955"/>
                </a:cubicBezTo>
                <a:cubicBezTo>
                  <a:pt x="6242" y="12976"/>
                  <a:pt x="6470" y="13040"/>
                  <a:pt x="6610" y="13138"/>
                </a:cubicBezTo>
                <a:cubicBezTo>
                  <a:pt x="6728" y="13221"/>
                  <a:pt x="6840" y="13290"/>
                  <a:pt x="6860" y="13290"/>
                </a:cubicBezTo>
                <a:cubicBezTo>
                  <a:pt x="6879" y="13290"/>
                  <a:pt x="6945" y="13364"/>
                  <a:pt x="7007" y="13454"/>
                </a:cubicBezTo>
                <a:cubicBezTo>
                  <a:pt x="7101" y="13590"/>
                  <a:pt x="7136" y="13599"/>
                  <a:pt x="7228" y="13524"/>
                </a:cubicBezTo>
                <a:cubicBezTo>
                  <a:pt x="7288" y="13474"/>
                  <a:pt x="7378" y="13455"/>
                  <a:pt x="7424" y="13486"/>
                </a:cubicBezTo>
                <a:cubicBezTo>
                  <a:pt x="7471" y="13516"/>
                  <a:pt x="7566" y="13553"/>
                  <a:pt x="7637" y="13568"/>
                </a:cubicBezTo>
                <a:cubicBezTo>
                  <a:pt x="7708" y="13582"/>
                  <a:pt x="7852" y="13653"/>
                  <a:pt x="7956" y="13719"/>
                </a:cubicBezTo>
                <a:cubicBezTo>
                  <a:pt x="8115" y="13822"/>
                  <a:pt x="8133" y="13861"/>
                  <a:pt x="8091" y="13985"/>
                </a:cubicBezTo>
                <a:cubicBezTo>
                  <a:pt x="8048" y="14108"/>
                  <a:pt x="8064" y="14141"/>
                  <a:pt x="8193" y="14180"/>
                </a:cubicBezTo>
                <a:cubicBezTo>
                  <a:pt x="8358" y="14231"/>
                  <a:pt x="8612" y="14592"/>
                  <a:pt x="8565" y="14711"/>
                </a:cubicBezTo>
                <a:cubicBezTo>
                  <a:pt x="8507" y="14855"/>
                  <a:pt x="8497" y="16130"/>
                  <a:pt x="8553" y="16233"/>
                </a:cubicBezTo>
                <a:cubicBezTo>
                  <a:pt x="8592" y="16307"/>
                  <a:pt x="8591" y="16368"/>
                  <a:pt x="8544" y="16454"/>
                </a:cubicBezTo>
                <a:cubicBezTo>
                  <a:pt x="8478" y="16577"/>
                  <a:pt x="8433" y="17485"/>
                  <a:pt x="8487" y="17623"/>
                </a:cubicBezTo>
                <a:cubicBezTo>
                  <a:pt x="8504" y="17666"/>
                  <a:pt x="8524" y="17810"/>
                  <a:pt x="8528" y="17939"/>
                </a:cubicBezTo>
                <a:cubicBezTo>
                  <a:pt x="8540" y="18300"/>
                  <a:pt x="8564" y="18483"/>
                  <a:pt x="8614" y="18539"/>
                </a:cubicBezTo>
                <a:cubicBezTo>
                  <a:pt x="8752" y="18694"/>
                  <a:pt x="8857" y="19708"/>
                  <a:pt x="8745" y="19815"/>
                </a:cubicBezTo>
                <a:cubicBezTo>
                  <a:pt x="8708" y="19850"/>
                  <a:pt x="8706" y="19901"/>
                  <a:pt x="8745" y="19972"/>
                </a:cubicBezTo>
                <a:cubicBezTo>
                  <a:pt x="8781" y="20040"/>
                  <a:pt x="8786" y="20092"/>
                  <a:pt x="8753" y="20124"/>
                </a:cubicBezTo>
                <a:cubicBezTo>
                  <a:pt x="8725" y="20151"/>
                  <a:pt x="8704" y="20431"/>
                  <a:pt x="8708" y="20749"/>
                </a:cubicBezTo>
                <a:cubicBezTo>
                  <a:pt x="8712" y="21068"/>
                  <a:pt x="8735" y="21308"/>
                  <a:pt x="8757" y="21286"/>
                </a:cubicBezTo>
                <a:cubicBezTo>
                  <a:pt x="8780" y="21265"/>
                  <a:pt x="8845" y="21305"/>
                  <a:pt x="8904" y="21368"/>
                </a:cubicBezTo>
                <a:cubicBezTo>
                  <a:pt x="8963" y="21432"/>
                  <a:pt x="9043" y="21466"/>
                  <a:pt x="9080" y="21444"/>
                </a:cubicBezTo>
                <a:cubicBezTo>
                  <a:pt x="9117" y="21422"/>
                  <a:pt x="9177" y="21434"/>
                  <a:pt x="9219" y="21469"/>
                </a:cubicBezTo>
                <a:cubicBezTo>
                  <a:pt x="9316" y="21553"/>
                  <a:pt x="9713" y="21553"/>
                  <a:pt x="9796" y="21469"/>
                </a:cubicBezTo>
                <a:cubicBezTo>
                  <a:pt x="9831" y="21434"/>
                  <a:pt x="9907" y="21429"/>
                  <a:pt x="9963" y="21457"/>
                </a:cubicBezTo>
                <a:cubicBezTo>
                  <a:pt x="10141" y="21544"/>
                  <a:pt x="10197" y="21384"/>
                  <a:pt x="10200" y="20775"/>
                </a:cubicBezTo>
                <a:cubicBezTo>
                  <a:pt x="10202" y="20462"/>
                  <a:pt x="10180" y="20159"/>
                  <a:pt x="10151" y="20105"/>
                </a:cubicBezTo>
                <a:cubicBezTo>
                  <a:pt x="10117" y="20040"/>
                  <a:pt x="10118" y="19974"/>
                  <a:pt x="10151" y="19909"/>
                </a:cubicBezTo>
                <a:cubicBezTo>
                  <a:pt x="10179" y="19856"/>
                  <a:pt x="10202" y="19565"/>
                  <a:pt x="10205" y="19265"/>
                </a:cubicBezTo>
                <a:cubicBezTo>
                  <a:pt x="10208" y="18850"/>
                  <a:pt x="10230" y="18700"/>
                  <a:pt x="10295" y="18627"/>
                </a:cubicBezTo>
                <a:cubicBezTo>
                  <a:pt x="10341" y="18574"/>
                  <a:pt x="10407" y="18550"/>
                  <a:pt x="10438" y="18577"/>
                </a:cubicBezTo>
                <a:cubicBezTo>
                  <a:pt x="10468" y="18604"/>
                  <a:pt x="10475" y="18599"/>
                  <a:pt x="10454" y="18564"/>
                </a:cubicBezTo>
                <a:cubicBezTo>
                  <a:pt x="10433" y="18529"/>
                  <a:pt x="10440" y="18456"/>
                  <a:pt x="10470" y="18400"/>
                </a:cubicBezTo>
                <a:cubicBezTo>
                  <a:pt x="10534" y="18281"/>
                  <a:pt x="10492" y="18134"/>
                  <a:pt x="10393" y="18134"/>
                </a:cubicBezTo>
                <a:cubicBezTo>
                  <a:pt x="10355" y="18134"/>
                  <a:pt x="10290" y="18033"/>
                  <a:pt x="10250" y="17907"/>
                </a:cubicBezTo>
                <a:cubicBezTo>
                  <a:pt x="10181" y="17694"/>
                  <a:pt x="10183" y="17666"/>
                  <a:pt x="10286" y="17515"/>
                </a:cubicBezTo>
                <a:cubicBezTo>
                  <a:pt x="10348" y="17426"/>
                  <a:pt x="10433" y="17351"/>
                  <a:pt x="10479" y="17351"/>
                </a:cubicBezTo>
                <a:cubicBezTo>
                  <a:pt x="10583" y="17351"/>
                  <a:pt x="10578" y="16963"/>
                  <a:pt x="10470" y="16833"/>
                </a:cubicBezTo>
                <a:cubicBezTo>
                  <a:pt x="10407" y="16757"/>
                  <a:pt x="10404" y="16716"/>
                  <a:pt x="10462" y="16549"/>
                </a:cubicBezTo>
                <a:cubicBezTo>
                  <a:pt x="10499" y="16441"/>
                  <a:pt x="10514" y="16312"/>
                  <a:pt x="10495" y="16265"/>
                </a:cubicBezTo>
                <a:cubicBezTo>
                  <a:pt x="10476" y="16217"/>
                  <a:pt x="10496" y="16158"/>
                  <a:pt x="10540" y="16132"/>
                </a:cubicBezTo>
                <a:cubicBezTo>
                  <a:pt x="10586" y="16105"/>
                  <a:pt x="10618" y="15996"/>
                  <a:pt x="10618" y="15867"/>
                </a:cubicBezTo>
                <a:cubicBezTo>
                  <a:pt x="10618" y="15667"/>
                  <a:pt x="10600" y="15642"/>
                  <a:pt x="10429" y="15621"/>
                </a:cubicBezTo>
                <a:cubicBezTo>
                  <a:pt x="10250" y="15598"/>
                  <a:pt x="10240" y="15578"/>
                  <a:pt x="10225" y="15305"/>
                </a:cubicBezTo>
                <a:cubicBezTo>
                  <a:pt x="10209" y="15002"/>
                  <a:pt x="10291" y="14660"/>
                  <a:pt x="10364" y="14730"/>
                </a:cubicBezTo>
                <a:cubicBezTo>
                  <a:pt x="10387" y="14752"/>
                  <a:pt x="10419" y="14703"/>
                  <a:pt x="10434" y="14616"/>
                </a:cubicBezTo>
                <a:cubicBezTo>
                  <a:pt x="10448" y="14530"/>
                  <a:pt x="10486" y="14465"/>
                  <a:pt x="10524" y="14477"/>
                </a:cubicBezTo>
                <a:cubicBezTo>
                  <a:pt x="10571" y="14493"/>
                  <a:pt x="10592" y="14403"/>
                  <a:pt x="10593" y="14168"/>
                </a:cubicBezTo>
                <a:cubicBezTo>
                  <a:pt x="10594" y="13830"/>
                  <a:pt x="10698" y="13624"/>
                  <a:pt x="10871" y="13618"/>
                </a:cubicBezTo>
                <a:cubicBezTo>
                  <a:pt x="11387" y="13601"/>
                  <a:pt x="11460" y="13574"/>
                  <a:pt x="11439" y="13404"/>
                </a:cubicBezTo>
                <a:cubicBezTo>
                  <a:pt x="11409" y="13161"/>
                  <a:pt x="11604" y="12998"/>
                  <a:pt x="11930" y="12987"/>
                </a:cubicBezTo>
                <a:cubicBezTo>
                  <a:pt x="12137" y="12979"/>
                  <a:pt x="12241" y="12927"/>
                  <a:pt x="12368" y="12778"/>
                </a:cubicBezTo>
                <a:cubicBezTo>
                  <a:pt x="12459" y="12670"/>
                  <a:pt x="12559" y="12582"/>
                  <a:pt x="12588" y="12582"/>
                </a:cubicBezTo>
                <a:cubicBezTo>
                  <a:pt x="12618" y="12582"/>
                  <a:pt x="12642" y="12528"/>
                  <a:pt x="12642" y="12462"/>
                </a:cubicBezTo>
                <a:cubicBezTo>
                  <a:pt x="12642" y="12301"/>
                  <a:pt x="12886" y="12162"/>
                  <a:pt x="12973" y="12273"/>
                </a:cubicBezTo>
                <a:cubicBezTo>
                  <a:pt x="13116" y="12457"/>
                  <a:pt x="13451" y="12237"/>
                  <a:pt x="13451" y="11957"/>
                </a:cubicBezTo>
                <a:cubicBezTo>
                  <a:pt x="13451" y="11749"/>
                  <a:pt x="13522" y="11709"/>
                  <a:pt x="13893" y="11717"/>
                </a:cubicBezTo>
                <a:cubicBezTo>
                  <a:pt x="14197" y="11724"/>
                  <a:pt x="14219" y="11715"/>
                  <a:pt x="14130" y="11610"/>
                </a:cubicBezTo>
                <a:cubicBezTo>
                  <a:pt x="14034" y="11497"/>
                  <a:pt x="14035" y="11492"/>
                  <a:pt x="14142" y="11446"/>
                </a:cubicBezTo>
                <a:cubicBezTo>
                  <a:pt x="14202" y="11419"/>
                  <a:pt x="14263" y="11332"/>
                  <a:pt x="14277" y="11250"/>
                </a:cubicBezTo>
                <a:cubicBezTo>
                  <a:pt x="14298" y="11126"/>
                  <a:pt x="14348" y="11098"/>
                  <a:pt x="14580" y="11098"/>
                </a:cubicBezTo>
                <a:cubicBezTo>
                  <a:pt x="14836" y="11098"/>
                  <a:pt x="14877" y="11076"/>
                  <a:pt x="15070" y="10789"/>
                </a:cubicBezTo>
                <a:cubicBezTo>
                  <a:pt x="15250" y="10521"/>
                  <a:pt x="15315" y="10473"/>
                  <a:pt x="15504" y="10473"/>
                </a:cubicBezTo>
                <a:cubicBezTo>
                  <a:pt x="15625" y="10473"/>
                  <a:pt x="15735" y="10446"/>
                  <a:pt x="15749" y="10410"/>
                </a:cubicBezTo>
                <a:cubicBezTo>
                  <a:pt x="15786" y="10319"/>
                  <a:pt x="16073" y="10314"/>
                  <a:pt x="16109" y="10403"/>
                </a:cubicBezTo>
                <a:cubicBezTo>
                  <a:pt x="16181" y="10583"/>
                  <a:pt x="16285" y="10468"/>
                  <a:pt x="16285" y="10208"/>
                </a:cubicBezTo>
                <a:cubicBezTo>
                  <a:pt x="16285" y="9879"/>
                  <a:pt x="16344" y="9815"/>
                  <a:pt x="16624" y="9841"/>
                </a:cubicBezTo>
                <a:cubicBezTo>
                  <a:pt x="16790" y="9857"/>
                  <a:pt x="16841" y="9831"/>
                  <a:pt x="16841" y="9740"/>
                </a:cubicBezTo>
                <a:cubicBezTo>
                  <a:pt x="16841" y="9570"/>
                  <a:pt x="16935" y="9510"/>
                  <a:pt x="17021" y="9620"/>
                </a:cubicBezTo>
                <a:cubicBezTo>
                  <a:pt x="17082" y="9699"/>
                  <a:pt x="17094" y="9679"/>
                  <a:pt x="17094" y="9513"/>
                </a:cubicBezTo>
                <a:cubicBezTo>
                  <a:pt x="17094" y="9240"/>
                  <a:pt x="17155" y="9199"/>
                  <a:pt x="17556" y="9210"/>
                </a:cubicBezTo>
                <a:lnTo>
                  <a:pt x="17904" y="9216"/>
                </a:lnTo>
                <a:lnTo>
                  <a:pt x="17904" y="8951"/>
                </a:lnTo>
                <a:cubicBezTo>
                  <a:pt x="17904" y="8632"/>
                  <a:pt x="17940" y="8589"/>
                  <a:pt x="18219" y="8584"/>
                </a:cubicBezTo>
                <a:cubicBezTo>
                  <a:pt x="18337" y="8582"/>
                  <a:pt x="18457" y="8554"/>
                  <a:pt x="18485" y="8521"/>
                </a:cubicBezTo>
                <a:cubicBezTo>
                  <a:pt x="18565" y="8427"/>
                  <a:pt x="18815" y="8379"/>
                  <a:pt x="18844" y="8452"/>
                </a:cubicBezTo>
                <a:cubicBezTo>
                  <a:pt x="18859" y="8488"/>
                  <a:pt x="18912" y="8475"/>
                  <a:pt x="18963" y="8426"/>
                </a:cubicBezTo>
                <a:cubicBezTo>
                  <a:pt x="19063" y="8330"/>
                  <a:pt x="19242" y="8394"/>
                  <a:pt x="19196" y="8508"/>
                </a:cubicBezTo>
                <a:cubicBezTo>
                  <a:pt x="19181" y="8547"/>
                  <a:pt x="19203" y="8625"/>
                  <a:pt x="19245" y="8679"/>
                </a:cubicBezTo>
                <a:cubicBezTo>
                  <a:pt x="19293" y="8740"/>
                  <a:pt x="19307" y="8807"/>
                  <a:pt x="19278" y="8862"/>
                </a:cubicBezTo>
                <a:cubicBezTo>
                  <a:pt x="19230" y="8953"/>
                  <a:pt x="19227" y="9515"/>
                  <a:pt x="19274" y="9652"/>
                </a:cubicBezTo>
                <a:cubicBezTo>
                  <a:pt x="19289" y="9695"/>
                  <a:pt x="19301" y="9783"/>
                  <a:pt x="19298" y="9848"/>
                </a:cubicBezTo>
                <a:cubicBezTo>
                  <a:pt x="19296" y="9912"/>
                  <a:pt x="19324" y="10002"/>
                  <a:pt x="19364" y="10050"/>
                </a:cubicBezTo>
                <a:cubicBezTo>
                  <a:pt x="19445" y="10146"/>
                  <a:pt x="19406" y="10410"/>
                  <a:pt x="19315" y="10378"/>
                </a:cubicBezTo>
                <a:cubicBezTo>
                  <a:pt x="19283" y="10367"/>
                  <a:pt x="19249" y="10398"/>
                  <a:pt x="19237" y="10448"/>
                </a:cubicBezTo>
                <a:cubicBezTo>
                  <a:pt x="19225" y="10497"/>
                  <a:pt x="19256" y="10530"/>
                  <a:pt x="19307" y="10523"/>
                </a:cubicBezTo>
                <a:cubicBezTo>
                  <a:pt x="19373" y="10515"/>
                  <a:pt x="19397" y="10571"/>
                  <a:pt x="19401" y="10725"/>
                </a:cubicBezTo>
                <a:cubicBezTo>
                  <a:pt x="19403" y="10842"/>
                  <a:pt x="19435" y="10994"/>
                  <a:pt x="19470" y="11060"/>
                </a:cubicBezTo>
                <a:cubicBezTo>
                  <a:pt x="19505" y="11126"/>
                  <a:pt x="19521" y="11180"/>
                  <a:pt x="19503" y="11180"/>
                </a:cubicBezTo>
                <a:cubicBezTo>
                  <a:pt x="19485" y="11180"/>
                  <a:pt x="19505" y="11280"/>
                  <a:pt x="19548" y="11408"/>
                </a:cubicBezTo>
                <a:cubicBezTo>
                  <a:pt x="19620" y="11625"/>
                  <a:pt x="19618" y="11645"/>
                  <a:pt x="19523" y="11723"/>
                </a:cubicBezTo>
                <a:cubicBezTo>
                  <a:pt x="19467" y="11770"/>
                  <a:pt x="19421" y="11783"/>
                  <a:pt x="19421" y="11755"/>
                </a:cubicBezTo>
                <a:cubicBezTo>
                  <a:pt x="19421" y="11727"/>
                  <a:pt x="19390" y="11752"/>
                  <a:pt x="19347" y="11806"/>
                </a:cubicBezTo>
                <a:cubicBezTo>
                  <a:pt x="19288" y="11882"/>
                  <a:pt x="19281" y="11928"/>
                  <a:pt x="19327" y="12014"/>
                </a:cubicBezTo>
                <a:cubicBezTo>
                  <a:pt x="19360" y="12075"/>
                  <a:pt x="19419" y="12107"/>
                  <a:pt x="19458" y="12083"/>
                </a:cubicBezTo>
                <a:cubicBezTo>
                  <a:pt x="19497" y="12060"/>
                  <a:pt x="19574" y="12073"/>
                  <a:pt x="19625" y="12115"/>
                </a:cubicBezTo>
                <a:cubicBezTo>
                  <a:pt x="19677" y="12158"/>
                  <a:pt x="19877" y="12202"/>
                  <a:pt x="20071" y="12216"/>
                </a:cubicBezTo>
                <a:cubicBezTo>
                  <a:pt x="20435" y="12242"/>
                  <a:pt x="20620" y="12144"/>
                  <a:pt x="20574" y="11945"/>
                </a:cubicBezTo>
                <a:cubicBezTo>
                  <a:pt x="20561" y="11888"/>
                  <a:pt x="20594" y="11747"/>
                  <a:pt x="20648" y="11629"/>
                </a:cubicBezTo>
                <a:cubicBezTo>
                  <a:pt x="20768" y="11363"/>
                  <a:pt x="20750" y="11061"/>
                  <a:pt x="20615" y="11060"/>
                </a:cubicBezTo>
                <a:cubicBezTo>
                  <a:pt x="20562" y="11060"/>
                  <a:pt x="20512" y="11017"/>
                  <a:pt x="20501" y="10965"/>
                </a:cubicBezTo>
                <a:cubicBezTo>
                  <a:pt x="20471" y="10831"/>
                  <a:pt x="20579" y="10552"/>
                  <a:pt x="20652" y="10574"/>
                </a:cubicBezTo>
                <a:cubicBezTo>
                  <a:pt x="20699" y="10588"/>
                  <a:pt x="20713" y="10187"/>
                  <a:pt x="20717" y="8900"/>
                </a:cubicBezTo>
                <a:cubicBezTo>
                  <a:pt x="20720" y="7969"/>
                  <a:pt x="20737" y="7149"/>
                  <a:pt x="20754" y="7081"/>
                </a:cubicBezTo>
                <a:cubicBezTo>
                  <a:pt x="20774" y="7001"/>
                  <a:pt x="20848" y="6961"/>
                  <a:pt x="20963" y="6961"/>
                </a:cubicBezTo>
                <a:lnTo>
                  <a:pt x="21138" y="6961"/>
                </a:lnTo>
                <a:lnTo>
                  <a:pt x="21134" y="5047"/>
                </a:lnTo>
                <a:cubicBezTo>
                  <a:pt x="21133" y="3996"/>
                  <a:pt x="21149" y="3096"/>
                  <a:pt x="21167" y="3051"/>
                </a:cubicBezTo>
                <a:cubicBezTo>
                  <a:pt x="21185" y="3007"/>
                  <a:pt x="21244" y="2969"/>
                  <a:pt x="21298" y="2969"/>
                </a:cubicBezTo>
                <a:cubicBezTo>
                  <a:pt x="21394" y="2969"/>
                  <a:pt x="21405" y="2940"/>
                  <a:pt x="21416" y="2622"/>
                </a:cubicBezTo>
                <a:cubicBezTo>
                  <a:pt x="21420" y="2536"/>
                  <a:pt x="21444" y="2413"/>
                  <a:pt x="21470" y="2350"/>
                </a:cubicBezTo>
                <a:cubicBezTo>
                  <a:pt x="21527" y="2209"/>
                  <a:pt x="21550" y="1754"/>
                  <a:pt x="21515" y="1466"/>
                </a:cubicBezTo>
                <a:cubicBezTo>
                  <a:pt x="21496" y="1318"/>
                  <a:pt x="21457" y="1251"/>
                  <a:pt x="21388" y="1251"/>
                </a:cubicBezTo>
                <a:cubicBezTo>
                  <a:pt x="21333" y="1251"/>
                  <a:pt x="21299" y="1283"/>
                  <a:pt x="21314" y="1321"/>
                </a:cubicBezTo>
                <a:cubicBezTo>
                  <a:pt x="21329" y="1358"/>
                  <a:pt x="21297" y="1450"/>
                  <a:pt x="21245" y="1523"/>
                </a:cubicBezTo>
                <a:cubicBezTo>
                  <a:pt x="21120" y="1697"/>
                  <a:pt x="20786" y="1610"/>
                  <a:pt x="20750" y="1396"/>
                </a:cubicBezTo>
                <a:cubicBezTo>
                  <a:pt x="20727" y="1261"/>
                  <a:pt x="20660" y="1253"/>
                  <a:pt x="19703" y="1264"/>
                </a:cubicBezTo>
                <a:cubicBezTo>
                  <a:pt x="19140" y="1270"/>
                  <a:pt x="18647" y="1246"/>
                  <a:pt x="18607" y="1207"/>
                </a:cubicBezTo>
                <a:cubicBezTo>
                  <a:pt x="18568" y="1168"/>
                  <a:pt x="18421" y="1134"/>
                  <a:pt x="18280" y="1131"/>
                </a:cubicBezTo>
                <a:cubicBezTo>
                  <a:pt x="18140" y="1128"/>
                  <a:pt x="17993" y="1095"/>
                  <a:pt x="17953" y="1055"/>
                </a:cubicBezTo>
                <a:cubicBezTo>
                  <a:pt x="17913" y="1015"/>
                  <a:pt x="17801" y="971"/>
                  <a:pt x="17704" y="961"/>
                </a:cubicBezTo>
                <a:cubicBezTo>
                  <a:pt x="17107" y="898"/>
                  <a:pt x="16858" y="835"/>
                  <a:pt x="16780" y="727"/>
                </a:cubicBezTo>
                <a:cubicBezTo>
                  <a:pt x="16710" y="630"/>
                  <a:pt x="16676" y="625"/>
                  <a:pt x="16616" y="702"/>
                </a:cubicBezTo>
                <a:cubicBezTo>
                  <a:pt x="16573" y="757"/>
                  <a:pt x="16515" y="770"/>
                  <a:pt x="16477" y="733"/>
                </a:cubicBezTo>
                <a:cubicBezTo>
                  <a:pt x="16387" y="645"/>
                  <a:pt x="16322" y="647"/>
                  <a:pt x="16248" y="733"/>
                </a:cubicBezTo>
                <a:cubicBezTo>
                  <a:pt x="16209" y="779"/>
                  <a:pt x="16161" y="775"/>
                  <a:pt x="16121" y="727"/>
                </a:cubicBezTo>
                <a:cubicBezTo>
                  <a:pt x="16086" y="685"/>
                  <a:pt x="15766" y="640"/>
                  <a:pt x="15410" y="632"/>
                </a:cubicBezTo>
                <a:cubicBezTo>
                  <a:pt x="15054" y="624"/>
                  <a:pt x="14707" y="591"/>
                  <a:pt x="14637" y="550"/>
                </a:cubicBezTo>
                <a:cubicBezTo>
                  <a:pt x="14567" y="509"/>
                  <a:pt x="14422" y="474"/>
                  <a:pt x="14314" y="474"/>
                </a:cubicBezTo>
                <a:cubicBezTo>
                  <a:pt x="14022" y="474"/>
                  <a:pt x="13857" y="351"/>
                  <a:pt x="13881" y="158"/>
                </a:cubicBezTo>
                <a:cubicBezTo>
                  <a:pt x="13903" y="-22"/>
                  <a:pt x="13858" y="-47"/>
                  <a:pt x="13766" y="95"/>
                </a:cubicBezTo>
                <a:cubicBezTo>
                  <a:pt x="13718" y="169"/>
                  <a:pt x="13680" y="173"/>
                  <a:pt x="13607" y="102"/>
                </a:cubicBezTo>
                <a:cubicBezTo>
                  <a:pt x="13530" y="28"/>
                  <a:pt x="13506" y="36"/>
                  <a:pt x="13484" y="127"/>
                </a:cubicBezTo>
                <a:cubicBezTo>
                  <a:pt x="13448" y="272"/>
                  <a:pt x="13312" y="269"/>
                  <a:pt x="13128" y="120"/>
                </a:cubicBezTo>
                <a:cubicBezTo>
                  <a:pt x="13048" y="56"/>
                  <a:pt x="12946" y="0"/>
                  <a:pt x="12899" y="0"/>
                </a:cubicBezTo>
                <a:close/>
                <a:moveTo>
                  <a:pt x="11591" y="7820"/>
                </a:moveTo>
                <a:cubicBezTo>
                  <a:pt x="11641" y="7828"/>
                  <a:pt x="11690" y="7859"/>
                  <a:pt x="11709" y="7908"/>
                </a:cubicBezTo>
                <a:cubicBezTo>
                  <a:pt x="11729" y="7958"/>
                  <a:pt x="11710" y="8040"/>
                  <a:pt x="11664" y="8092"/>
                </a:cubicBezTo>
                <a:cubicBezTo>
                  <a:pt x="11619" y="8143"/>
                  <a:pt x="11595" y="8206"/>
                  <a:pt x="11611" y="8231"/>
                </a:cubicBezTo>
                <a:cubicBezTo>
                  <a:pt x="11649" y="8288"/>
                  <a:pt x="11363" y="8519"/>
                  <a:pt x="11243" y="8527"/>
                </a:cubicBezTo>
                <a:cubicBezTo>
                  <a:pt x="11147" y="8534"/>
                  <a:pt x="11141" y="8530"/>
                  <a:pt x="11423" y="8692"/>
                </a:cubicBezTo>
                <a:cubicBezTo>
                  <a:pt x="11539" y="8758"/>
                  <a:pt x="11539" y="8764"/>
                  <a:pt x="11452" y="8913"/>
                </a:cubicBezTo>
                <a:cubicBezTo>
                  <a:pt x="11386" y="9024"/>
                  <a:pt x="11318" y="9056"/>
                  <a:pt x="11194" y="9033"/>
                </a:cubicBezTo>
                <a:cubicBezTo>
                  <a:pt x="11100" y="9015"/>
                  <a:pt x="10954" y="9034"/>
                  <a:pt x="10871" y="9071"/>
                </a:cubicBezTo>
                <a:cubicBezTo>
                  <a:pt x="10723" y="9136"/>
                  <a:pt x="10711" y="9123"/>
                  <a:pt x="10699" y="8938"/>
                </a:cubicBezTo>
                <a:cubicBezTo>
                  <a:pt x="10696" y="8889"/>
                  <a:pt x="10638" y="8775"/>
                  <a:pt x="10568" y="8685"/>
                </a:cubicBezTo>
                <a:lnTo>
                  <a:pt x="10442" y="8521"/>
                </a:lnTo>
                <a:lnTo>
                  <a:pt x="10560" y="8471"/>
                </a:lnTo>
                <a:cubicBezTo>
                  <a:pt x="10633" y="8439"/>
                  <a:pt x="10663" y="8381"/>
                  <a:pt x="10646" y="8313"/>
                </a:cubicBezTo>
                <a:cubicBezTo>
                  <a:pt x="10618" y="8198"/>
                  <a:pt x="10701" y="8122"/>
                  <a:pt x="10887" y="8092"/>
                </a:cubicBezTo>
                <a:cubicBezTo>
                  <a:pt x="10948" y="8082"/>
                  <a:pt x="10998" y="8069"/>
                  <a:pt x="10998" y="8060"/>
                </a:cubicBezTo>
                <a:cubicBezTo>
                  <a:pt x="10998" y="8035"/>
                  <a:pt x="11188" y="7960"/>
                  <a:pt x="11313" y="7940"/>
                </a:cubicBezTo>
                <a:cubicBezTo>
                  <a:pt x="11375" y="7930"/>
                  <a:pt x="11441" y="7899"/>
                  <a:pt x="11460" y="7871"/>
                </a:cubicBezTo>
                <a:cubicBezTo>
                  <a:pt x="11487" y="7828"/>
                  <a:pt x="11540" y="7812"/>
                  <a:pt x="11591" y="7820"/>
                </a:cubicBezTo>
                <a:close/>
                <a:moveTo>
                  <a:pt x="2894" y="13397"/>
                </a:moveTo>
                <a:cubicBezTo>
                  <a:pt x="2888" y="13405"/>
                  <a:pt x="2883" y="13434"/>
                  <a:pt x="2881" y="13479"/>
                </a:cubicBezTo>
                <a:cubicBezTo>
                  <a:pt x="2879" y="13562"/>
                  <a:pt x="2889" y="13606"/>
                  <a:pt x="2906" y="13580"/>
                </a:cubicBezTo>
                <a:cubicBezTo>
                  <a:pt x="2923" y="13554"/>
                  <a:pt x="2929" y="13485"/>
                  <a:pt x="2914" y="13429"/>
                </a:cubicBezTo>
                <a:cubicBezTo>
                  <a:pt x="2906" y="13398"/>
                  <a:pt x="2899" y="13389"/>
                  <a:pt x="2894" y="13397"/>
                </a:cubicBezTo>
                <a:close/>
                <a:moveTo>
                  <a:pt x="8336" y="16214"/>
                </a:moveTo>
                <a:cubicBezTo>
                  <a:pt x="8312" y="16191"/>
                  <a:pt x="8291" y="16279"/>
                  <a:pt x="8291" y="16410"/>
                </a:cubicBezTo>
                <a:cubicBezTo>
                  <a:pt x="8291" y="16542"/>
                  <a:pt x="8301" y="16650"/>
                  <a:pt x="8311" y="16650"/>
                </a:cubicBezTo>
                <a:cubicBezTo>
                  <a:pt x="8354" y="16650"/>
                  <a:pt x="8377" y="16253"/>
                  <a:pt x="8336" y="16214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829" name="Line"/>
          <p:cNvSpPr/>
          <p:nvPr/>
        </p:nvSpPr>
        <p:spPr>
          <a:xfrm>
            <a:off x="6899672" y="3554016"/>
            <a:ext cx="1348383" cy="1937743"/>
          </a:xfrm>
          <a:prstGeom prst="line">
            <a:avLst/>
          </a:prstGeom>
          <a:ln w="76200">
            <a:solidFill>
              <a:srgbClr val="535353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830" name="Line"/>
          <p:cNvSpPr/>
          <p:nvPr/>
        </p:nvSpPr>
        <p:spPr>
          <a:xfrm>
            <a:off x="6828234" y="4357688"/>
            <a:ext cx="1437680" cy="1169790"/>
          </a:xfrm>
          <a:prstGeom prst="line">
            <a:avLst/>
          </a:prstGeom>
          <a:ln w="76200">
            <a:solidFill>
              <a:srgbClr val="535353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59" y="1752315"/>
            <a:ext cx="2462182" cy="12191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55748" y="4328926"/>
            <a:ext cx="135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(error score)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79825" y="1490259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5400000">
            <a:off x="4687148" y="1436924"/>
            <a:ext cx="373966" cy="107808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107198" y="1404079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BLEU+1</a:t>
            </a:r>
            <a:endParaRPr lang="en-US" dirty="0"/>
          </a:p>
        </p:txBody>
      </p:sp>
      <p:sp>
        <p:nvSpPr>
          <p:cNvPr id="33" name="Left Brace 32"/>
          <p:cNvSpPr/>
          <p:nvPr/>
        </p:nvSpPr>
        <p:spPr>
          <a:xfrm rot="5400000">
            <a:off x="6355881" y="1619547"/>
            <a:ext cx="373966" cy="74654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040518" y="4622391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(BLEU+1)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1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834" name="4"/>
          <p:cNvSpPr/>
          <p:nvPr/>
        </p:nvSpPr>
        <p:spPr>
          <a:xfrm>
            <a:off x="5133010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835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836" name="8"/>
          <p:cNvSpPr/>
          <p:nvPr/>
        </p:nvSpPr>
        <p:spPr>
          <a:xfrm>
            <a:off x="5129919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837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838" name="1"/>
          <p:cNvSpPr/>
          <p:nvPr/>
        </p:nvSpPr>
        <p:spPr>
          <a:xfrm>
            <a:off x="5129919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839" name="-3"/>
          <p:cNvSpPr/>
          <p:nvPr/>
        </p:nvSpPr>
        <p:spPr>
          <a:xfrm>
            <a:off x="4358121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840" name="-3"/>
          <p:cNvSpPr/>
          <p:nvPr/>
        </p:nvSpPr>
        <p:spPr>
          <a:xfrm>
            <a:off x="5099285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841" name="1"/>
          <p:cNvSpPr/>
          <p:nvPr/>
        </p:nvSpPr>
        <p:spPr>
          <a:xfrm>
            <a:off x="4417219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842" name="5"/>
          <p:cNvSpPr/>
          <p:nvPr/>
        </p:nvSpPr>
        <p:spPr>
          <a:xfrm>
            <a:off x="5158383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843" name="-5"/>
          <p:cNvSpPr/>
          <p:nvPr/>
        </p:nvSpPr>
        <p:spPr>
          <a:xfrm>
            <a:off x="4349191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844" name="-3"/>
          <p:cNvSpPr/>
          <p:nvPr/>
        </p:nvSpPr>
        <p:spPr>
          <a:xfrm>
            <a:off x="5099285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845" name="S1"/>
          <p:cNvSpPr/>
          <p:nvPr/>
        </p:nvSpPr>
        <p:spPr>
          <a:xfrm>
            <a:off x="3553520" y="3084226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846" name="S2"/>
          <p:cNvSpPr/>
          <p:nvPr/>
        </p:nvSpPr>
        <p:spPr>
          <a:xfrm>
            <a:off x="3452813" y="4727289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sp>
        <p:nvSpPr>
          <p:cNvPr id="847" name="w:"/>
          <p:cNvSpPr/>
          <p:nvPr/>
        </p:nvSpPr>
        <p:spPr>
          <a:xfrm>
            <a:off x="3740219" y="5519026"/>
            <a:ext cx="23083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w:</a:t>
            </a:r>
          </a:p>
        </p:txBody>
      </p:sp>
      <p:sp>
        <p:nvSpPr>
          <p:cNvPr id="848" name="0"/>
          <p:cNvSpPr/>
          <p:nvPr/>
        </p:nvSpPr>
        <p:spPr>
          <a:xfrm>
            <a:off x="4388755" y="5465926"/>
            <a:ext cx="216406" cy="364203"/>
          </a:xfrm>
          <a:prstGeom prst="rect">
            <a:avLst/>
          </a:prstGeom>
          <a:solidFill>
            <a:srgbClr val="AA79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0</a:t>
            </a:r>
          </a:p>
        </p:txBody>
      </p:sp>
      <p:sp>
        <p:nvSpPr>
          <p:cNvPr id="849" name="0"/>
          <p:cNvSpPr/>
          <p:nvPr/>
        </p:nvSpPr>
        <p:spPr>
          <a:xfrm>
            <a:off x="5095805" y="5465926"/>
            <a:ext cx="288542" cy="364203"/>
          </a:xfrm>
          <a:prstGeom prst="rect">
            <a:avLst/>
          </a:prstGeom>
          <a:solidFill>
            <a:srgbClr val="AA79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0 </a:t>
            </a:r>
          </a:p>
        </p:txBody>
      </p:sp>
      <p:sp>
        <p:nvSpPr>
          <p:cNvPr id="850" name="Rounded Rectangle"/>
          <p:cNvSpPr/>
          <p:nvPr/>
        </p:nvSpPr>
        <p:spPr>
          <a:xfrm>
            <a:off x="3551039" y="5420320"/>
            <a:ext cx="1946672" cy="464344"/>
          </a:xfrm>
          <a:prstGeom prst="roundRect">
            <a:avLst>
              <a:gd name="adj" fmla="val 288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grpSp>
        <p:nvGrpSpPr>
          <p:cNvPr id="857" name="Group"/>
          <p:cNvGrpSpPr/>
          <p:nvPr/>
        </p:nvGrpSpPr>
        <p:grpSpPr>
          <a:xfrm>
            <a:off x="5694164" y="2179801"/>
            <a:ext cx="230855" cy="2918094"/>
            <a:chOff x="0" y="-11339"/>
            <a:chExt cx="328326" cy="4150178"/>
          </a:xfrm>
        </p:grpSpPr>
        <p:sp>
          <p:nvSpPr>
            <p:cNvPr id="851" name="0"/>
            <p:cNvSpPr/>
            <p:nvPr/>
          </p:nvSpPr>
          <p:spPr>
            <a:xfrm>
              <a:off x="0" y="-11339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852" name="0"/>
            <p:cNvSpPr/>
            <p:nvPr/>
          </p:nvSpPr>
          <p:spPr>
            <a:xfrm>
              <a:off x="0" y="636361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853" name="0"/>
            <p:cNvSpPr/>
            <p:nvPr/>
          </p:nvSpPr>
          <p:spPr>
            <a:xfrm>
              <a:off x="282" y="1284061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854" name="0"/>
            <p:cNvSpPr/>
            <p:nvPr/>
          </p:nvSpPr>
          <p:spPr>
            <a:xfrm>
              <a:off x="12982" y="2325462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855" name="0"/>
            <p:cNvSpPr/>
            <p:nvPr/>
          </p:nvSpPr>
          <p:spPr>
            <a:xfrm>
              <a:off x="12982" y="2973162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856" name="0"/>
            <p:cNvSpPr/>
            <p:nvPr/>
          </p:nvSpPr>
          <p:spPr>
            <a:xfrm>
              <a:off x="20550" y="3620861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</p:grpSp>
      <p:sp>
        <p:nvSpPr>
          <p:cNvPr id="858" name="Star"/>
          <p:cNvSpPr/>
          <p:nvPr/>
        </p:nvSpPr>
        <p:spPr>
          <a:xfrm>
            <a:off x="5934766" y="2267046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859" name="Star"/>
          <p:cNvSpPr/>
          <p:nvPr/>
        </p:nvSpPr>
        <p:spPr>
          <a:xfrm>
            <a:off x="5945137" y="3899963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860" name="The MERT algorithm works by varying one weight at a time to find a value for that weight that aligns the best model score…"/>
          <p:cNvSpPr/>
          <p:nvPr/>
        </p:nvSpPr>
        <p:spPr>
          <a:xfrm>
            <a:off x="7638743" y="1856133"/>
            <a:ext cx="2857501" cy="2842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The MERT algorithm works by varying one weight at a time to find a value for that weight that aligns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model score </a:t>
            </a:r>
          </a:p>
          <a:p>
            <a:pPr>
              <a:defRPr sz="3200"/>
            </a:pPr>
            <a:r>
              <a:rPr sz="2250"/>
              <a:t>with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extrinsic score</a:t>
            </a:r>
          </a:p>
        </p:txBody>
      </p:sp>
      <p:sp>
        <p:nvSpPr>
          <p:cNvPr id="861" name="How MERT works"/>
          <p:cNvSpPr/>
          <p:nvPr/>
        </p:nvSpPr>
        <p:spPr>
          <a:xfrm>
            <a:off x="1774031" y="178594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7200"/>
            </a:lvl1pPr>
          </a:lstStyle>
          <a:p>
            <a:r>
              <a:rPr sz="5062"/>
              <a:t>How MERT works</a:t>
            </a:r>
          </a:p>
        </p:txBody>
      </p:sp>
      <p:sp>
        <p:nvSpPr>
          <p:cNvPr id="862" name=".44"/>
          <p:cNvSpPr/>
          <p:nvPr/>
        </p:nvSpPr>
        <p:spPr>
          <a:xfrm>
            <a:off x="6308577" y="269772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.44</a:t>
            </a:r>
          </a:p>
        </p:txBody>
      </p:sp>
      <p:sp>
        <p:nvSpPr>
          <p:cNvPr id="863" name=".28"/>
          <p:cNvSpPr/>
          <p:nvPr/>
        </p:nvSpPr>
        <p:spPr>
          <a:xfrm>
            <a:off x="6308577" y="2179801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.28</a:t>
            </a:r>
          </a:p>
        </p:txBody>
      </p:sp>
      <p:sp>
        <p:nvSpPr>
          <p:cNvPr id="864" name=".12"/>
          <p:cNvSpPr/>
          <p:nvPr/>
        </p:nvSpPr>
        <p:spPr>
          <a:xfrm>
            <a:off x="6312185" y="3162066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.12</a:t>
            </a:r>
          </a:p>
        </p:txBody>
      </p:sp>
      <p:sp>
        <p:nvSpPr>
          <p:cNvPr id="865" name=".18"/>
          <p:cNvSpPr/>
          <p:nvPr/>
        </p:nvSpPr>
        <p:spPr>
          <a:xfrm>
            <a:off x="6338856" y="4345250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.18</a:t>
            </a:r>
          </a:p>
        </p:txBody>
      </p:sp>
      <p:sp>
        <p:nvSpPr>
          <p:cNvPr id="866" name=".15"/>
          <p:cNvSpPr/>
          <p:nvPr/>
        </p:nvSpPr>
        <p:spPr>
          <a:xfrm>
            <a:off x="6338856" y="382286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.15</a:t>
            </a:r>
          </a:p>
        </p:txBody>
      </p:sp>
      <p:sp>
        <p:nvSpPr>
          <p:cNvPr id="867" name=".32"/>
          <p:cNvSpPr/>
          <p:nvPr/>
        </p:nvSpPr>
        <p:spPr>
          <a:xfrm>
            <a:off x="6338856" y="4805129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.32</a:t>
            </a:r>
          </a:p>
        </p:txBody>
      </p:sp>
      <p:sp>
        <p:nvSpPr>
          <p:cNvPr id="868" name="total:"/>
          <p:cNvSpPr/>
          <p:nvPr/>
        </p:nvSpPr>
        <p:spPr>
          <a:xfrm>
            <a:off x="6333674" y="5437915"/>
            <a:ext cx="886461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320"/>
              <a:t>total:</a:t>
            </a:r>
          </a:p>
        </p:txBody>
      </p:sp>
      <p:sp>
        <p:nvSpPr>
          <p:cNvPr id="869" name=".43"/>
          <p:cNvSpPr/>
          <p:nvPr/>
        </p:nvSpPr>
        <p:spPr>
          <a:xfrm>
            <a:off x="7256070" y="5383122"/>
            <a:ext cx="59952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800" dirty="0"/>
              <a:t>.43</a:t>
            </a:r>
          </a:p>
        </p:txBody>
      </p:sp>
      <p:grpSp>
        <p:nvGrpSpPr>
          <p:cNvPr id="872" name="Group"/>
          <p:cNvGrpSpPr/>
          <p:nvPr/>
        </p:nvGrpSpPr>
        <p:grpSpPr>
          <a:xfrm>
            <a:off x="12281297" y="1902024"/>
            <a:ext cx="3804047" cy="3045023"/>
            <a:chOff x="0" y="0"/>
            <a:chExt cx="5410200" cy="4330700"/>
          </a:xfrm>
        </p:grpSpPr>
        <p:sp>
          <p:nvSpPr>
            <p:cNvPr id="870" name="(MERT can optimize the non-decomposable BLEU; swap these for n-gram component values and determine total with the BLEU equation)"/>
            <p:cNvSpPr/>
            <p:nvPr/>
          </p:nvSpPr>
          <p:spPr>
            <a:xfrm>
              <a:off x="419100" y="0"/>
              <a:ext cx="4991100" cy="4330700"/>
            </a:xfrm>
            <a:prstGeom prst="roundRect">
              <a:avLst>
                <a:gd name="adj" fmla="val 4399"/>
              </a:avLst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r>
                <a:rPr sz="2531"/>
                <a:t>(MERT can optimize the non-decomposable BLEU; swap these for n-gram component values and determine </a:t>
              </a:r>
              <a:r>
                <a:rPr sz="2531" b="1">
                  <a:latin typeface="Gill Sans"/>
                  <a:ea typeface="Gill Sans"/>
                  <a:cs typeface="Gill Sans"/>
                  <a:sym typeface="Gill Sans"/>
                </a:rPr>
                <a:t>total</a:t>
              </a:r>
              <a:r>
                <a:rPr sz="2531"/>
                <a:t> with the BLEU equation)  </a:t>
              </a:r>
            </a:p>
          </p:txBody>
        </p:sp>
        <p:sp>
          <p:nvSpPr>
            <p:cNvPr id="871" name="Arrow"/>
            <p:cNvSpPr/>
            <p:nvPr/>
          </p:nvSpPr>
          <p:spPr>
            <a:xfrm flipH="1">
              <a:off x="0" y="1892300"/>
              <a:ext cx="558800" cy="1003300"/>
            </a:xfrm>
            <a:prstGeom prst="rightArrow">
              <a:avLst>
                <a:gd name="adj1" fmla="val 36709"/>
                <a:gd name="adj2" fmla="val 52273"/>
              </a:avLst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59" y="1752315"/>
            <a:ext cx="2462182" cy="121917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9825" y="1490259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5" name="Left Brace 44"/>
          <p:cNvSpPr/>
          <p:nvPr/>
        </p:nvSpPr>
        <p:spPr>
          <a:xfrm rot="5400000">
            <a:off x="4687148" y="1436924"/>
            <a:ext cx="373966" cy="107808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107198" y="1404079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BLEU+1</a:t>
            </a:r>
            <a:endParaRPr lang="en-US" dirty="0"/>
          </a:p>
        </p:txBody>
      </p:sp>
      <p:sp>
        <p:nvSpPr>
          <p:cNvPr id="47" name="Left Brace 46"/>
          <p:cNvSpPr/>
          <p:nvPr/>
        </p:nvSpPr>
        <p:spPr>
          <a:xfrm rot="5400000">
            <a:off x="6355881" y="1619547"/>
            <a:ext cx="373966" cy="74654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418636" y="1435757"/>
            <a:ext cx="780983" cy="48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 smtClean="0"/>
              <a:t>model</a:t>
            </a:r>
          </a:p>
          <a:p>
            <a:pPr algn="ctr">
              <a:lnSpc>
                <a:spcPts val="1500"/>
              </a:lnSpc>
            </a:pPr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49" name="Left Brace 48"/>
          <p:cNvSpPr/>
          <p:nvPr/>
        </p:nvSpPr>
        <p:spPr>
          <a:xfrm rot="5400000">
            <a:off x="5639824" y="1821301"/>
            <a:ext cx="373966" cy="41227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9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918" name="4"/>
          <p:cNvSpPr/>
          <p:nvPr/>
        </p:nvSpPr>
        <p:spPr>
          <a:xfrm>
            <a:off x="5133010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919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920" name="8"/>
          <p:cNvSpPr/>
          <p:nvPr/>
        </p:nvSpPr>
        <p:spPr>
          <a:xfrm>
            <a:off x="5129919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921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922" name="1"/>
          <p:cNvSpPr/>
          <p:nvPr/>
        </p:nvSpPr>
        <p:spPr>
          <a:xfrm>
            <a:off x="5129919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923" name="-3"/>
          <p:cNvSpPr/>
          <p:nvPr/>
        </p:nvSpPr>
        <p:spPr>
          <a:xfrm>
            <a:off x="4358121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924" name="-3"/>
          <p:cNvSpPr/>
          <p:nvPr/>
        </p:nvSpPr>
        <p:spPr>
          <a:xfrm>
            <a:off x="5099285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925" name="1"/>
          <p:cNvSpPr/>
          <p:nvPr/>
        </p:nvSpPr>
        <p:spPr>
          <a:xfrm>
            <a:off x="4417219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926" name="5"/>
          <p:cNvSpPr/>
          <p:nvPr/>
        </p:nvSpPr>
        <p:spPr>
          <a:xfrm>
            <a:off x="5158383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927" name="-5"/>
          <p:cNvSpPr/>
          <p:nvPr/>
        </p:nvSpPr>
        <p:spPr>
          <a:xfrm>
            <a:off x="4349191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928" name="-3"/>
          <p:cNvSpPr/>
          <p:nvPr/>
        </p:nvSpPr>
        <p:spPr>
          <a:xfrm>
            <a:off x="5099285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929" name="S1"/>
          <p:cNvSpPr/>
          <p:nvPr/>
        </p:nvSpPr>
        <p:spPr>
          <a:xfrm>
            <a:off x="3553520" y="3084226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930" name="S2"/>
          <p:cNvSpPr/>
          <p:nvPr/>
        </p:nvSpPr>
        <p:spPr>
          <a:xfrm>
            <a:off x="3452813" y="4727289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sp>
        <p:nvSpPr>
          <p:cNvPr id="931" name="w:"/>
          <p:cNvSpPr/>
          <p:nvPr/>
        </p:nvSpPr>
        <p:spPr>
          <a:xfrm>
            <a:off x="3740219" y="5519026"/>
            <a:ext cx="23083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w:</a:t>
            </a:r>
          </a:p>
        </p:txBody>
      </p:sp>
      <p:sp>
        <p:nvSpPr>
          <p:cNvPr id="932" name="0"/>
          <p:cNvSpPr/>
          <p:nvPr/>
        </p:nvSpPr>
        <p:spPr>
          <a:xfrm>
            <a:off x="4379825" y="5465926"/>
            <a:ext cx="216406" cy="364203"/>
          </a:xfrm>
          <a:prstGeom prst="rect">
            <a:avLst/>
          </a:prstGeom>
          <a:solidFill>
            <a:srgbClr val="AA7942"/>
          </a:solidFill>
          <a:ln w="25400">
            <a:solidFill>
              <a:srgbClr val="00F9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0</a:t>
            </a:r>
          </a:p>
        </p:txBody>
      </p:sp>
      <p:sp>
        <p:nvSpPr>
          <p:cNvPr id="933" name="0"/>
          <p:cNvSpPr/>
          <p:nvPr/>
        </p:nvSpPr>
        <p:spPr>
          <a:xfrm>
            <a:off x="5086875" y="5465926"/>
            <a:ext cx="288542" cy="364203"/>
          </a:xfrm>
          <a:prstGeom prst="rect">
            <a:avLst/>
          </a:prstGeom>
          <a:solidFill>
            <a:srgbClr val="AA7942"/>
          </a:solidFill>
          <a:ln w="254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0 </a:t>
            </a:r>
          </a:p>
        </p:txBody>
      </p:sp>
      <p:sp>
        <p:nvSpPr>
          <p:cNvPr id="934" name="Rounded Rectangle"/>
          <p:cNvSpPr/>
          <p:nvPr/>
        </p:nvSpPr>
        <p:spPr>
          <a:xfrm>
            <a:off x="3551039" y="5420320"/>
            <a:ext cx="1946672" cy="464344"/>
          </a:xfrm>
          <a:prstGeom prst="roundRect">
            <a:avLst>
              <a:gd name="adj" fmla="val 288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935" name="Star"/>
          <p:cNvSpPr/>
          <p:nvPr/>
        </p:nvSpPr>
        <p:spPr>
          <a:xfrm>
            <a:off x="5929677" y="2240136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936" name="Star"/>
          <p:cNvSpPr/>
          <p:nvPr/>
        </p:nvSpPr>
        <p:spPr>
          <a:xfrm>
            <a:off x="5923088" y="3714750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grpSp>
        <p:nvGrpSpPr>
          <p:cNvPr id="939" name="Group"/>
          <p:cNvGrpSpPr/>
          <p:nvPr/>
        </p:nvGrpSpPr>
        <p:grpSpPr>
          <a:xfrm>
            <a:off x="4121074" y="5929313"/>
            <a:ext cx="559257" cy="639152"/>
            <a:chOff x="0" y="0"/>
            <a:chExt cx="795386" cy="909017"/>
          </a:xfrm>
        </p:grpSpPr>
        <p:sp>
          <p:nvSpPr>
            <p:cNvPr id="937" name="Line"/>
            <p:cNvSpPr/>
            <p:nvPr/>
          </p:nvSpPr>
          <p:spPr>
            <a:xfrm flipH="1">
              <a:off x="586283" y="0"/>
              <a:ext cx="1" cy="470072"/>
            </a:xfrm>
            <a:prstGeom prst="line">
              <a:avLst/>
            </a:prstGeom>
            <a:noFill/>
            <a:ln w="63500" cap="flat">
              <a:solidFill>
                <a:srgbClr val="007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938" name="vary"/>
            <p:cNvSpPr/>
            <p:nvPr/>
          </p:nvSpPr>
          <p:spPr>
            <a:xfrm>
              <a:off x="0" y="437183"/>
              <a:ext cx="795386" cy="47183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87"/>
                <a:t>vary</a:t>
              </a:r>
            </a:p>
          </p:txBody>
        </p:sp>
      </p:grpSp>
      <p:grpSp>
        <p:nvGrpSpPr>
          <p:cNvPr id="942" name="Group"/>
          <p:cNvGrpSpPr/>
          <p:nvPr/>
        </p:nvGrpSpPr>
        <p:grpSpPr>
          <a:xfrm>
            <a:off x="5080632" y="5929313"/>
            <a:ext cx="551434" cy="639152"/>
            <a:chOff x="0" y="0"/>
            <a:chExt cx="784261" cy="909017"/>
          </a:xfrm>
        </p:grpSpPr>
        <p:sp>
          <p:nvSpPr>
            <p:cNvPr id="940" name="Line"/>
            <p:cNvSpPr/>
            <p:nvPr/>
          </p:nvSpPr>
          <p:spPr>
            <a:xfrm flipH="1">
              <a:off x="212179" y="0"/>
              <a:ext cx="1" cy="470072"/>
            </a:xfrm>
            <a:prstGeom prst="line">
              <a:avLst/>
            </a:prstGeom>
            <a:noFill/>
            <a:ln w="63500" cap="flat">
              <a:solidFill>
                <a:srgbClr val="7B0C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941" name="hold"/>
            <p:cNvSpPr/>
            <p:nvPr/>
          </p:nvSpPr>
          <p:spPr>
            <a:xfrm>
              <a:off x="0" y="437183"/>
              <a:ext cx="784261" cy="47183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87"/>
                <a:t>hold</a:t>
              </a:r>
            </a:p>
          </p:txBody>
        </p:sp>
      </p:grpSp>
      <p:sp>
        <p:nvSpPr>
          <p:cNvPr id="943" name="The MERT algorithm works by varying one weight at a time to find a value for that weight that aligns the best model score…"/>
          <p:cNvSpPr/>
          <p:nvPr/>
        </p:nvSpPr>
        <p:spPr>
          <a:xfrm>
            <a:off x="7638743" y="1856133"/>
            <a:ext cx="2857501" cy="2842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The MERT algorithm works by varying one weight at a time to find a value for that weight that aligns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model score </a:t>
            </a:r>
          </a:p>
          <a:p>
            <a:pPr>
              <a:defRPr sz="3200"/>
            </a:pPr>
            <a:r>
              <a:rPr sz="2250"/>
              <a:t>with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extrinsic score</a:t>
            </a:r>
          </a:p>
        </p:txBody>
      </p:sp>
      <p:sp>
        <p:nvSpPr>
          <p:cNvPr id="944" name="How MERT works"/>
          <p:cNvSpPr/>
          <p:nvPr/>
        </p:nvSpPr>
        <p:spPr>
          <a:xfrm>
            <a:off x="1774031" y="178594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7200"/>
            </a:lvl1pPr>
          </a:lstStyle>
          <a:p>
            <a:r>
              <a:rPr sz="5062"/>
              <a:t>How MERT works</a:t>
            </a:r>
          </a:p>
        </p:txBody>
      </p:sp>
      <p:sp>
        <p:nvSpPr>
          <p:cNvPr id="945" name=".44"/>
          <p:cNvSpPr/>
          <p:nvPr/>
        </p:nvSpPr>
        <p:spPr>
          <a:xfrm>
            <a:off x="6308577" y="269772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.44</a:t>
            </a:r>
          </a:p>
        </p:txBody>
      </p:sp>
      <p:sp>
        <p:nvSpPr>
          <p:cNvPr id="946" name=".28"/>
          <p:cNvSpPr/>
          <p:nvPr/>
        </p:nvSpPr>
        <p:spPr>
          <a:xfrm>
            <a:off x="6308577" y="2179801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.28</a:t>
            </a:r>
          </a:p>
        </p:txBody>
      </p:sp>
      <p:sp>
        <p:nvSpPr>
          <p:cNvPr id="947" name=".12"/>
          <p:cNvSpPr/>
          <p:nvPr/>
        </p:nvSpPr>
        <p:spPr>
          <a:xfrm>
            <a:off x="6312185" y="3162066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.12</a:t>
            </a:r>
          </a:p>
        </p:txBody>
      </p:sp>
      <p:sp>
        <p:nvSpPr>
          <p:cNvPr id="948" name=".18"/>
          <p:cNvSpPr/>
          <p:nvPr/>
        </p:nvSpPr>
        <p:spPr>
          <a:xfrm>
            <a:off x="6338856" y="4345250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.18</a:t>
            </a:r>
          </a:p>
        </p:txBody>
      </p:sp>
      <p:sp>
        <p:nvSpPr>
          <p:cNvPr id="949" name=".15"/>
          <p:cNvSpPr/>
          <p:nvPr/>
        </p:nvSpPr>
        <p:spPr>
          <a:xfrm>
            <a:off x="6338856" y="382286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.15</a:t>
            </a:r>
          </a:p>
        </p:txBody>
      </p:sp>
      <p:sp>
        <p:nvSpPr>
          <p:cNvPr id="950" name=".32"/>
          <p:cNvSpPr/>
          <p:nvPr/>
        </p:nvSpPr>
        <p:spPr>
          <a:xfrm>
            <a:off x="6338856" y="4805129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.32</a:t>
            </a:r>
          </a:p>
        </p:txBody>
      </p:sp>
      <p:sp>
        <p:nvSpPr>
          <p:cNvPr id="951" name="total:"/>
          <p:cNvSpPr/>
          <p:nvPr/>
        </p:nvSpPr>
        <p:spPr>
          <a:xfrm>
            <a:off x="6333674" y="5437915"/>
            <a:ext cx="886461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320"/>
              <a:t>total:</a:t>
            </a:r>
          </a:p>
        </p:txBody>
      </p:sp>
      <p:grpSp>
        <p:nvGrpSpPr>
          <p:cNvPr id="955" name="Group"/>
          <p:cNvGrpSpPr/>
          <p:nvPr/>
        </p:nvGrpSpPr>
        <p:grpSpPr>
          <a:xfrm>
            <a:off x="12495609" y="1902024"/>
            <a:ext cx="3804047" cy="3045023"/>
            <a:chOff x="0" y="0"/>
            <a:chExt cx="5410200" cy="4330700"/>
          </a:xfrm>
        </p:grpSpPr>
        <p:sp>
          <p:nvSpPr>
            <p:cNvPr id="953" name="(MERT can optimize the non-decomposable BLEU; swap these for n-gram component values and determine total with the BLEU equation)"/>
            <p:cNvSpPr/>
            <p:nvPr/>
          </p:nvSpPr>
          <p:spPr>
            <a:xfrm>
              <a:off x="419100" y="0"/>
              <a:ext cx="4991100" cy="4330700"/>
            </a:xfrm>
            <a:prstGeom prst="roundRect">
              <a:avLst>
                <a:gd name="adj" fmla="val 4399"/>
              </a:avLst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r>
                <a:rPr sz="2531"/>
                <a:t>(MERT can optimize the non-decomposable BLEU; swap these for n-gram component values and determine </a:t>
              </a:r>
              <a:r>
                <a:rPr sz="2531" b="1">
                  <a:latin typeface="Gill Sans"/>
                  <a:ea typeface="Gill Sans"/>
                  <a:cs typeface="Gill Sans"/>
                  <a:sym typeface="Gill Sans"/>
                </a:rPr>
                <a:t>total</a:t>
              </a:r>
              <a:r>
                <a:rPr sz="2531"/>
                <a:t> with the BLEU equation)  </a:t>
              </a:r>
            </a:p>
          </p:txBody>
        </p:sp>
        <p:sp>
          <p:nvSpPr>
            <p:cNvPr id="954" name="Arrow"/>
            <p:cNvSpPr/>
            <p:nvPr/>
          </p:nvSpPr>
          <p:spPr>
            <a:xfrm flipH="1">
              <a:off x="0" y="1892300"/>
              <a:ext cx="558800" cy="1003300"/>
            </a:xfrm>
            <a:prstGeom prst="rightArrow">
              <a:avLst>
                <a:gd name="adj1" fmla="val 36709"/>
                <a:gd name="adj2" fmla="val 52273"/>
              </a:avLst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grpSp>
        <p:nvGrpSpPr>
          <p:cNvPr id="962" name="Group"/>
          <p:cNvGrpSpPr/>
          <p:nvPr/>
        </p:nvGrpSpPr>
        <p:grpSpPr>
          <a:xfrm>
            <a:off x="5694164" y="2179801"/>
            <a:ext cx="230855" cy="2918094"/>
            <a:chOff x="0" y="-11339"/>
            <a:chExt cx="328326" cy="4150178"/>
          </a:xfrm>
        </p:grpSpPr>
        <p:sp>
          <p:nvSpPr>
            <p:cNvPr id="956" name="0"/>
            <p:cNvSpPr/>
            <p:nvPr/>
          </p:nvSpPr>
          <p:spPr>
            <a:xfrm>
              <a:off x="0" y="-11339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957" name="0"/>
            <p:cNvSpPr/>
            <p:nvPr/>
          </p:nvSpPr>
          <p:spPr>
            <a:xfrm>
              <a:off x="0" y="636361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958" name="0"/>
            <p:cNvSpPr/>
            <p:nvPr/>
          </p:nvSpPr>
          <p:spPr>
            <a:xfrm>
              <a:off x="282" y="1284061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959" name="0"/>
            <p:cNvSpPr/>
            <p:nvPr/>
          </p:nvSpPr>
          <p:spPr>
            <a:xfrm>
              <a:off x="12982" y="2325462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960" name="0"/>
            <p:cNvSpPr/>
            <p:nvPr/>
          </p:nvSpPr>
          <p:spPr>
            <a:xfrm>
              <a:off x="12982" y="2973162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961" name="0"/>
            <p:cNvSpPr/>
            <p:nvPr/>
          </p:nvSpPr>
          <p:spPr>
            <a:xfrm>
              <a:off x="20550" y="3620861"/>
              <a:ext cx="307776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59" y="1752315"/>
            <a:ext cx="2462182" cy="1219174"/>
          </a:xfrm>
          <a:prstGeom prst="rect">
            <a:avLst/>
          </a:prstGeom>
        </p:spPr>
      </p:pic>
      <p:sp>
        <p:nvSpPr>
          <p:cNvPr id="50" name=".43"/>
          <p:cNvSpPr/>
          <p:nvPr/>
        </p:nvSpPr>
        <p:spPr>
          <a:xfrm>
            <a:off x="7256070" y="5383122"/>
            <a:ext cx="59952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800" dirty="0"/>
              <a:t>.43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379825" y="1490259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52" name="Left Brace 51"/>
          <p:cNvSpPr/>
          <p:nvPr/>
        </p:nvSpPr>
        <p:spPr>
          <a:xfrm rot="5400000">
            <a:off x="4687148" y="1436924"/>
            <a:ext cx="373966" cy="107808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107198" y="1404079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BLEU+1</a:t>
            </a:r>
            <a:endParaRPr lang="en-US" dirty="0"/>
          </a:p>
        </p:txBody>
      </p:sp>
      <p:sp>
        <p:nvSpPr>
          <p:cNvPr id="54" name="Left Brace 53"/>
          <p:cNvSpPr/>
          <p:nvPr/>
        </p:nvSpPr>
        <p:spPr>
          <a:xfrm rot="5400000">
            <a:off x="6355881" y="1619547"/>
            <a:ext cx="373966" cy="74654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418636" y="1435757"/>
            <a:ext cx="780983" cy="48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 smtClean="0"/>
              <a:t>model</a:t>
            </a:r>
          </a:p>
          <a:p>
            <a:pPr algn="ctr">
              <a:lnSpc>
                <a:spcPts val="1500"/>
              </a:lnSpc>
            </a:pPr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56" name="Left Brace 55"/>
          <p:cNvSpPr/>
          <p:nvPr/>
        </p:nvSpPr>
        <p:spPr>
          <a:xfrm rot="5400000">
            <a:off x="5639824" y="1821301"/>
            <a:ext cx="373966" cy="41227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43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966" name="4"/>
          <p:cNvSpPr/>
          <p:nvPr/>
        </p:nvSpPr>
        <p:spPr>
          <a:xfrm>
            <a:off x="5133010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967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968" name="8"/>
          <p:cNvSpPr/>
          <p:nvPr/>
        </p:nvSpPr>
        <p:spPr>
          <a:xfrm>
            <a:off x="5129919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969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970" name="1"/>
          <p:cNvSpPr/>
          <p:nvPr/>
        </p:nvSpPr>
        <p:spPr>
          <a:xfrm>
            <a:off x="5129919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971" name="-3"/>
          <p:cNvSpPr/>
          <p:nvPr/>
        </p:nvSpPr>
        <p:spPr>
          <a:xfrm>
            <a:off x="4358121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972" name="-3"/>
          <p:cNvSpPr/>
          <p:nvPr/>
        </p:nvSpPr>
        <p:spPr>
          <a:xfrm>
            <a:off x="5099285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973" name="1"/>
          <p:cNvSpPr/>
          <p:nvPr/>
        </p:nvSpPr>
        <p:spPr>
          <a:xfrm>
            <a:off x="4417219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974" name="5"/>
          <p:cNvSpPr/>
          <p:nvPr/>
        </p:nvSpPr>
        <p:spPr>
          <a:xfrm>
            <a:off x="5158383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975" name="-5"/>
          <p:cNvSpPr/>
          <p:nvPr/>
        </p:nvSpPr>
        <p:spPr>
          <a:xfrm>
            <a:off x="4349191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976" name="-3"/>
          <p:cNvSpPr/>
          <p:nvPr/>
        </p:nvSpPr>
        <p:spPr>
          <a:xfrm>
            <a:off x="5099285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977" name="S1"/>
          <p:cNvSpPr/>
          <p:nvPr/>
        </p:nvSpPr>
        <p:spPr>
          <a:xfrm>
            <a:off x="3553520" y="3084226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978" name="S2"/>
          <p:cNvSpPr/>
          <p:nvPr/>
        </p:nvSpPr>
        <p:spPr>
          <a:xfrm>
            <a:off x="3452813" y="4727289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sp>
        <p:nvSpPr>
          <p:cNvPr id="979" name="w:"/>
          <p:cNvSpPr/>
          <p:nvPr/>
        </p:nvSpPr>
        <p:spPr>
          <a:xfrm>
            <a:off x="3740219" y="5519026"/>
            <a:ext cx="23083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w:</a:t>
            </a:r>
          </a:p>
        </p:txBody>
      </p:sp>
      <p:sp>
        <p:nvSpPr>
          <p:cNvPr id="980" name="-1"/>
          <p:cNvSpPr/>
          <p:nvPr/>
        </p:nvSpPr>
        <p:spPr>
          <a:xfrm>
            <a:off x="4320728" y="5465926"/>
            <a:ext cx="335028" cy="364203"/>
          </a:xfrm>
          <a:prstGeom prst="rect">
            <a:avLst/>
          </a:prstGeom>
          <a:solidFill>
            <a:srgbClr val="AA7942"/>
          </a:solidFill>
          <a:ln w="25400">
            <a:solidFill>
              <a:srgbClr val="00F9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-1</a:t>
            </a:r>
          </a:p>
        </p:txBody>
      </p:sp>
      <p:sp>
        <p:nvSpPr>
          <p:cNvPr id="981" name="0"/>
          <p:cNvSpPr/>
          <p:nvPr/>
        </p:nvSpPr>
        <p:spPr>
          <a:xfrm>
            <a:off x="5086875" y="5465926"/>
            <a:ext cx="288542" cy="364203"/>
          </a:xfrm>
          <a:prstGeom prst="rect">
            <a:avLst/>
          </a:prstGeom>
          <a:solidFill>
            <a:srgbClr val="AA7942"/>
          </a:solidFill>
          <a:ln w="254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0 </a:t>
            </a:r>
          </a:p>
        </p:txBody>
      </p:sp>
      <p:sp>
        <p:nvSpPr>
          <p:cNvPr id="982" name="Rounded Rectangle"/>
          <p:cNvSpPr/>
          <p:nvPr/>
        </p:nvSpPr>
        <p:spPr>
          <a:xfrm>
            <a:off x="3551039" y="5420320"/>
            <a:ext cx="1946672" cy="464344"/>
          </a:xfrm>
          <a:prstGeom prst="roundRect">
            <a:avLst>
              <a:gd name="adj" fmla="val 288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983" name="-2"/>
          <p:cNvSpPr/>
          <p:nvPr/>
        </p:nvSpPr>
        <p:spPr>
          <a:xfrm>
            <a:off x="5635066" y="2179801"/>
            <a:ext cx="335028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-2</a:t>
            </a:r>
          </a:p>
        </p:txBody>
      </p:sp>
      <p:sp>
        <p:nvSpPr>
          <p:cNvPr id="984" name="-3"/>
          <p:cNvSpPr/>
          <p:nvPr/>
        </p:nvSpPr>
        <p:spPr>
          <a:xfrm>
            <a:off x="5635066" y="2635215"/>
            <a:ext cx="335028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985" name="-6"/>
          <p:cNvSpPr/>
          <p:nvPr/>
        </p:nvSpPr>
        <p:spPr>
          <a:xfrm>
            <a:off x="5635264" y="3090629"/>
            <a:ext cx="335028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-6</a:t>
            </a:r>
          </a:p>
        </p:txBody>
      </p:sp>
      <p:sp>
        <p:nvSpPr>
          <p:cNvPr id="986" name="3"/>
          <p:cNvSpPr/>
          <p:nvPr/>
        </p:nvSpPr>
        <p:spPr>
          <a:xfrm>
            <a:off x="5703292" y="3822863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987" name="-1"/>
          <p:cNvSpPr/>
          <p:nvPr/>
        </p:nvSpPr>
        <p:spPr>
          <a:xfrm>
            <a:off x="5644194" y="4278277"/>
            <a:ext cx="335028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-1</a:t>
            </a:r>
          </a:p>
        </p:txBody>
      </p:sp>
      <p:sp>
        <p:nvSpPr>
          <p:cNvPr id="988" name="5"/>
          <p:cNvSpPr/>
          <p:nvPr/>
        </p:nvSpPr>
        <p:spPr>
          <a:xfrm>
            <a:off x="5708613" y="473369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989" name="Star"/>
          <p:cNvSpPr/>
          <p:nvPr/>
        </p:nvSpPr>
        <p:spPr>
          <a:xfrm>
            <a:off x="6007083" y="2256901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990" name="Star"/>
          <p:cNvSpPr/>
          <p:nvPr/>
        </p:nvSpPr>
        <p:spPr>
          <a:xfrm>
            <a:off x="5949877" y="4661297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grpSp>
        <p:nvGrpSpPr>
          <p:cNvPr id="993" name="Group"/>
          <p:cNvGrpSpPr/>
          <p:nvPr/>
        </p:nvGrpSpPr>
        <p:grpSpPr>
          <a:xfrm>
            <a:off x="4121074" y="5929313"/>
            <a:ext cx="559257" cy="639152"/>
            <a:chOff x="0" y="0"/>
            <a:chExt cx="795386" cy="909017"/>
          </a:xfrm>
        </p:grpSpPr>
        <p:sp>
          <p:nvSpPr>
            <p:cNvPr id="991" name="Line"/>
            <p:cNvSpPr/>
            <p:nvPr/>
          </p:nvSpPr>
          <p:spPr>
            <a:xfrm flipH="1">
              <a:off x="586283" y="0"/>
              <a:ext cx="1" cy="470072"/>
            </a:xfrm>
            <a:prstGeom prst="line">
              <a:avLst/>
            </a:prstGeom>
            <a:noFill/>
            <a:ln w="63500" cap="flat">
              <a:solidFill>
                <a:srgbClr val="007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992" name="vary"/>
            <p:cNvSpPr/>
            <p:nvPr/>
          </p:nvSpPr>
          <p:spPr>
            <a:xfrm>
              <a:off x="0" y="437183"/>
              <a:ext cx="795386" cy="47183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87"/>
                <a:t>vary</a:t>
              </a:r>
            </a:p>
          </p:txBody>
        </p:sp>
      </p:grpSp>
      <p:grpSp>
        <p:nvGrpSpPr>
          <p:cNvPr id="996" name="Group"/>
          <p:cNvGrpSpPr/>
          <p:nvPr/>
        </p:nvGrpSpPr>
        <p:grpSpPr>
          <a:xfrm>
            <a:off x="5080632" y="5929313"/>
            <a:ext cx="551434" cy="639152"/>
            <a:chOff x="0" y="0"/>
            <a:chExt cx="784261" cy="909017"/>
          </a:xfrm>
        </p:grpSpPr>
        <p:sp>
          <p:nvSpPr>
            <p:cNvPr id="994" name="Line"/>
            <p:cNvSpPr/>
            <p:nvPr/>
          </p:nvSpPr>
          <p:spPr>
            <a:xfrm flipH="1">
              <a:off x="212179" y="0"/>
              <a:ext cx="1" cy="470072"/>
            </a:xfrm>
            <a:prstGeom prst="line">
              <a:avLst/>
            </a:prstGeom>
            <a:noFill/>
            <a:ln w="63500" cap="flat">
              <a:solidFill>
                <a:srgbClr val="7B0C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995" name="hold"/>
            <p:cNvSpPr/>
            <p:nvPr/>
          </p:nvSpPr>
          <p:spPr>
            <a:xfrm>
              <a:off x="0" y="437183"/>
              <a:ext cx="784261" cy="47183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87"/>
                <a:t>hold</a:t>
              </a:r>
            </a:p>
          </p:txBody>
        </p:sp>
      </p:grpSp>
      <p:sp>
        <p:nvSpPr>
          <p:cNvPr id="997" name="The MERT algorithm works by varying one weight at a time to find a value for that weight that aligns the best model score…"/>
          <p:cNvSpPr/>
          <p:nvPr/>
        </p:nvSpPr>
        <p:spPr>
          <a:xfrm>
            <a:off x="7638743" y="1856133"/>
            <a:ext cx="2857501" cy="2842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The MERT algorithm works by varying one weight at a time to find a value for that weight that aligns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model score </a:t>
            </a:r>
          </a:p>
          <a:p>
            <a:pPr>
              <a:defRPr sz="3200"/>
            </a:pPr>
            <a:r>
              <a:rPr sz="2250"/>
              <a:t>with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extrinsic score</a:t>
            </a:r>
          </a:p>
        </p:txBody>
      </p:sp>
      <p:sp>
        <p:nvSpPr>
          <p:cNvPr id="998" name="How MERT works"/>
          <p:cNvSpPr/>
          <p:nvPr/>
        </p:nvSpPr>
        <p:spPr>
          <a:xfrm>
            <a:off x="1774031" y="178594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7200"/>
            </a:lvl1pPr>
          </a:lstStyle>
          <a:p>
            <a:r>
              <a:rPr sz="5062"/>
              <a:t>How MERT works</a:t>
            </a:r>
          </a:p>
        </p:txBody>
      </p:sp>
      <p:sp>
        <p:nvSpPr>
          <p:cNvPr id="999" name=".44"/>
          <p:cNvSpPr/>
          <p:nvPr/>
        </p:nvSpPr>
        <p:spPr>
          <a:xfrm>
            <a:off x="6308577" y="269772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.44</a:t>
            </a:r>
          </a:p>
        </p:txBody>
      </p:sp>
      <p:sp>
        <p:nvSpPr>
          <p:cNvPr id="1000" name=".28"/>
          <p:cNvSpPr/>
          <p:nvPr/>
        </p:nvSpPr>
        <p:spPr>
          <a:xfrm>
            <a:off x="6308577" y="2179801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.28</a:t>
            </a:r>
          </a:p>
        </p:txBody>
      </p:sp>
      <p:sp>
        <p:nvSpPr>
          <p:cNvPr id="1001" name=".12"/>
          <p:cNvSpPr/>
          <p:nvPr/>
        </p:nvSpPr>
        <p:spPr>
          <a:xfrm>
            <a:off x="6312185" y="3162066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.12</a:t>
            </a:r>
          </a:p>
        </p:txBody>
      </p:sp>
      <p:sp>
        <p:nvSpPr>
          <p:cNvPr id="1002" name=".18"/>
          <p:cNvSpPr/>
          <p:nvPr/>
        </p:nvSpPr>
        <p:spPr>
          <a:xfrm>
            <a:off x="6338856" y="4345250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.18</a:t>
            </a:r>
          </a:p>
        </p:txBody>
      </p:sp>
      <p:sp>
        <p:nvSpPr>
          <p:cNvPr id="1003" name=".15"/>
          <p:cNvSpPr/>
          <p:nvPr/>
        </p:nvSpPr>
        <p:spPr>
          <a:xfrm>
            <a:off x="6338856" y="382286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.15</a:t>
            </a:r>
          </a:p>
        </p:txBody>
      </p:sp>
      <p:sp>
        <p:nvSpPr>
          <p:cNvPr id="1004" name=".32"/>
          <p:cNvSpPr/>
          <p:nvPr/>
        </p:nvSpPr>
        <p:spPr>
          <a:xfrm>
            <a:off x="6338856" y="4805129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.32</a:t>
            </a:r>
          </a:p>
        </p:txBody>
      </p:sp>
      <p:sp>
        <p:nvSpPr>
          <p:cNvPr id="1005" name="total:"/>
          <p:cNvSpPr/>
          <p:nvPr/>
        </p:nvSpPr>
        <p:spPr>
          <a:xfrm>
            <a:off x="6333674" y="5437915"/>
            <a:ext cx="886461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320"/>
              <a:t>total:</a:t>
            </a:r>
          </a:p>
        </p:txBody>
      </p:sp>
      <p:sp>
        <p:nvSpPr>
          <p:cNvPr id="1006" name=".60"/>
          <p:cNvSpPr/>
          <p:nvPr/>
        </p:nvSpPr>
        <p:spPr>
          <a:xfrm>
            <a:off x="7256070" y="5383122"/>
            <a:ext cx="54341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66" dirty="0"/>
              <a:t>.</a:t>
            </a:r>
            <a:r>
              <a:rPr sz="2800" dirty="0"/>
              <a:t>60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59" y="1752315"/>
            <a:ext cx="2462182" cy="121917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379825" y="1490259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7" name="Left Brace 46"/>
          <p:cNvSpPr/>
          <p:nvPr/>
        </p:nvSpPr>
        <p:spPr>
          <a:xfrm rot="5400000">
            <a:off x="4687148" y="1436924"/>
            <a:ext cx="373966" cy="107808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107198" y="1404079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BLEU+1</a:t>
            </a:r>
            <a:endParaRPr lang="en-US" dirty="0"/>
          </a:p>
        </p:txBody>
      </p:sp>
      <p:sp>
        <p:nvSpPr>
          <p:cNvPr id="49" name="Left Brace 48"/>
          <p:cNvSpPr/>
          <p:nvPr/>
        </p:nvSpPr>
        <p:spPr>
          <a:xfrm rot="5400000">
            <a:off x="6355881" y="1619547"/>
            <a:ext cx="373966" cy="74654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418636" y="1435757"/>
            <a:ext cx="780983" cy="48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 smtClean="0"/>
              <a:t>model</a:t>
            </a:r>
          </a:p>
          <a:p>
            <a:pPr algn="ctr">
              <a:lnSpc>
                <a:spcPts val="1500"/>
              </a:lnSpc>
            </a:pPr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51" name="Left Brace 50"/>
          <p:cNvSpPr/>
          <p:nvPr/>
        </p:nvSpPr>
        <p:spPr>
          <a:xfrm rot="5400000">
            <a:off x="5639824" y="1821301"/>
            <a:ext cx="373966" cy="41227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61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010" name="4"/>
          <p:cNvSpPr/>
          <p:nvPr/>
        </p:nvSpPr>
        <p:spPr>
          <a:xfrm>
            <a:off x="5133010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011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012" name="8"/>
          <p:cNvSpPr/>
          <p:nvPr/>
        </p:nvSpPr>
        <p:spPr>
          <a:xfrm>
            <a:off x="5129919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1013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1014" name="1"/>
          <p:cNvSpPr/>
          <p:nvPr/>
        </p:nvSpPr>
        <p:spPr>
          <a:xfrm>
            <a:off x="5129919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015" name="-3"/>
          <p:cNvSpPr/>
          <p:nvPr/>
        </p:nvSpPr>
        <p:spPr>
          <a:xfrm>
            <a:off x="4358121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016" name="-3"/>
          <p:cNvSpPr/>
          <p:nvPr/>
        </p:nvSpPr>
        <p:spPr>
          <a:xfrm>
            <a:off x="5099285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017" name="1"/>
          <p:cNvSpPr/>
          <p:nvPr/>
        </p:nvSpPr>
        <p:spPr>
          <a:xfrm>
            <a:off x="4417219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018" name="5"/>
          <p:cNvSpPr/>
          <p:nvPr/>
        </p:nvSpPr>
        <p:spPr>
          <a:xfrm>
            <a:off x="5158383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019" name="-5"/>
          <p:cNvSpPr/>
          <p:nvPr/>
        </p:nvSpPr>
        <p:spPr>
          <a:xfrm>
            <a:off x="4349191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1020" name="-3"/>
          <p:cNvSpPr/>
          <p:nvPr/>
        </p:nvSpPr>
        <p:spPr>
          <a:xfrm>
            <a:off x="5099285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021" name="S1"/>
          <p:cNvSpPr/>
          <p:nvPr/>
        </p:nvSpPr>
        <p:spPr>
          <a:xfrm>
            <a:off x="3553520" y="3084226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1022" name="S2"/>
          <p:cNvSpPr/>
          <p:nvPr/>
        </p:nvSpPr>
        <p:spPr>
          <a:xfrm>
            <a:off x="3452813" y="4727289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sp>
        <p:nvSpPr>
          <p:cNvPr id="1023" name="w:"/>
          <p:cNvSpPr/>
          <p:nvPr/>
        </p:nvSpPr>
        <p:spPr>
          <a:xfrm>
            <a:off x="3740219" y="5519026"/>
            <a:ext cx="23083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w:</a:t>
            </a:r>
          </a:p>
        </p:txBody>
      </p:sp>
      <p:sp>
        <p:nvSpPr>
          <p:cNvPr id="1024" name="-1"/>
          <p:cNvSpPr/>
          <p:nvPr/>
        </p:nvSpPr>
        <p:spPr>
          <a:xfrm>
            <a:off x="4320728" y="5465926"/>
            <a:ext cx="335028" cy="364203"/>
          </a:xfrm>
          <a:prstGeom prst="rect">
            <a:avLst/>
          </a:prstGeom>
          <a:solidFill>
            <a:srgbClr val="AA7942"/>
          </a:solidFill>
          <a:ln w="254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-1</a:t>
            </a:r>
          </a:p>
        </p:txBody>
      </p:sp>
      <p:sp>
        <p:nvSpPr>
          <p:cNvPr id="1025" name="0"/>
          <p:cNvSpPr/>
          <p:nvPr/>
        </p:nvSpPr>
        <p:spPr>
          <a:xfrm>
            <a:off x="5086875" y="5465926"/>
            <a:ext cx="288542" cy="364203"/>
          </a:xfrm>
          <a:prstGeom prst="rect">
            <a:avLst/>
          </a:prstGeom>
          <a:solidFill>
            <a:srgbClr val="AA7942"/>
          </a:solidFill>
          <a:ln w="25400">
            <a:solidFill>
              <a:srgbClr val="00F9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0 </a:t>
            </a:r>
          </a:p>
        </p:txBody>
      </p:sp>
      <p:sp>
        <p:nvSpPr>
          <p:cNvPr id="1026" name="Rounded Rectangle"/>
          <p:cNvSpPr/>
          <p:nvPr/>
        </p:nvSpPr>
        <p:spPr>
          <a:xfrm>
            <a:off x="3551039" y="5420320"/>
            <a:ext cx="1946672" cy="464344"/>
          </a:xfrm>
          <a:prstGeom prst="roundRect">
            <a:avLst>
              <a:gd name="adj" fmla="val 288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027" name="-2"/>
          <p:cNvSpPr/>
          <p:nvPr/>
        </p:nvSpPr>
        <p:spPr>
          <a:xfrm>
            <a:off x="5635066" y="2179801"/>
            <a:ext cx="335028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-2</a:t>
            </a:r>
          </a:p>
        </p:txBody>
      </p:sp>
      <p:sp>
        <p:nvSpPr>
          <p:cNvPr id="1028" name="-3"/>
          <p:cNvSpPr/>
          <p:nvPr/>
        </p:nvSpPr>
        <p:spPr>
          <a:xfrm>
            <a:off x="5635066" y="2635215"/>
            <a:ext cx="335028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029" name="-6"/>
          <p:cNvSpPr/>
          <p:nvPr/>
        </p:nvSpPr>
        <p:spPr>
          <a:xfrm>
            <a:off x="5635264" y="3090629"/>
            <a:ext cx="335028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-6</a:t>
            </a:r>
          </a:p>
        </p:txBody>
      </p:sp>
      <p:sp>
        <p:nvSpPr>
          <p:cNvPr id="1030" name="3"/>
          <p:cNvSpPr/>
          <p:nvPr/>
        </p:nvSpPr>
        <p:spPr>
          <a:xfrm>
            <a:off x="5703292" y="3822863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031" name="-1"/>
          <p:cNvSpPr/>
          <p:nvPr/>
        </p:nvSpPr>
        <p:spPr>
          <a:xfrm>
            <a:off x="5644194" y="4278277"/>
            <a:ext cx="335028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-1</a:t>
            </a:r>
          </a:p>
        </p:txBody>
      </p:sp>
      <p:sp>
        <p:nvSpPr>
          <p:cNvPr id="1032" name="5"/>
          <p:cNvSpPr/>
          <p:nvPr/>
        </p:nvSpPr>
        <p:spPr>
          <a:xfrm>
            <a:off x="5708613" y="473369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033" name="Star"/>
          <p:cNvSpPr/>
          <p:nvPr/>
        </p:nvSpPr>
        <p:spPr>
          <a:xfrm>
            <a:off x="5985595" y="2256901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034" name="Star"/>
          <p:cNvSpPr/>
          <p:nvPr/>
        </p:nvSpPr>
        <p:spPr>
          <a:xfrm>
            <a:off x="5949877" y="4661297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035" name="The MERT algorithm works by varying one weight at a time to find a value for that weight that aligns the best model score…"/>
          <p:cNvSpPr/>
          <p:nvPr/>
        </p:nvSpPr>
        <p:spPr>
          <a:xfrm>
            <a:off x="7638743" y="1856133"/>
            <a:ext cx="2857501" cy="2842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The MERT algorithm works by varying one weight at a time to find a value for that weight that aligns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model score </a:t>
            </a:r>
          </a:p>
          <a:p>
            <a:pPr>
              <a:defRPr sz="3200"/>
            </a:pPr>
            <a:r>
              <a:rPr sz="2250"/>
              <a:t>with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extrinsic score</a:t>
            </a:r>
          </a:p>
        </p:txBody>
      </p:sp>
      <p:sp>
        <p:nvSpPr>
          <p:cNvPr id="1036" name="How MERT works"/>
          <p:cNvSpPr/>
          <p:nvPr/>
        </p:nvSpPr>
        <p:spPr>
          <a:xfrm>
            <a:off x="1774031" y="178594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7200"/>
            </a:lvl1pPr>
          </a:lstStyle>
          <a:p>
            <a:r>
              <a:rPr sz="5062"/>
              <a:t>How MERT works</a:t>
            </a:r>
          </a:p>
        </p:txBody>
      </p:sp>
      <p:sp>
        <p:nvSpPr>
          <p:cNvPr id="1037" name=".44"/>
          <p:cNvSpPr/>
          <p:nvPr/>
        </p:nvSpPr>
        <p:spPr>
          <a:xfrm>
            <a:off x="6308577" y="269772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.44</a:t>
            </a:r>
          </a:p>
        </p:txBody>
      </p:sp>
      <p:sp>
        <p:nvSpPr>
          <p:cNvPr id="1038" name=".28"/>
          <p:cNvSpPr/>
          <p:nvPr/>
        </p:nvSpPr>
        <p:spPr>
          <a:xfrm>
            <a:off x="6308577" y="2179801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.28</a:t>
            </a:r>
          </a:p>
        </p:txBody>
      </p:sp>
      <p:sp>
        <p:nvSpPr>
          <p:cNvPr id="1039" name=".12"/>
          <p:cNvSpPr/>
          <p:nvPr/>
        </p:nvSpPr>
        <p:spPr>
          <a:xfrm>
            <a:off x="6312185" y="3162066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.12</a:t>
            </a:r>
          </a:p>
        </p:txBody>
      </p:sp>
      <p:sp>
        <p:nvSpPr>
          <p:cNvPr id="1040" name=".18"/>
          <p:cNvSpPr/>
          <p:nvPr/>
        </p:nvSpPr>
        <p:spPr>
          <a:xfrm>
            <a:off x="6338856" y="4345250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.18</a:t>
            </a:r>
          </a:p>
        </p:txBody>
      </p:sp>
      <p:sp>
        <p:nvSpPr>
          <p:cNvPr id="1041" name=".15"/>
          <p:cNvSpPr/>
          <p:nvPr/>
        </p:nvSpPr>
        <p:spPr>
          <a:xfrm>
            <a:off x="6338856" y="382286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.15</a:t>
            </a:r>
          </a:p>
        </p:txBody>
      </p:sp>
      <p:sp>
        <p:nvSpPr>
          <p:cNvPr id="1042" name=".32"/>
          <p:cNvSpPr/>
          <p:nvPr/>
        </p:nvSpPr>
        <p:spPr>
          <a:xfrm>
            <a:off x="6338856" y="4805129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.32</a:t>
            </a:r>
          </a:p>
        </p:txBody>
      </p:sp>
      <p:sp>
        <p:nvSpPr>
          <p:cNvPr id="1043" name="total:"/>
          <p:cNvSpPr/>
          <p:nvPr/>
        </p:nvSpPr>
        <p:spPr>
          <a:xfrm>
            <a:off x="6333674" y="5437915"/>
            <a:ext cx="886461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320"/>
              <a:t>total:</a:t>
            </a:r>
          </a:p>
        </p:txBody>
      </p:sp>
      <p:grpSp>
        <p:nvGrpSpPr>
          <p:cNvPr id="1047" name="Group"/>
          <p:cNvGrpSpPr/>
          <p:nvPr/>
        </p:nvGrpSpPr>
        <p:grpSpPr>
          <a:xfrm>
            <a:off x="4862238" y="5929313"/>
            <a:ext cx="559257" cy="639152"/>
            <a:chOff x="0" y="0"/>
            <a:chExt cx="795386" cy="909017"/>
          </a:xfrm>
        </p:grpSpPr>
        <p:sp>
          <p:nvSpPr>
            <p:cNvPr id="1045" name="Line"/>
            <p:cNvSpPr/>
            <p:nvPr/>
          </p:nvSpPr>
          <p:spPr>
            <a:xfrm flipH="1">
              <a:off x="586283" y="0"/>
              <a:ext cx="1" cy="470072"/>
            </a:xfrm>
            <a:prstGeom prst="line">
              <a:avLst/>
            </a:prstGeom>
            <a:noFill/>
            <a:ln w="63500" cap="flat">
              <a:solidFill>
                <a:srgbClr val="007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046" name="vary"/>
            <p:cNvSpPr/>
            <p:nvPr/>
          </p:nvSpPr>
          <p:spPr>
            <a:xfrm>
              <a:off x="0" y="437183"/>
              <a:ext cx="795386" cy="47183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87"/>
                <a:t>vary</a:t>
              </a:r>
            </a:p>
          </p:txBody>
        </p:sp>
      </p:grpSp>
      <p:grpSp>
        <p:nvGrpSpPr>
          <p:cNvPr id="1050" name="Group"/>
          <p:cNvGrpSpPr/>
          <p:nvPr/>
        </p:nvGrpSpPr>
        <p:grpSpPr>
          <a:xfrm>
            <a:off x="4250171" y="5929313"/>
            <a:ext cx="551434" cy="639152"/>
            <a:chOff x="0" y="0"/>
            <a:chExt cx="784261" cy="909017"/>
          </a:xfrm>
        </p:grpSpPr>
        <p:sp>
          <p:nvSpPr>
            <p:cNvPr id="1048" name="Line"/>
            <p:cNvSpPr/>
            <p:nvPr/>
          </p:nvSpPr>
          <p:spPr>
            <a:xfrm flipH="1">
              <a:off x="212179" y="0"/>
              <a:ext cx="1" cy="470072"/>
            </a:xfrm>
            <a:prstGeom prst="line">
              <a:avLst/>
            </a:prstGeom>
            <a:noFill/>
            <a:ln w="63500" cap="flat">
              <a:solidFill>
                <a:srgbClr val="7B0C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049" name="hold"/>
            <p:cNvSpPr/>
            <p:nvPr/>
          </p:nvSpPr>
          <p:spPr>
            <a:xfrm>
              <a:off x="0" y="437183"/>
              <a:ext cx="784261" cy="47183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87"/>
                <a:t>hold</a:t>
              </a:r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59" y="1752315"/>
            <a:ext cx="2462182" cy="1219174"/>
          </a:xfrm>
          <a:prstGeom prst="rect">
            <a:avLst/>
          </a:prstGeom>
        </p:spPr>
      </p:pic>
      <p:sp>
        <p:nvSpPr>
          <p:cNvPr id="46" name=".60"/>
          <p:cNvSpPr/>
          <p:nvPr/>
        </p:nvSpPr>
        <p:spPr>
          <a:xfrm>
            <a:off x="7256070" y="5383122"/>
            <a:ext cx="54341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66" dirty="0"/>
              <a:t>.</a:t>
            </a:r>
            <a:r>
              <a:rPr sz="2800" dirty="0"/>
              <a:t>60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79825" y="1490259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8" name="Left Brace 47"/>
          <p:cNvSpPr/>
          <p:nvPr/>
        </p:nvSpPr>
        <p:spPr>
          <a:xfrm rot="5400000">
            <a:off x="4687148" y="1436924"/>
            <a:ext cx="373966" cy="107808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107198" y="1404079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BLEU+1</a:t>
            </a:r>
            <a:endParaRPr lang="en-US" dirty="0"/>
          </a:p>
        </p:txBody>
      </p:sp>
      <p:sp>
        <p:nvSpPr>
          <p:cNvPr id="50" name="Left Brace 49"/>
          <p:cNvSpPr/>
          <p:nvPr/>
        </p:nvSpPr>
        <p:spPr>
          <a:xfrm rot="5400000">
            <a:off x="6355881" y="1619547"/>
            <a:ext cx="373966" cy="74654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418636" y="1435757"/>
            <a:ext cx="780983" cy="48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 smtClean="0"/>
              <a:t>model</a:t>
            </a:r>
          </a:p>
          <a:p>
            <a:pPr algn="ctr">
              <a:lnSpc>
                <a:spcPts val="1500"/>
              </a:lnSpc>
            </a:pPr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52" name="Left Brace 51"/>
          <p:cNvSpPr/>
          <p:nvPr/>
        </p:nvSpPr>
        <p:spPr>
          <a:xfrm rot="5400000">
            <a:off x="5639824" y="1821301"/>
            <a:ext cx="373966" cy="41227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37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054" name="4"/>
          <p:cNvSpPr/>
          <p:nvPr/>
        </p:nvSpPr>
        <p:spPr>
          <a:xfrm>
            <a:off x="5133010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055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056" name="8"/>
          <p:cNvSpPr/>
          <p:nvPr/>
        </p:nvSpPr>
        <p:spPr>
          <a:xfrm>
            <a:off x="5129919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1057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1058" name="1"/>
          <p:cNvSpPr/>
          <p:nvPr/>
        </p:nvSpPr>
        <p:spPr>
          <a:xfrm>
            <a:off x="5129919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059" name="-3"/>
          <p:cNvSpPr/>
          <p:nvPr/>
        </p:nvSpPr>
        <p:spPr>
          <a:xfrm>
            <a:off x="4358121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060" name="-3"/>
          <p:cNvSpPr/>
          <p:nvPr/>
        </p:nvSpPr>
        <p:spPr>
          <a:xfrm>
            <a:off x="5099285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061" name="1"/>
          <p:cNvSpPr/>
          <p:nvPr/>
        </p:nvSpPr>
        <p:spPr>
          <a:xfrm>
            <a:off x="4417219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062" name="5"/>
          <p:cNvSpPr/>
          <p:nvPr/>
        </p:nvSpPr>
        <p:spPr>
          <a:xfrm>
            <a:off x="5158383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063" name="-5"/>
          <p:cNvSpPr/>
          <p:nvPr/>
        </p:nvSpPr>
        <p:spPr>
          <a:xfrm>
            <a:off x="4349191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1064" name="-3"/>
          <p:cNvSpPr/>
          <p:nvPr/>
        </p:nvSpPr>
        <p:spPr>
          <a:xfrm>
            <a:off x="5099285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065" name="S1"/>
          <p:cNvSpPr/>
          <p:nvPr/>
        </p:nvSpPr>
        <p:spPr>
          <a:xfrm>
            <a:off x="3553520" y="3084226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1066" name="S2"/>
          <p:cNvSpPr/>
          <p:nvPr/>
        </p:nvSpPr>
        <p:spPr>
          <a:xfrm>
            <a:off x="3452813" y="4727289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sp>
        <p:nvSpPr>
          <p:cNvPr id="1067" name="w:"/>
          <p:cNvSpPr/>
          <p:nvPr/>
        </p:nvSpPr>
        <p:spPr>
          <a:xfrm>
            <a:off x="3740219" y="5519026"/>
            <a:ext cx="23083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w:</a:t>
            </a:r>
          </a:p>
        </p:txBody>
      </p:sp>
      <p:sp>
        <p:nvSpPr>
          <p:cNvPr id="1068" name="-1"/>
          <p:cNvSpPr/>
          <p:nvPr/>
        </p:nvSpPr>
        <p:spPr>
          <a:xfrm>
            <a:off x="4320728" y="5465926"/>
            <a:ext cx="335028" cy="364203"/>
          </a:xfrm>
          <a:prstGeom prst="rect">
            <a:avLst/>
          </a:prstGeom>
          <a:solidFill>
            <a:srgbClr val="AA7942"/>
          </a:solidFill>
          <a:ln w="254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-1</a:t>
            </a:r>
          </a:p>
        </p:txBody>
      </p:sp>
      <p:sp>
        <p:nvSpPr>
          <p:cNvPr id="1069" name="1"/>
          <p:cNvSpPr/>
          <p:nvPr/>
        </p:nvSpPr>
        <p:spPr>
          <a:xfrm>
            <a:off x="5122664" y="5465926"/>
            <a:ext cx="216406" cy="364203"/>
          </a:xfrm>
          <a:prstGeom prst="rect">
            <a:avLst/>
          </a:prstGeom>
          <a:solidFill>
            <a:srgbClr val="AA7942"/>
          </a:solidFill>
          <a:ln w="25400">
            <a:solidFill>
              <a:srgbClr val="00F9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070" name="Rounded Rectangle"/>
          <p:cNvSpPr/>
          <p:nvPr/>
        </p:nvSpPr>
        <p:spPr>
          <a:xfrm>
            <a:off x="3551039" y="5420320"/>
            <a:ext cx="1946672" cy="464344"/>
          </a:xfrm>
          <a:prstGeom prst="roundRect">
            <a:avLst>
              <a:gd name="adj" fmla="val 288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071" name="2"/>
          <p:cNvSpPr/>
          <p:nvPr/>
        </p:nvSpPr>
        <p:spPr>
          <a:xfrm>
            <a:off x="5694164" y="217980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072" name="5"/>
          <p:cNvSpPr/>
          <p:nvPr/>
        </p:nvSpPr>
        <p:spPr>
          <a:xfrm>
            <a:off x="5694164" y="2635215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073" name="-5"/>
          <p:cNvSpPr/>
          <p:nvPr/>
        </p:nvSpPr>
        <p:spPr>
          <a:xfrm>
            <a:off x="5635264" y="3090629"/>
            <a:ext cx="335028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1074" name="0"/>
          <p:cNvSpPr/>
          <p:nvPr/>
        </p:nvSpPr>
        <p:spPr>
          <a:xfrm>
            <a:off x="5703292" y="3822863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0</a:t>
            </a:r>
          </a:p>
        </p:txBody>
      </p:sp>
      <p:sp>
        <p:nvSpPr>
          <p:cNvPr id="1075" name="4"/>
          <p:cNvSpPr/>
          <p:nvPr/>
        </p:nvSpPr>
        <p:spPr>
          <a:xfrm>
            <a:off x="5703292" y="4278277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076" name="2"/>
          <p:cNvSpPr/>
          <p:nvPr/>
        </p:nvSpPr>
        <p:spPr>
          <a:xfrm>
            <a:off x="5708613" y="473369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077" name="Star"/>
          <p:cNvSpPr/>
          <p:nvPr/>
        </p:nvSpPr>
        <p:spPr>
          <a:xfrm>
            <a:off x="5896299" y="2589610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078" name="Star"/>
          <p:cNvSpPr/>
          <p:nvPr/>
        </p:nvSpPr>
        <p:spPr>
          <a:xfrm>
            <a:off x="5905228" y="4188024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grpSp>
        <p:nvGrpSpPr>
          <p:cNvPr id="1081" name="Group"/>
          <p:cNvGrpSpPr/>
          <p:nvPr/>
        </p:nvGrpSpPr>
        <p:grpSpPr>
          <a:xfrm>
            <a:off x="4862238" y="5929313"/>
            <a:ext cx="559257" cy="639152"/>
            <a:chOff x="0" y="0"/>
            <a:chExt cx="795386" cy="909017"/>
          </a:xfrm>
        </p:grpSpPr>
        <p:sp>
          <p:nvSpPr>
            <p:cNvPr id="1079" name="Line"/>
            <p:cNvSpPr/>
            <p:nvPr/>
          </p:nvSpPr>
          <p:spPr>
            <a:xfrm flipH="1">
              <a:off x="586283" y="0"/>
              <a:ext cx="1" cy="470072"/>
            </a:xfrm>
            <a:prstGeom prst="line">
              <a:avLst/>
            </a:prstGeom>
            <a:noFill/>
            <a:ln w="63500" cap="flat">
              <a:solidFill>
                <a:srgbClr val="007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080" name="vary"/>
            <p:cNvSpPr/>
            <p:nvPr/>
          </p:nvSpPr>
          <p:spPr>
            <a:xfrm>
              <a:off x="0" y="437183"/>
              <a:ext cx="795386" cy="47183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87"/>
                <a:t>vary</a:t>
              </a:r>
            </a:p>
          </p:txBody>
        </p:sp>
      </p:grpSp>
      <p:grpSp>
        <p:nvGrpSpPr>
          <p:cNvPr id="1084" name="Group"/>
          <p:cNvGrpSpPr/>
          <p:nvPr/>
        </p:nvGrpSpPr>
        <p:grpSpPr>
          <a:xfrm>
            <a:off x="4250171" y="5929313"/>
            <a:ext cx="551434" cy="639152"/>
            <a:chOff x="0" y="0"/>
            <a:chExt cx="784261" cy="909017"/>
          </a:xfrm>
        </p:grpSpPr>
        <p:sp>
          <p:nvSpPr>
            <p:cNvPr id="1082" name="Line"/>
            <p:cNvSpPr/>
            <p:nvPr/>
          </p:nvSpPr>
          <p:spPr>
            <a:xfrm flipH="1">
              <a:off x="212179" y="0"/>
              <a:ext cx="1" cy="470072"/>
            </a:xfrm>
            <a:prstGeom prst="line">
              <a:avLst/>
            </a:prstGeom>
            <a:noFill/>
            <a:ln w="63500" cap="flat">
              <a:solidFill>
                <a:srgbClr val="7B0C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083" name="hold"/>
            <p:cNvSpPr/>
            <p:nvPr/>
          </p:nvSpPr>
          <p:spPr>
            <a:xfrm>
              <a:off x="0" y="437183"/>
              <a:ext cx="784261" cy="47183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87"/>
                <a:t>hold</a:t>
              </a:r>
            </a:p>
          </p:txBody>
        </p:sp>
      </p:grpSp>
      <p:sp>
        <p:nvSpPr>
          <p:cNvPr id="1085" name="The MERT algorithm works by varying one weight at a time to find a value for that weight that aligns the best model score…"/>
          <p:cNvSpPr/>
          <p:nvPr/>
        </p:nvSpPr>
        <p:spPr>
          <a:xfrm>
            <a:off x="7638743" y="1856133"/>
            <a:ext cx="2857501" cy="2842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The MERT algorithm works by varying one weight at a time to find a value for that weight that aligns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model score </a:t>
            </a:r>
          </a:p>
          <a:p>
            <a:pPr>
              <a:defRPr sz="3200"/>
            </a:pPr>
            <a:r>
              <a:rPr sz="2250"/>
              <a:t>with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extrinsic score</a:t>
            </a:r>
          </a:p>
        </p:txBody>
      </p:sp>
      <p:sp>
        <p:nvSpPr>
          <p:cNvPr id="1086" name="How MERT works"/>
          <p:cNvSpPr/>
          <p:nvPr/>
        </p:nvSpPr>
        <p:spPr>
          <a:xfrm>
            <a:off x="1774031" y="178594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7200"/>
            </a:lvl1pPr>
          </a:lstStyle>
          <a:p>
            <a:r>
              <a:rPr sz="5062"/>
              <a:t>How MERT works</a:t>
            </a:r>
          </a:p>
        </p:txBody>
      </p:sp>
      <p:sp>
        <p:nvSpPr>
          <p:cNvPr id="1087" name=".44"/>
          <p:cNvSpPr/>
          <p:nvPr/>
        </p:nvSpPr>
        <p:spPr>
          <a:xfrm>
            <a:off x="6308577" y="269772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.44</a:t>
            </a:r>
          </a:p>
        </p:txBody>
      </p:sp>
      <p:sp>
        <p:nvSpPr>
          <p:cNvPr id="1088" name=".28"/>
          <p:cNvSpPr/>
          <p:nvPr/>
        </p:nvSpPr>
        <p:spPr>
          <a:xfrm>
            <a:off x="6308577" y="2179801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.28</a:t>
            </a:r>
          </a:p>
        </p:txBody>
      </p:sp>
      <p:sp>
        <p:nvSpPr>
          <p:cNvPr id="1089" name=".12"/>
          <p:cNvSpPr/>
          <p:nvPr/>
        </p:nvSpPr>
        <p:spPr>
          <a:xfrm>
            <a:off x="6312185" y="3162066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.12</a:t>
            </a:r>
          </a:p>
        </p:txBody>
      </p:sp>
      <p:sp>
        <p:nvSpPr>
          <p:cNvPr id="1090" name=".18"/>
          <p:cNvSpPr/>
          <p:nvPr/>
        </p:nvSpPr>
        <p:spPr>
          <a:xfrm>
            <a:off x="6338856" y="4345250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.18</a:t>
            </a:r>
          </a:p>
        </p:txBody>
      </p:sp>
      <p:sp>
        <p:nvSpPr>
          <p:cNvPr id="1091" name=".15"/>
          <p:cNvSpPr/>
          <p:nvPr/>
        </p:nvSpPr>
        <p:spPr>
          <a:xfrm>
            <a:off x="6338856" y="382286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.15</a:t>
            </a:r>
          </a:p>
        </p:txBody>
      </p:sp>
      <p:sp>
        <p:nvSpPr>
          <p:cNvPr id="1092" name=".32"/>
          <p:cNvSpPr/>
          <p:nvPr/>
        </p:nvSpPr>
        <p:spPr>
          <a:xfrm>
            <a:off x="6338856" y="4805129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.32</a:t>
            </a:r>
          </a:p>
        </p:txBody>
      </p:sp>
      <p:sp>
        <p:nvSpPr>
          <p:cNvPr id="1093" name="total:"/>
          <p:cNvSpPr/>
          <p:nvPr/>
        </p:nvSpPr>
        <p:spPr>
          <a:xfrm>
            <a:off x="6333674" y="5437915"/>
            <a:ext cx="886461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320"/>
              <a:t>total:</a:t>
            </a:r>
          </a:p>
        </p:txBody>
      </p:sp>
      <p:sp>
        <p:nvSpPr>
          <p:cNvPr id="1094" name=".62"/>
          <p:cNvSpPr/>
          <p:nvPr/>
        </p:nvSpPr>
        <p:spPr>
          <a:xfrm>
            <a:off x="7256070" y="5383122"/>
            <a:ext cx="54341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66" dirty="0"/>
              <a:t>.</a:t>
            </a:r>
            <a:r>
              <a:rPr sz="2800" dirty="0"/>
              <a:t>62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59" y="1752315"/>
            <a:ext cx="2462182" cy="121917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379825" y="1490259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7" name="Left Brace 46"/>
          <p:cNvSpPr/>
          <p:nvPr/>
        </p:nvSpPr>
        <p:spPr>
          <a:xfrm rot="5400000">
            <a:off x="4687148" y="1436924"/>
            <a:ext cx="373966" cy="107808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107198" y="1404079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BLEU+1</a:t>
            </a:r>
            <a:endParaRPr lang="en-US" dirty="0"/>
          </a:p>
        </p:txBody>
      </p:sp>
      <p:sp>
        <p:nvSpPr>
          <p:cNvPr id="49" name="Left Brace 48"/>
          <p:cNvSpPr/>
          <p:nvPr/>
        </p:nvSpPr>
        <p:spPr>
          <a:xfrm rot="5400000">
            <a:off x="6355881" y="1619547"/>
            <a:ext cx="373966" cy="74654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418636" y="1435757"/>
            <a:ext cx="780983" cy="48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 smtClean="0"/>
              <a:t>model</a:t>
            </a:r>
          </a:p>
          <a:p>
            <a:pPr algn="ctr">
              <a:lnSpc>
                <a:spcPts val="1500"/>
              </a:lnSpc>
            </a:pPr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51" name="Left Brace 50"/>
          <p:cNvSpPr/>
          <p:nvPr/>
        </p:nvSpPr>
        <p:spPr>
          <a:xfrm rot="5400000">
            <a:off x="5639824" y="1821301"/>
            <a:ext cx="373966" cy="41227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16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098" name="4"/>
          <p:cNvSpPr/>
          <p:nvPr/>
        </p:nvSpPr>
        <p:spPr>
          <a:xfrm>
            <a:off x="5133010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099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100" name="8"/>
          <p:cNvSpPr/>
          <p:nvPr/>
        </p:nvSpPr>
        <p:spPr>
          <a:xfrm>
            <a:off x="5129919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1101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1102" name="1"/>
          <p:cNvSpPr/>
          <p:nvPr/>
        </p:nvSpPr>
        <p:spPr>
          <a:xfrm>
            <a:off x="5129919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103" name="-3"/>
          <p:cNvSpPr/>
          <p:nvPr/>
        </p:nvSpPr>
        <p:spPr>
          <a:xfrm>
            <a:off x="4358121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104" name="-3"/>
          <p:cNvSpPr/>
          <p:nvPr/>
        </p:nvSpPr>
        <p:spPr>
          <a:xfrm>
            <a:off x="5099285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105" name="1"/>
          <p:cNvSpPr/>
          <p:nvPr/>
        </p:nvSpPr>
        <p:spPr>
          <a:xfrm>
            <a:off x="4417219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106" name="5"/>
          <p:cNvSpPr/>
          <p:nvPr/>
        </p:nvSpPr>
        <p:spPr>
          <a:xfrm>
            <a:off x="5158383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107" name="-5"/>
          <p:cNvSpPr/>
          <p:nvPr/>
        </p:nvSpPr>
        <p:spPr>
          <a:xfrm>
            <a:off x="4349191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1108" name="-3"/>
          <p:cNvSpPr/>
          <p:nvPr/>
        </p:nvSpPr>
        <p:spPr>
          <a:xfrm>
            <a:off x="5099285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109" name="S1"/>
          <p:cNvSpPr/>
          <p:nvPr/>
        </p:nvSpPr>
        <p:spPr>
          <a:xfrm>
            <a:off x="3553520" y="3084226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1110" name="S2"/>
          <p:cNvSpPr/>
          <p:nvPr/>
        </p:nvSpPr>
        <p:spPr>
          <a:xfrm>
            <a:off x="3452813" y="4727289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sp>
        <p:nvSpPr>
          <p:cNvPr id="1111" name="w:"/>
          <p:cNvSpPr/>
          <p:nvPr/>
        </p:nvSpPr>
        <p:spPr>
          <a:xfrm>
            <a:off x="3740219" y="5519026"/>
            <a:ext cx="23083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w:</a:t>
            </a:r>
          </a:p>
        </p:txBody>
      </p:sp>
      <p:sp>
        <p:nvSpPr>
          <p:cNvPr id="1112" name="-2"/>
          <p:cNvSpPr/>
          <p:nvPr/>
        </p:nvSpPr>
        <p:spPr>
          <a:xfrm>
            <a:off x="4320728" y="5465926"/>
            <a:ext cx="335028" cy="364203"/>
          </a:xfrm>
          <a:prstGeom prst="rect">
            <a:avLst/>
          </a:prstGeom>
          <a:solidFill>
            <a:srgbClr val="AA7942"/>
          </a:solidFill>
          <a:ln w="25400">
            <a:solidFill>
              <a:srgbClr val="00F9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-2</a:t>
            </a:r>
          </a:p>
        </p:txBody>
      </p:sp>
      <p:sp>
        <p:nvSpPr>
          <p:cNvPr id="1113" name="1"/>
          <p:cNvSpPr/>
          <p:nvPr/>
        </p:nvSpPr>
        <p:spPr>
          <a:xfrm>
            <a:off x="5122664" y="5465926"/>
            <a:ext cx="216406" cy="364203"/>
          </a:xfrm>
          <a:prstGeom prst="rect">
            <a:avLst/>
          </a:prstGeom>
          <a:solidFill>
            <a:srgbClr val="AA7942"/>
          </a:solidFill>
          <a:ln w="25400">
            <a:solidFill>
              <a:srgbClr val="FF26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114" name="Rounded Rectangle"/>
          <p:cNvSpPr/>
          <p:nvPr/>
        </p:nvSpPr>
        <p:spPr>
          <a:xfrm>
            <a:off x="3551039" y="5420320"/>
            <a:ext cx="1946672" cy="464344"/>
          </a:xfrm>
          <a:prstGeom prst="roundRect">
            <a:avLst>
              <a:gd name="adj" fmla="val 288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115" name="0"/>
          <p:cNvSpPr/>
          <p:nvPr/>
        </p:nvSpPr>
        <p:spPr>
          <a:xfrm>
            <a:off x="5694164" y="217980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0</a:t>
            </a:r>
          </a:p>
        </p:txBody>
      </p:sp>
      <p:sp>
        <p:nvSpPr>
          <p:cNvPr id="1116" name="2"/>
          <p:cNvSpPr/>
          <p:nvPr/>
        </p:nvSpPr>
        <p:spPr>
          <a:xfrm>
            <a:off x="5694164" y="2635215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117" name="-11"/>
          <p:cNvSpPr/>
          <p:nvPr/>
        </p:nvSpPr>
        <p:spPr>
          <a:xfrm>
            <a:off x="5563629" y="3090629"/>
            <a:ext cx="479298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-11</a:t>
            </a:r>
          </a:p>
        </p:txBody>
      </p:sp>
      <p:sp>
        <p:nvSpPr>
          <p:cNvPr id="1118" name="3"/>
          <p:cNvSpPr/>
          <p:nvPr/>
        </p:nvSpPr>
        <p:spPr>
          <a:xfrm>
            <a:off x="5703292" y="3822863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119" name="1"/>
          <p:cNvSpPr/>
          <p:nvPr/>
        </p:nvSpPr>
        <p:spPr>
          <a:xfrm>
            <a:off x="5703292" y="4278277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120" name="7"/>
          <p:cNvSpPr/>
          <p:nvPr/>
        </p:nvSpPr>
        <p:spPr>
          <a:xfrm>
            <a:off x="5708613" y="473369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7</a:t>
            </a:r>
          </a:p>
        </p:txBody>
      </p:sp>
      <p:sp>
        <p:nvSpPr>
          <p:cNvPr id="1121" name="Star"/>
          <p:cNvSpPr/>
          <p:nvPr/>
        </p:nvSpPr>
        <p:spPr>
          <a:xfrm>
            <a:off x="5896299" y="2589610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122" name="Star"/>
          <p:cNvSpPr/>
          <p:nvPr/>
        </p:nvSpPr>
        <p:spPr>
          <a:xfrm>
            <a:off x="5949877" y="4661297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grpSp>
        <p:nvGrpSpPr>
          <p:cNvPr id="1125" name="Group"/>
          <p:cNvGrpSpPr/>
          <p:nvPr/>
        </p:nvGrpSpPr>
        <p:grpSpPr>
          <a:xfrm>
            <a:off x="4130004" y="5929313"/>
            <a:ext cx="559257" cy="639152"/>
            <a:chOff x="0" y="0"/>
            <a:chExt cx="795386" cy="909017"/>
          </a:xfrm>
        </p:grpSpPr>
        <p:sp>
          <p:nvSpPr>
            <p:cNvPr id="1123" name="Line"/>
            <p:cNvSpPr/>
            <p:nvPr/>
          </p:nvSpPr>
          <p:spPr>
            <a:xfrm flipH="1">
              <a:off x="586283" y="0"/>
              <a:ext cx="1" cy="470072"/>
            </a:xfrm>
            <a:prstGeom prst="line">
              <a:avLst/>
            </a:prstGeom>
            <a:noFill/>
            <a:ln w="63500" cap="flat">
              <a:solidFill>
                <a:srgbClr val="0076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124" name="vary"/>
            <p:cNvSpPr/>
            <p:nvPr/>
          </p:nvSpPr>
          <p:spPr>
            <a:xfrm>
              <a:off x="0" y="437183"/>
              <a:ext cx="795386" cy="47183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87"/>
                <a:t>vary</a:t>
              </a:r>
            </a:p>
          </p:txBody>
        </p:sp>
      </p:grpSp>
      <p:grpSp>
        <p:nvGrpSpPr>
          <p:cNvPr id="1128" name="Group"/>
          <p:cNvGrpSpPr/>
          <p:nvPr/>
        </p:nvGrpSpPr>
        <p:grpSpPr>
          <a:xfrm>
            <a:off x="5071702" y="5929313"/>
            <a:ext cx="551434" cy="639152"/>
            <a:chOff x="0" y="0"/>
            <a:chExt cx="784261" cy="909017"/>
          </a:xfrm>
        </p:grpSpPr>
        <p:sp>
          <p:nvSpPr>
            <p:cNvPr id="1126" name="Line"/>
            <p:cNvSpPr/>
            <p:nvPr/>
          </p:nvSpPr>
          <p:spPr>
            <a:xfrm flipH="1">
              <a:off x="212179" y="0"/>
              <a:ext cx="1" cy="470072"/>
            </a:xfrm>
            <a:prstGeom prst="line">
              <a:avLst/>
            </a:prstGeom>
            <a:noFill/>
            <a:ln w="63500" cap="flat">
              <a:solidFill>
                <a:srgbClr val="7B0C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127" name="hold"/>
            <p:cNvSpPr/>
            <p:nvPr/>
          </p:nvSpPr>
          <p:spPr>
            <a:xfrm>
              <a:off x="0" y="437183"/>
              <a:ext cx="784261" cy="471834"/>
            </a:xfrm>
            <a:prstGeom prst="rect">
              <a:avLst/>
            </a:prstGeom>
            <a:solidFill>
              <a:srgbClr val="4242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687"/>
                <a:t>hold</a:t>
              </a:r>
            </a:p>
          </p:txBody>
        </p:sp>
      </p:grpSp>
      <p:sp>
        <p:nvSpPr>
          <p:cNvPr id="1129" name="The MERT algorithm works by varying one weight at a time to find a value for that weight that aligns the best model score…"/>
          <p:cNvSpPr/>
          <p:nvPr/>
        </p:nvSpPr>
        <p:spPr>
          <a:xfrm>
            <a:off x="7638743" y="1856133"/>
            <a:ext cx="2857501" cy="2842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3200"/>
            </a:pPr>
            <a:r>
              <a:rPr sz="2250"/>
              <a:t>The MERT algorithm works by varying one weight at a time to find a value for that weight that aligns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model score </a:t>
            </a:r>
          </a:p>
          <a:p>
            <a:pPr>
              <a:defRPr sz="3200"/>
            </a:pPr>
            <a:r>
              <a:rPr sz="2250"/>
              <a:t>with the </a:t>
            </a:r>
            <a:r>
              <a:rPr sz="2250" b="1">
                <a:latin typeface="Gill Sans"/>
                <a:ea typeface="Gill Sans"/>
                <a:cs typeface="Gill Sans"/>
                <a:sym typeface="Gill Sans"/>
              </a:rPr>
              <a:t>best extrinsic score</a:t>
            </a:r>
          </a:p>
        </p:txBody>
      </p:sp>
      <p:sp>
        <p:nvSpPr>
          <p:cNvPr id="1130" name="How MERT works"/>
          <p:cNvSpPr/>
          <p:nvPr/>
        </p:nvSpPr>
        <p:spPr>
          <a:xfrm>
            <a:off x="1774031" y="178594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7200"/>
            </a:lvl1pPr>
          </a:lstStyle>
          <a:p>
            <a:r>
              <a:rPr sz="5062"/>
              <a:t>How MERT works</a:t>
            </a:r>
          </a:p>
        </p:txBody>
      </p:sp>
      <p:sp>
        <p:nvSpPr>
          <p:cNvPr id="1131" name=".44"/>
          <p:cNvSpPr/>
          <p:nvPr/>
        </p:nvSpPr>
        <p:spPr>
          <a:xfrm>
            <a:off x="6308577" y="269772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.44</a:t>
            </a:r>
          </a:p>
        </p:txBody>
      </p:sp>
      <p:sp>
        <p:nvSpPr>
          <p:cNvPr id="1132" name=".28"/>
          <p:cNvSpPr/>
          <p:nvPr/>
        </p:nvSpPr>
        <p:spPr>
          <a:xfrm>
            <a:off x="6308577" y="2179801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.28</a:t>
            </a:r>
          </a:p>
        </p:txBody>
      </p:sp>
      <p:sp>
        <p:nvSpPr>
          <p:cNvPr id="1133" name=".12"/>
          <p:cNvSpPr/>
          <p:nvPr/>
        </p:nvSpPr>
        <p:spPr>
          <a:xfrm>
            <a:off x="6312185" y="3162066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.12</a:t>
            </a:r>
          </a:p>
        </p:txBody>
      </p:sp>
      <p:sp>
        <p:nvSpPr>
          <p:cNvPr id="1134" name=".18"/>
          <p:cNvSpPr/>
          <p:nvPr/>
        </p:nvSpPr>
        <p:spPr>
          <a:xfrm>
            <a:off x="6338856" y="4345250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.18</a:t>
            </a:r>
          </a:p>
        </p:txBody>
      </p:sp>
      <p:sp>
        <p:nvSpPr>
          <p:cNvPr id="1135" name=".15"/>
          <p:cNvSpPr/>
          <p:nvPr/>
        </p:nvSpPr>
        <p:spPr>
          <a:xfrm>
            <a:off x="6338856" y="382286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.15</a:t>
            </a:r>
          </a:p>
        </p:txBody>
      </p:sp>
      <p:sp>
        <p:nvSpPr>
          <p:cNvPr id="1136" name=".32"/>
          <p:cNvSpPr/>
          <p:nvPr/>
        </p:nvSpPr>
        <p:spPr>
          <a:xfrm>
            <a:off x="6338856" y="4805129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.32</a:t>
            </a:r>
          </a:p>
        </p:txBody>
      </p:sp>
      <p:sp>
        <p:nvSpPr>
          <p:cNvPr id="1137" name="total:"/>
          <p:cNvSpPr/>
          <p:nvPr/>
        </p:nvSpPr>
        <p:spPr>
          <a:xfrm>
            <a:off x="6333674" y="5437915"/>
            <a:ext cx="886461" cy="42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3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320"/>
              <a:t>total:</a:t>
            </a:r>
          </a:p>
        </p:txBody>
      </p:sp>
      <p:sp>
        <p:nvSpPr>
          <p:cNvPr id="1138" name=".76"/>
          <p:cNvSpPr/>
          <p:nvPr/>
        </p:nvSpPr>
        <p:spPr>
          <a:xfrm>
            <a:off x="7256070" y="5383122"/>
            <a:ext cx="59952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800" dirty="0"/>
              <a:t>.76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59" y="1752315"/>
            <a:ext cx="2462182" cy="121917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379825" y="1490259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7" name="Left Brace 46"/>
          <p:cNvSpPr/>
          <p:nvPr/>
        </p:nvSpPr>
        <p:spPr>
          <a:xfrm rot="5400000">
            <a:off x="4687148" y="1436924"/>
            <a:ext cx="373966" cy="107808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107198" y="1404079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BLEU+1</a:t>
            </a:r>
            <a:endParaRPr lang="en-US" dirty="0"/>
          </a:p>
        </p:txBody>
      </p:sp>
      <p:sp>
        <p:nvSpPr>
          <p:cNvPr id="49" name="Left Brace 48"/>
          <p:cNvSpPr/>
          <p:nvPr/>
        </p:nvSpPr>
        <p:spPr>
          <a:xfrm rot="5400000">
            <a:off x="6355881" y="1619547"/>
            <a:ext cx="373966" cy="74654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418636" y="1435757"/>
            <a:ext cx="780983" cy="48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 smtClean="0"/>
              <a:t>model</a:t>
            </a:r>
          </a:p>
          <a:p>
            <a:pPr algn="ctr">
              <a:lnSpc>
                <a:spcPts val="1500"/>
              </a:lnSpc>
            </a:pPr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51" name="Left Brace 50"/>
          <p:cNvSpPr/>
          <p:nvPr/>
        </p:nvSpPr>
        <p:spPr>
          <a:xfrm rot="5400000">
            <a:off x="5639824" y="1821301"/>
            <a:ext cx="373966" cy="41227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0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142" name="4"/>
          <p:cNvSpPr/>
          <p:nvPr/>
        </p:nvSpPr>
        <p:spPr>
          <a:xfrm>
            <a:off x="4820471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143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144" name="8"/>
          <p:cNvSpPr/>
          <p:nvPr/>
        </p:nvSpPr>
        <p:spPr>
          <a:xfrm>
            <a:off x="4817380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1145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1146" name="1"/>
          <p:cNvSpPr/>
          <p:nvPr/>
        </p:nvSpPr>
        <p:spPr>
          <a:xfrm>
            <a:off x="4817380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147" name="This works well for small feature sets, but as the feature space grows, it is hard to find a good position"/>
          <p:cNvSpPr/>
          <p:nvPr/>
        </p:nvSpPr>
        <p:spPr>
          <a:xfrm>
            <a:off x="2879220" y="5975621"/>
            <a:ext cx="6429376" cy="764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3200"/>
            </a:lvl1pPr>
          </a:lstStyle>
          <a:p>
            <a:r>
              <a:rPr sz="2250"/>
              <a:t>This works well for small feature sets, but as the feature space grows, it is hard to find a good position</a:t>
            </a:r>
          </a:p>
        </p:txBody>
      </p:sp>
      <p:sp>
        <p:nvSpPr>
          <p:cNvPr id="1148" name="-3"/>
          <p:cNvSpPr/>
          <p:nvPr/>
        </p:nvSpPr>
        <p:spPr>
          <a:xfrm>
            <a:off x="4358121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149" name="-3"/>
          <p:cNvSpPr/>
          <p:nvPr/>
        </p:nvSpPr>
        <p:spPr>
          <a:xfrm>
            <a:off x="4786746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150" name="1"/>
          <p:cNvSpPr/>
          <p:nvPr/>
        </p:nvSpPr>
        <p:spPr>
          <a:xfrm>
            <a:off x="4417219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151" name="5"/>
          <p:cNvSpPr/>
          <p:nvPr/>
        </p:nvSpPr>
        <p:spPr>
          <a:xfrm>
            <a:off x="4845844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152" name="-5"/>
          <p:cNvSpPr/>
          <p:nvPr/>
        </p:nvSpPr>
        <p:spPr>
          <a:xfrm>
            <a:off x="4349191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1153" name="-3"/>
          <p:cNvSpPr/>
          <p:nvPr/>
        </p:nvSpPr>
        <p:spPr>
          <a:xfrm>
            <a:off x="4786746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154" name="S1"/>
          <p:cNvSpPr/>
          <p:nvPr/>
        </p:nvSpPr>
        <p:spPr>
          <a:xfrm>
            <a:off x="3553520" y="3084226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1155" name="S2"/>
          <p:cNvSpPr/>
          <p:nvPr/>
        </p:nvSpPr>
        <p:spPr>
          <a:xfrm>
            <a:off x="3452813" y="4727289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sp>
        <p:nvSpPr>
          <p:cNvPr id="1156" name="w:"/>
          <p:cNvSpPr/>
          <p:nvPr/>
        </p:nvSpPr>
        <p:spPr>
          <a:xfrm>
            <a:off x="3740219" y="5519026"/>
            <a:ext cx="230833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w:</a:t>
            </a:r>
          </a:p>
        </p:txBody>
      </p:sp>
      <p:grpSp>
        <p:nvGrpSpPr>
          <p:cNvPr id="1159" name="Group"/>
          <p:cNvGrpSpPr/>
          <p:nvPr/>
        </p:nvGrpSpPr>
        <p:grpSpPr>
          <a:xfrm>
            <a:off x="4329657" y="5465926"/>
            <a:ext cx="705803" cy="364203"/>
            <a:chOff x="0" y="-11339"/>
            <a:chExt cx="1003808" cy="517978"/>
          </a:xfrm>
        </p:grpSpPr>
        <p:sp>
          <p:nvSpPr>
            <p:cNvPr id="1157" name="-2"/>
            <p:cNvSpPr/>
            <p:nvPr/>
          </p:nvSpPr>
          <p:spPr>
            <a:xfrm>
              <a:off x="0" y="-11339"/>
              <a:ext cx="476484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-2</a:t>
              </a:r>
            </a:p>
          </p:txBody>
        </p:sp>
        <p:sp>
          <p:nvSpPr>
            <p:cNvPr id="1158" name="1"/>
            <p:cNvSpPr/>
            <p:nvPr/>
          </p:nvSpPr>
          <p:spPr>
            <a:xfrm>
              <a:off x="696031" y="-11339"/>
              <a:ext cx="307777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1</a:t>
              </a:r>
            </a:p>
          </p:txBody>
        </p:sp>
      </p:grpSp>
      <p:sp>
        <p:nvSpPr>
          <p:cNvPr id="1160" name="Rounded Rectangle"/>
          <p:cNvSpPr/>
          <p:nvPr/>
        </p:nvSpPr>
        <p:spPr>
          <a:xfrm>
            <a:off x="3551039" y="5420320"/>
            <a:ext cx="5009555" cy="464344"/>
          </a:xfrm>
          <a:prstGeom prst="roundRect">
            <a:avLst>
              <a:gd name="adj" fmla="val 28846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161" name="??"/>
          <p:cNvSpPr/>
          <p:nvPr/>
        </p:nvSpPr>
        <p:spPr>
          <a:xfrm>
            <a:off x="8905580" y="2179801"/>
            <a:ext cx="258084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??</a:t>
            </a:r>
          </a:p>
        </p:txBody>
      </p:sp>
      <p:sp>
        <p:nvSpPr>
          <p:cNvPr id="1162" name="??"/>
          <p:cNvSpPr/>
          <p:nvPr/>
        </p:nvSpPr>
        <p:spPr>
          <a:xfrm>
            <a:off x="8905580" y="2635215"/>
            <a:ext cx="258084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??</a:t>
            </a:r>
          </a:p>
        </p:txBody>
      </p:sp>
      <p:sp>
        <p:nvSpPr>
          <p:cNvPr id="1163" name="??"/>
          <p:cNvSpPr/>
          <p:nvPr/>
        </p:nvSpPr>
        <p:spPr>
          <a:xfrm>
            <a:off x="8905778" y="3090629"/>
            <a:ext cx="258084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??</a:t>
            </a:r>
          </a:p>
        </p:txBody>
      </p:sp>
      <p:sp>
        <p:nvSpPr>
          <p:cNvPr id="1164" name="??"/>
          <p:cNvSpPr/>
          <p:nvPr/>
        </p:nvSpPr>
        <p:spPr>
          <a:xfrm>
            <a:off x="8914708" y="3822863"/>
            <a:ext cx="258084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??</a:t>
            </a:r>
          </a:p>
        </p:txBody>
      </p:sp>
      <p:sp>
        <p:nvSpPr>
          <p:cNvPr id="1165" name="??"/>
          <p:cNvSpPr/>
          <p:nvPr/>
        </p:nvSpPr>
        <p:spPr>
          <a:xfrm>
            <a:off x="8914708" y="4278277"/>
            <a:ext cx="258084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??</a:t>
            </a:r>
          </a:p>
        </p:txBody>
      </p:sp>
      <p:sp>
        <p:nvSpPr>
          <p:cNvPr id="1166" name="??"/>
          <p:cNvSpPr/>
          <p:nvPr/>
        </p:nvSpPr>
        <p:spPr>
          <a:xfrm>
            <a:off x="8920029" y="4733691"/>
            <a:ext cx="258084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??</a:t>
            </a:r>
          </a:p>
        </p:txBody>
      </p:sp>
      <p:grpSp>
        <p:nvGrpSpPr>
          <p:cNvPr id="1221" name="Group"/>
          <p:cNvGrpSpPr/>
          <p:nvPr/>
        </p:nvGrpSpPr>
        <p:grpSpPr>
          <a:xfrm>
            <a:off x="5265539" y="2153012"/>
            <a:ext cx="3172133" cy="2935953"/>
            <a:chOff x="0" y="-11339"/>
            <a:chExt cx="4511477" cy="4175578"/>
          </a:xfrm>
        </p:grpSpPr>
        <p:sp>
          <p:nvSpPr>
            <p:cNvPr id="1167" name="0"/>
            <p:cNvSpPr/>
            <p:nvPr/>
          </p:nvSpPr>
          <p:spPr>
            <a:xfrm>
              <a:off x="0" y="140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1168" name="1"/>
            <p:cNvSpPr/>
            <p:nvPr/>
          </p:nvSpPr>
          <p:spPr>
            <a:xfrm>
              <a:off x="0" y="6617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1</a:t>
              </a:r>
            </a:p>
          </p:txBody>
        </p:sp>
        <p:sp>
          <p:nvSpPr>
            <p:cNvPr id="1169" name="1"/>
            <p:cNvSpPr/>
            <p:nvPr/>
          </p:nvSpPr>
          <p:spPr>
            <a:xfrm>
              <a:off x="0" y="1309462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1</a:t>
              </a:r>
            </a:p>
          </p:txBody>
        </p:sp>
        <p:sp>
          <p:nvSpPr>
            <p:cNvPr id="1170" name="0"/>
            <p:cNvSpPr/>
            <p:nvPr/>
          </p:nvSpPr>
          <p:spPr>
            <a:xfrm>
              <a:off x="33250" y="23508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1171" name="0"/>
            <p:cNvSpPr/>
            <p:nvPr/>
          </p:nvSpPr>
          <p:spPr>
            <a:xfrm>
              <a:off x="38100" y="29985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0</a:t>
              </a:r>
            </a:p>
          </p:txBody>
        </p:sp>
        <p:sp>
          <p:nvSpPr>
            <p:cNvPr id="1172" name="2"/>
            <p:cNvSpPr/>
            <p:nvPr/>
          </p:nvSpPr>
          <p:spPr>
            <a:xfrm>
              <a:off x="33250" y="36462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2</a:t>
              </a:r>
            </a:p>
          </p:txBody>
        </p:sp>
        <p:sp>
          <p:nvSpPr>
            <p:cNvPr id="1173" name="2"/>
            <p:cNvSpPr/>
            <p:nvPr/>
          </p:nvSpPr>
          <p:spPr>
            <a:xfrm>
              <a:off x="634999" y="13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2</a:t>
              </a:r>
            </a:p>
          </p:txBody>
        </p:sp>
        <p:sp>
          <p:nvSpPr>
            <p:cNvPr id="1174" name="3"/>
            <p:cNvSpPr/>
            <p:nvPr/>
          </p:nvSpPr>
          <p:spPr>
            <a:xfrm>
              <a:off x="634999" y="6490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3</a:t>
              </a:r>
            </a:p>
          </p:txBody>
        </p:sp>
        <p:sp>
          <p:nvSpPr>
            <p:cNvPr id="1175" name="-5"/>
            <p:cNvSpPr/>
            <p:nvPr/>
          </p:nvSpPr>
          <p:spPr>
            <a:xfrm>
              <a:off x="550949" y="1296761"/>
              <a:ext cx="476484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-5</a:t>
              </a:r>
            </a:p>
          </p:txBody>
        </p:sp>
        <p:sp>
          <p:nvSpPr>
            <p:cNvPr id="1176" name="7"/>
            <p:cNvSpPr/>
            <p:nvPr/>
          </p:nvSpPr>
          <p:spPr>
            <a:xfrm>
              <a:off x="668249" y="23381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7</a:t>
              </a:r>
            </a:p>
          </p:txBody>
        </p:sp>
        <p:sp>
          <p:nvSpPr>
            <p:cNvPr id="1177" name="17"/>
            <p:cNvSpPr/>
            <p:nvPr/>
          </p:nvSpPr>
          <p:spPr>
            <a:xfrm>
              <a:off x="571217" y="2985861"/>
              <a:ext cx="512961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17</a:t>
              </a:r>
            </a:p>
          </p:txBody>
        </p:sp>
        <p:sp>
          <p:nvSpPr>
            <p:cNvPr id="1178" name="6"/>
            <p:cNvSpPr/>
            <p:nvPr/>
          </p:nvSpPr>
          <p:spPr>
            <a:xfrm>
              <a:off x="668249" y="36335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6</a:t>
              </a:r>
            </a:p>
          </p:txBody>
        </p:sp>
        <p:sp>
          <p:nvSpPr>
            <p:cNvPr id="1179" name="Text"/>
            <p:cNvSpPr/>
            <p:nvPr/>
          </p:nvSpPr>
          <p:spPr>
            <a:xfrm>
              <a:off x="1270083" y="-11339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80" name="Text"/>
            <p:cNvSpPr/>
            <p:nvPr/>
          </p:nvSpPr>
          <p:spPr>
            <a:xfrm>
              <a:off x="1270083" y="6363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81" name="Text"/>
            <p:cNvSpPr/>
            <p:nvPr/>
          </p:nvSpPr>
          <p:spPr>
            <a:xfrm>
              <a:off x="1270083" y="12840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82" name="Text"/>
            <p:cNvSpPr/>
            <p:nvPr/>
          </p:nvSpPr>
          <p:spPr>
            <a:xfrm>
              <a:off x="1303334" y="23254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83" name="Text"/>
            <p:cNvSpPr/>
            <p:nvPr/>
          </p:nvSpPr>
          <p:spPr>
            <a:xfrm>
              <a:off x="1308183" y="29731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84" name="Text"/>
            <p:cNvSpPr/>
            <p:nvPr/>
          </p:nvSpPr>
          <p:spPr>
            <a:xfrm>
              <a:off x="1303334" y="36208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85" name="Text"/>
            <p:cNvSpPr/>
            <p:nvPr/>
          </p:nvSpPr>
          <p:spPr>
            <a:xfrm>
              <a:off x="1752600" y="-11339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86" name="Text"/>
            <p:cNvSpPr/>
            <p:nvPr/>
          </p:nvSpPr>
          <p:spPr>
            <a:xfrm>
              <a:off x="1752600" y="6363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87" name="Text"/>
            <p:cNvSpPr/>
            <p:nvPr/>
          </p:nvSpPr>
          <p:spPr>
            <a:xfrm>
              <a:off x="1752600" y="12840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88" name="Text"/>
            <p:cNvSpPr/>
            <p:nvPr/>
          </p:nvSpPr>
          <p:spPr>
            <a:xfrm>
              <a:off x="1790700" y="23254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89" name="Text"/>
            <p:cNvSpPr/>
            <p:nvPr/>
          </p:nvSpPr>
          <p:spPr>
            <a:xfrm>
              <a:off x="1790700" y="29731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90" name="Text"/>
            <p:cNvSpPr/>
            <p:nvPr/>
          </p:nvSpPr>
          <p:spPr>
            <a:xfrm>
              <a:off x="1790700" y="36208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91" name="Text"/>
            <p:cNvSpPr/>
            <p:nvPr/>
          </p:nvSpPr>
          <p:spPr>
            <a:xfrm>
              <a:off x="2235200" y="-11339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92" name="Text"/>
            <p:cNvSpPr/>
            <p:nvPr/>
          </p:nvSpPr>
          <p:spPr>
            <a:xfrm>
              <a:off x="2235200" y="6363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93" name="Text"/>
            <p:cNvSpPr/>
            <p:nvPr/>
          </p:nvSpPr>
          <p:spPr>
            <a:xfrm>
              <a:off x="2235200" y="12840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94" name="Text"/>
            <p:cNvSpPr/>
            <p:nvPr/>
          </p:nvSpPr>
          <p:spPr>
            <a:xfrm>
              <a:off x="2273299" y="23254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95" name="Text"/>
            <p:cNvSpPr/>
            <p:nvPr/>
          </p:nvSpPr>
          <p:spPr>
            <a:xfrm>
              <a:off x="2273299" y="29731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96" name="Text"/>
            <p:cNvSpPr/>
            <p:nvPr/>
          </p:nvSpPr>
          <p:spPr>
            <a:xfrm>
              <a:off x="2273299" y="36208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97" name="Text"/>
            <p:cNvSpPr/>
            <p:nvPr/>
          </p:nvSpPr>
          <p:spPr>
            <a:xfrm>
              <a:off x="2717799" y="-11339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98" name="Text"/>
            <p:cNvSpPr/>
            <p:nvPr/>
          </p:nvSpPr>
          <p:spPr>
            <a:xfrm>
              <a:off x="2717799" y="6363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199" name="Text"/>
            <p:cNvSpPr/>
            <p:nvPr/>
          </p:nvSpPr>
          <p:spPr>
            <a:xfrm>
              <a:off x="2717799" y="12840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00" name="Text"/>
            <p:cNvSpPr/>
            <p:nvPr/>
          </p:nvSpPr>
          <p:spPr>
            <a:xfrm>
              <a:off x="2755901" y="23254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01" name="Text"/>
            <p:cNvSpPr/>
            <p:nvPr/>
          </p:nvSpPr>
          <p:spPr>
            <a:xfrm>
              <a:off x="2755901" y="29731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02" name="Text"/>
            <p:cNvSpPr/>
            <p:nvPr/>
          </p:nvSpPr>
          <p:spPr>
            <a:xfrm>
              <a:off x="2755901" y="36208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03" name="Text"/>
            <p:cNvSpPr/>
            <p:nvPr/>
          </p:nvSpPr>
          <p:spPr>
            <a:xfrm>
              <a:off x="3200400" y="-11339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04" name="Text"/>
            <p:cNvSpPr/>
            <p:nvPr/>
          </p:nvSpPr>
          <p:spPr>
            <a:xfrm>
              <a:off x="3200400" y="6363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05" name="Text"/>
            <p:cNvSpPr/>
            <p:nvPr/>
          </p:nvSpPr>
          <p:spPr>
            <a:xfrm>
              <a:off x="3200400" y="12840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06" name="Text"/>
            <p:cNvSpPr/>
            <p:nvPr/>
          </p:nvSpPr>
          <p:spPr>
            <a:xfrm>
              <a:off x="3238500" y="23254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07" name="Text"/>
            <p:cNvSpPr/>
            <p:nvPr/>
          </p:nvSpPr>
          <p:spPr>
            <a:xfrm>
              <a:off x="3238500" y="29731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08" name="Text"/>
            <p:cNvSpPr/>
            <p:nvPr/>
          </p:nvSpPr>
          <p:spPr>
            <a:xfrm>
              <a:off x="3238500" y="36208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09" name="Text"/>
            <p:cNvSpPr/>
            <p:nvPr/>
          </p:nvSpPr>
          <p:spPr>
            <a:xfrm>
              <a:off x="3683000" y="-11339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10" name="Text"/>
            <p:cNvSpPr/>
            <p:nvPr/>
          </p:nvSpPr>
          <p:spPr>
            <a:xfrm>
              <a:off x="3683000" y="6363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11" name="Text"/>
            <p:cNvSpPr/>
            <p:nvPr/>
          </p:nvSpPr>
          <p:spPr>
            <a:xfrm>
              <a:off x="3683000" y="12840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12" name="Text"/>
            <p:cNvSpPr/>
            <p:nvPr/>
          </p:nvSpPr>
          <p:spPr>
            <a:xfrm>
              <a:off x="3721100" y="23254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13" name="Text"/>
            <p:cNvSpPr/>
            <p:nvPr/>
          </p:nvSpPr>
          <p:spPr>
            <a:xfrm>
              <a:off x="3721100" y="29731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14" name="Text"/>
            <p:cNvSpPr/>
            <p:nvPr/>
          </p:nvSpPr>
          <p:spPr>
            <a:xfrm>
              <a:off x="3721100" y="36208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15" name="Text"/>
            <p:cNvSpPr/>
            <p:nvPr/>
          </p:nvSpPr>
          <p:spPr>
            <a:xfrm>
              <a:off x="4165600" y="-11339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16" name="Text"/>
            <p:cNvSpPr/>
            <p:nvPr/>
          </p:nvSpPr>
          <p:spPr>
            <a:xfrm>
              <a:off x="4165600" y="6363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17" name="Text"/>
            <p:cNvSpPr/>
            <p:nvPr/>
          </p:nvSpPr>
          <p:spPr>
            <a:xfrm>
              <a:off x="4165600" y="12840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18" name="Text"/>
            <p:cNvSpPr/>
            <p:nvPr/>
          </p:nvSpPr>
          <p:spPr>
            <a:xfrm>
              <a:off x="4203700" y="2325461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19" name="Text"/>
            <p:cNvSpPr/>
            <p:nvPr/>
          </p:nvSpPr>
          <p:spPr>
            <a:xfrm>
              <a:off x="4203700" y="29731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20" name="Text"/>
            <p:cNvSpPr/>
            <p:nvPr/>
          </p:nvSpPr>
          <p:spPr>
            <a:xfrm>
              <a:off x="4203700" y="3620860"/>
              <a:ext cx="307777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</p:grpSp>
      <p:grpSp>
        <p:nvGrpSpPr>
          <p:cNvPr id="1231" name="Group"/>
          <p:cNvGrpSpPr/>
          <p:nvPr/>
        </p:nvGrpSpPr>
        <p:grpSpPr>
          <a:xfrm>
            <a:off x="5265539" y="5465926"/>
            <a:ext cx="3145344" cy="364203"/>
            <a:chOff x="0" y="-11339"/>
            <a:chExt cx="4473377" cy="517978"/>
          </a:xfrm>
        </p:grpSpPr>
        <p:sp>
          <p:nvSpPr>
            <p:cNvPr id="1222" name="3"/>
            <p:cNvSpPr/>
            <p:nvPr/>
          </p:nvSpPr>
          <p:spPr>
            <a:xfrm>
              <a:off x="0" y="-11339"/>
              <a:ext cx="307777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3</a:t>
              </a:r>
            </a:p>
          </p:txBody>
        </p:sp>
        <p:sp>
          <p:nvSpPr>
            <p:cNvPr id="1223" name="16"/>
            <p:cNvSpPr/>
            <p:nvPr/>
          </p:nvSpPr>
          <p:spPr>
            <a:xfrm>
              <a:off x="533117" y="-11339"/>
              <a:ext cx="512961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16</a:t>
              </a:r>
            </a:p>
          </p:txBody>
        </p:sp>
        <p:sp>
          <p:nvSpPr>
            <p:cNvPr id="1224" name="Text"/>
            <p:cNvSpPr/>
            <p:nvPr/>
          </p:nvSpPr>
          <p:spPr>
            <a:xfrm>
              <a:off x="1270083" y="-11339"/>
              <a:ext cx="307777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25" name="Text"/>
            <p:cNvSpPr/>
            <p:nvPr/>
          </p:nvSpPr>
          <p:spPr>
            <a:xfrm>
              <a:off x="1752600" y="-11339"/>
              <a:ext cx="307777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26" name="Text"/>
            <p:cNvSpPr/>
            <p:nvPr/>
          </p:nvSpPr>
          <p:spPr>
            <a:xfrm>
              <a:off x="2235200" y="-11339"/>
              <a:ext cx="307777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27" name="Text"/>
            <p:cNvSpPr/>
            <p:nvPr/>
          </p:nvSpPr>
          <p:spPr>
            <a:xfrm>
              <a:off x="2717801" y="-11339"/>
              <a:ext cx="307777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28" name="Text"/>
            <p:cNvSpPr/>
            <p:nvPr/>
          </p:nvSpPr>
          <p:spPr>
            <a:xfrm>
              <a:off x="3200400" y="-11339"/>
              <a:ext cx="307777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29" name="Text"/>
            <p:cNvSpPr/>
            <p:nvPr/>
          </p:nvSpPr>
          <p:spPr>
            <a:xfrm>
              <a:off x="3683000" y="-11339"/>
              <a:ext cx="307777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1230" name="Text"/>
            <p:cNvSpPr/>
            <p:nvPr/>
          </p:nvSpPr>
          <p:spPr>
            <a:xfrm>
              <a:off x="4165600" y="-11339"/>
              <a:ext cx="307777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</p:grpSp>
      <p:sp>
        <p:nvSpPr>
          <p:cNvPr id="1232" name="How MERT works"/>
          <p:cNvSpPr/>
          <p:nvPr/>
        </p:nvSpPr>
        <p:spPr>
          <a:xfrm>
            <a:off x="1774031" y="178594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7200"/>
            </a:lvl1pPr>
          </a:lstStyle>
          <a:p>
            <a:r>
              <a:rPr sz="5062"/>
              <a:t>How MERT works</a:t>
            </a:r>
          </a:p>
        </p:txBody>
      </p:sp>
      <p:sp>
        <p:nvSpPr>
          <p:cNvPr id="1233" name=".44"/>
          <p:cNvSpPr/>
          <p:nvPr/>
        </p:nvSpPr>
        <p:spPr>
          <a:xfrm>
            <a:off x="9576842" y="2715582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.44</a:t>
            </a:r>
          </a:p>
        </p:txBody>
      </p:sp>
      <p:sp>
        <p:nvSpPr>
          <p:cNvPr id="1234" name=".28"/>
          <p:cNvSpPr/>
          <p:nvPr/>
        </p:nvSpPr>
        <p:spPr>
          <a:xfrm>
            <a:off x="9576842" y="2197660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.28</a:t>
            </a:r>
          </a:p>
        </p:txBody>
      </p:sp>
      <p:sp>
        <p:nvSpPr>
          <p:cNvPr id="1235" name=".12"/>
          <p:cNvSpPr/>
          <p:nvPr/>
        </p:nvSpPr>
        <p:spPr>
          <a:xfrm>
            <a:off x="9580451" y="3179926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.12</a:t>
            </a:r>
          </a:p>
        </p:txBody>
      </p:sp>
      <p:sp>
        <p:nvSpPr>
          <p:cNvPr id="1236" name=".18"/>
          <p:cNvSpPr/>
          <p:nvPr/>
        </p:nvSpPr>
        <p:spPr>
          <a:xfrm>
            <a:off x="9607122" y="4363109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.18</a:t>
            </a:r>
          </a:p>
        </p:txBody>
      </p:sp>
      <p:sp>
        <p:nvSpPr>
          <p:cNvPr id="1237" name=".15"/>
          <p:cNvSpPr/>
          <p:nvPr/>
        </p:nvSpPr>
        <p:spPr>
          <a:xfrm>
            <a:off x="9607122" y="3840723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.15</a:t>
            </a:r>
          </a:p>
        </p:txBody>
      </p:sp>
      <p:sp>
        <p:nvSpPr>
          <p:cNvPr id="1238" name=".32"/>
          <p:cNvSpPr/>
          <p:nvPr/>
        </p:nvSpPr>
        <p:spPr>
          <a:xfrm>
            <a:off x="9607122" y="4822988"/>
            <a:ext cx="4296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.32</a:t>
            </a: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59" y="1752315"/>
            <a:ext cx="2462182" cy="1219174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5973895" y="1352202"/>
            <a:ext cx="107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103" name="Left Brace 102"/>
          <p:cNvSpPr/>
          <p:nvPr/>
        </p:nvSpPr>
        <p:spPr>
          <a:xfrm rot="5400000">
            <a:off x="6199396" y="-117246"/>
            <a:ext cx="373966" cy="4102585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9371395" y="1419686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BLEU+1</a:t>
            </a:r>
            <a:endParaRPr lang="en-US" dirty="0"/>
          </a:p>
        </p:txBody>
      </p:sp>
      <p:sp>
        <p:nvSpPr>
          <p:cNvPr id="105" name="Left Brace 104"/>
          <p:cNvSpPr/>
          <p:nvPr/>
        </p:nvSpPr>
        <p:spPr>
          <a:xfrm rot="5400000">
            <a:off x="9620078" y="1635154"/>
            <a:ext cx="373966" cy="74654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8627555" y="1390321"/>
            <a:ext cx="780983" cy="48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 smtClean="0"/>
              <a:t>model</a:t>
            </a:r>
          </a:p>
          <a:p>
            <a:pPr algn="ctr">
              <a:lnSpc>
                <a:spcPts val="1500"/>
              </a:lnSpc>
            </a:pPr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107" name="Left Brace 106"/>
          <p:cNvSpPr/>
          <p:nvPr/>
        </p:nvSpPr>
        <p:spPr>
          <a:xfrm rot="5400000">
            <a:off x="8848743" y="1775865"/>
            <a:ext cx="373966" cy="41227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52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Features can be Useful!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75" y="2241352"/>
            <a:ext cx="6081493" cy="4107656"/>
          </a:xfrm>
        </p:spPr>
        <p:txBody>
          <a:bodyPr/>
          <a:lstStyle/>
          <a:p>
            <a:r>
              <a:rPr lang="en-US" dirty="0" smtClean="0"/>
              <a:t>Base Features (10-12)</a:t>
            </a:r>
          </a:p>
          <a:p>
            <a:pPr lvl="1"/>
            <a:r>
              <a:rPr lang="en-US" dirty="0" smtClean="0"/>
              <a:t>Language Model(s)</a:t>
            </a:r>
          </a:p>
          <a:p>
            <a:pPr lvl="1"/>
            <a:r>
              <a:rPr lang="en-US" dirty="0" smtClean="0"/>
              <a:t>Reordering Model</a:t>
            </a:r>
          </a:p>
          <a:p>
            <a:pPr lvl="1"/>
            <a:r>
              <a:rPr lang="en-US" dirty="0" smtClean="0"/>
              <a:t>{Direct, Inverse} {Phrase, Word} Translation Model</a:t>
            </a:r>
          </a:p>
          <a:p>
            <a:pPr lvl="1"/>
            <a:r>
              <a:rPr lang="en-US" dirty="0" smtClean="0"/>
              <a:t>{Word, Phrase, Phrase Pair, Character} count</a:t>
            </a:r>
          </a:p>
          <a:p>
            <a:pPr lvl="1"/>
            <a:r>
              <a:rPr lang="en-US" dirty="0" smtClean="0"/>
              <a:t>Word drop count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5606415" y="1988133"/>
            <a:ext cx="6081493" cy="4107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672" kern="1200">
                <a:solidFill>
                  <a:srgbClr val="5353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672" kern="1200">
                <a:solidFill>
                  <a:srgbClr val="5353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672" kern="1200">
                <a:solidFill>
                  <a:srgbClr val="5353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672" kern="1200">
                <a:solidFill>
                  <a:srgbClr val="5353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672" kern="1200">
                <a:solidFill>
                  <a:srgbClr val="5353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Lexicalized Feature templates (thousands of sparse binaries)</a:t>
            </a:r>
          </a:p>
          <a:p>
            <a:pPr lvl="1"/>
            <a:r>
              <a:rPr lang="en-US" dirty="0" err="1" smtClean="0"/>
              <a:t>phrase_seen_X_times</a:t>
            </a:r>
            <a:endParaRPr lang="en-US" dirty="0" smtClean="0"/>
          </a:p>
          <a:p>
            <a:pPr lvl="1"/>
            <a:r>
              <a:rPr lang="en-US" dirty="0" err="1" smtClean="0"/>
              <a:t>fword_X_eword_Y</a:t>
            </a:r>
            <a:endParaRPr lang="en-US" dirty="0" smtClean="0"/>
          </a:p>
          <a:p>
            <a:pPr lvl="1"/>
            <a:r>
              <a:rPr lang="en-US" dirty="0" err="1" smtClean="0"/>
              <a:t>insert_eword_Y</a:t>
            </a:r>
            <a:endParaRPr lang="en-US" dirty="0" smtClean="0"/>
          </a:p>
          <a:p>
            <a:pPr lvl="1"/>
            <a:r>
              <a:rPr lang="en-US" dirty="0" err="1" smtClean="0"/>
              <a:t>ephrase_Y_Z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822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Synthetic Experiment"/>
          <p:cNvSpPr txBox="1">
            <a:spLocks noGrp="1"/>
          </p:cNvSpPr>
          <p:nvPr>
            <p:ph type="title"/>
          </p:nvPr>
        </p:nvSpPr>
        <p:spPr>
          <a:xfrm>
            <a:off x="2158008" y="0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Synthetic Experiment</a:t>
            </a:r>
          </a:p>
        </p:txBody>
      </p:sp>
      <p:sp>
        <p:nvSpPr>
          <p:cNvPr id="1242" name="random"/>
          <p:cNvSpPr/>
          <p:nvPr/>
        </p:nvSpPr>
        <p:spPr>
          <a:xfrm>
            <a:off x="2476126" y="2787020"/>
            <a:ext cx="271462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243" name="random"/>
          <p:cNvSpPr/>
          <p:nvPr/>
        </p:nvSpPr>
        <p:spPr>
          <a:xfrm>
            <a:off x="2479477" y="3242434"/>
            <a:ext cx="2714625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244" name="random"/>
          <p:cNvSpPr/>
          <p:nvPr/>
        </p:nvSpPr>
        <p:spPr>
          <a:xfrm>
            <a:off x="2479477" y="3697848"/>
            <a:ext cx="2714625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245" name="“Candidate pool” of randomly drawn “feature” vectors"/>
          <p:cNvSpPr/>
          <p:nvPr/>
        </p:nvSpPr>
        <p:spPr>
          <a:xfrm>
            <a:off x="2055094" y="4677677"/>
            <a:ext cx="800597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“Candidate pool” of randomly drawn “feature” vectors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293629" y="6067074"/>
            <a:ext cx="231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(Hopkins &amp; May, 2011)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2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ynthetic Experiment"/>
          <p:cNvSpPr txBox="1">
            <a:spLocks noGrp="1"/>
          </p:cNvSpPr>
          <p:nvPr>
            <p:ph type="title"/>
          </p:nvPr>
        </p:nvSpPr>
        <p:spPr>
          <a:xfrm>
            <a:off x="2158008" y="0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Synthetic Experiment</a:t>
            </a:r>
          </a:p>
        </p:txBody>
      </p:sp>
      <p:sp>
        <p:nvSpPr>
          <p:cNvPr id="1248" name="“Candidate pool” of randomly drawn “feature” vectors"/>
          <p:cNvSpPr/>
          <p:nvPr/>
        </p:nvSpPr>
        <p:spPr>
          <a:xfrm>
            <a:off x="2055094" y="4677677"/>
            <a:ext cx="800597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“Candidate pool” of randomly drawn “feature” vectors</a:t>
            </a:r>
          </a:p>
        </p:txBody>
      </p:sp>
      <p:sp>
        <p:nvSpPr>
          <p:cNvPr id="1249" name="Rectangle"/>
          <p:cNvSpPr/>
          <p:nvPr/>
        </p:nvSpPr>
        <p:spPr>
          <a:xfrm>
            <a:off x="5345906" y="2777133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250" name="?"/>
          <p:cNvSpPr/>
          <p:nvPr/>
        </p:nvSpPr>
        <p:spPr>
          <a:xfrm>
            <a:off x="5731168" y="1913419"/>
            <a:ext cx="20999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800" dirty="0" smtClean="0"/>
              <a:t>?</a:t>
            </a:r>
            <a:endParaRPr sz="2800" dirty="0"/>
          </a:p>
        </p:txBody>
      </p:sp>
      <p:sp>
        <p:nvSpPr>
          <p:cNvPr id="1251" name="Rectangle"/>
          <p:cNvSpPr/>
          <p:nvPr/>
        </p:nvSpPr>
        <p:spPr>
          <a:xfrm>
            <a:off x="5345906" y="3268266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252" name="Rectangle"/>
          <p:cNvSpPr/>
          <p:nvPr/>
        </p:nvSpPr>
        <p:spPr>
          <a:xfrm>
            <a:off x="5345906" y="3723680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253" name="How to determine “extrinsic score”?"/>
          <p:cNvSpPr/>
          <p:nvPr/>
        </p:nvSpPr>
        <p:spPr>
          <a:xfrm>
            <a:off x="3369101" y="5588505"/>
            <a:ext cx="534588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/>
              <a:t>How to determine “extrinsic score”?</a:t>
            </a:r>
          </a:p>
        </p:txBody>
      </p:sp>
      <p:sp>
        <p:nvSpPr>
          <p:cNvPr id="1254" name="random"/>
          <p:cNvSpPr/>
          <p:nvPr/>
        </p:nvSpPr>
        <p:spPr>
          <a:xfrm>
            <a:off x="2476126" y="2787020"/>
            <a:ext cx="271462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255" name="random"/>
          <p:cNvSpPr/>
          <p:nvPr/>
        </p:nvSpPr>
        <p:spPr>
          <a:xfrm>
            <a:off x="2479477" y="3242434"/>
            <a:ext cx="2714625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256" name="random"/>
          <p:cNvSpPr/>
          <p:nvPr/>
        </p:nvSpPr>
        <p:spPr>
          <a:xfrm>
            <a:off x="2479477" y="3697848"/>
            <a:ext cx="2714625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93601" y="1938875"/>
            <a:ext cx="118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"features"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 rot="5400000">
            <a:off x="3648384" y="1164725"/>
            <a:ext cx="373966" cy="2718483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5400000">
            <a:off x="5610828" y="2134971"/>
            <a:ext cx="373966" cy="88212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293629" y="6067074"/>
            <a:ext cx="231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(Hopkins &amp; May, 2011)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28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ynthetic Experiment"/>
          <p:cNvSpPr txBox="1">
            <a:spLocks noGrp="1"/>
          </p:cNvSpPr>
          <p:nvPr>
            <p:ph type="title"/>
          </p:nvPr>
        </p:nvSpPr>
        <p:spPr>
          <a:xfrm>
            <a:off x="2126666" y="7928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Synthetic Experiment</a:t>
            </a:r>
          </a:p>
        </p:txBody>
      </p:sp>
      <p:sp>
        <p:nvSpPr>
          <p:cNvPr id="1259" name="“Candidate pool” of randomly drawn “feature” vectors"/>
          <p:cNvSpPr/>
          <p:nvPr/>
        </p:nvSpPr>
        <p:spPr>
          <a:xfrm>
            <a:off x="2055094" y="4677677"/>
            <a:ext cx="800597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“Candidate pool” of randomly drawn “feature” vectors</a:t>
            </a:r>
          </a:p>
        </p:txBody>
      </p:sp>
      <p:sp>
        <p:nvSpPr>
          <p:cNvPr id="1260" name="Secret “goal weights” used to calculate extrinsic score"/>
          <p:cNvSpPr/>
          <p:nvPr/>
        </p:nvSpPr>
        <p:spPr>
          <a:xfrm>
            <a:off x="2126666" y="5588505"/>
            <a:ext cx="7871002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/>
              <a:t>Secret “goal weights” used to calculate extrinsic score</a:t>
            </a:r>
          </a:p>
        </p:txBody>
      </p:sp>
      <p:sp>
        <p:nvSpPr>
          <p:cNvPr id="1261" name="goal weights"/>
          <p:cNvSpPr/>
          <p:nvPr/>
        </p:nvSpPr>
        <p:spPr>
          <a:xfrm>
            <a:off x="2479477" y="2269098"/>
            <a:ext cx="2714625" cy="364203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goal weights</a:t>
            </a:r>
          </a:p>
        </p:txBody>
      </p:sp>
      <p:sp>
        <p:nvSpPr>
          <p:cNvPr id="1262" name="Rectangle"/>
          <p:cNvSpPr/>
          <p:nvPr/>
        </p:nvSpPr>
        <p:spPr>
          <a:xfrm>
            <a:off x="5345906" y="2777133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263" name="Rectangle"/>
          <p:cNvSpPr/>
          <p:nvPr/>
        </p:nvSpPr>
        <p:spPr>
          <a:xfrm>
            <a:off x="5345906" y="3268266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264" name="Rectangle"/>
          <p:cNvSpPr/>
          <p:nvPr/>
        </p:nvSpPr>
        <p:spPr>
          <a:xfrm>
            <a:off x="5345906" y="3723680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265" name="random"/>
          <p:cNvSpPr/>
          <p:nvPr/>
        </p:nvSpPr>
        <p:spPr>
          <a:xfrm>
            <a:off x="2476126" y="2787020"/>
            <a:ext cx="271462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266" name="random"/>
          <p:cNvSpPr/>
          <p:nvPr/>
        </p:nvSpPr>
        <p:spPr>
          <a:xfrm>
            <a:off x="2479477" y="3242434"/>
            <a:ext cx="2714625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267" name="random"/>
          <p:cNvSpPr/>
          <p:nvPr/>
        </p:nvSpPr>
        <p:spPr>
          <a:xfrm>
            <a:off x="2479477" y="3697848"/>
            <a:ext cx="2714625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grpSp>
        <p:nvGrpSpPr>
          <p:cNvPr id="1271" name="Group"/>
          <p:cNvGrpSpPr/>
          <p:nvPr/>
        </p:nvGrpSpPr>
        <p:grpSpPr>
          <a:xfrm>
            <a:off x="5426273" y="3321844"/>
            <a:ext cx="750094" cy="241102"/>
            <a:chOff x="0" y="0"/>
            <a:chExt cx="1066800" cy="342900"/>
          </a:xfrm>
        </p:grpSpPr>
        <p:sp>
          <p:nvSpPr>
            <p:cNvPr id="1268" name="Rectangle"/>
            <p:cNvSpPr/>
            <p:nvPr/>
          </p:nvSpPr>
          <p:spPr>
            <a:xfrm>
              <a:off x="0" y="0"/>
              <a:ext cx="317500" cy="3429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269" name="Circle"/>
            <p:cNvSpPr/>
            <p:nvPr/>
          </p:nvSpPr>
          <p:spPr>
            <a:xfrm>
              <a:off x="431800" y="76200"/>
              <a:ext cx="190500" cy="1905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270" name="Rectangle"/>
            <p:cNvSpPr/>
            <p:nvPr/>
          </p:nvSpPr>
          <p:spPr>
            <a:xfrm>
              <a:off x="749300" y="0"/>
              <a:ext cx="317500" cy="3429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grpSp>
        <p:nvGrpSpPr>
          <p:cNvPr id="1275" name="Group"/>
          <p:cNvGrpSpPr/>
          <p:nvPr/>
        </p:nvGrpSpPr>
        <p:grpSpPr>
          <a:xfrm>
            <a:off x="5417344" y="2830711"/>
            <a:ext cx="750094" cy="241102"/>
            <a:chOff x="0" y="0"/>
            <a:chExt cx="1066800" cy="342900"/>
          </a:xfrm>
        </p:grpSpPr>
        <p:sp>
          <p:nvSpPr>
            <p:cNvPr id="1272" name="Rectangle"/>
            <p:cNvSpPr/>
            <p:nvPr/>
          </p:nvSpPr>
          <p:spPr>
            <a:xfrm>
              <a:off x="0" y="0"/>
              <a:ext cx="317500" cy="3429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273" name="Circle"/>
            <p:cNvSpPr/>
            <p:nvPr/>
          </p:nvSpPr>
          <p:spPr>
            <a:xfrm>
              <a:off x="431800" y="76200"/>
              <a:ext cx="190500" cy="1905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274" name="Rectangle"/>
            <p:cNvSpPr/>
            <p:nvPr/>
          </p:nvSpPr>
          <p:spPr>
            <a:xfrm>
              <a:off x="749300" y="0"/>
              <a:ext cx="317500" cy="3429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grpSp>
        <p:nvGrpSpPr>
          <p:cNvPr id="1279" name="Group"/>
          <p:cNvGrpSpPr/>
          <p:nvPr/>
        </p:nvGrpSpPr>
        <p:grpSpPr>
          <a:xfrm>
            <a:off x="5417344" y="3786187"/>
            <a:ext cx="750094" cy="241102"/>
            <a:chOff x="0" y="0"/>
            <a:chExt cx="1066800" cy="342900"/>
          </a:xfrm>
        </p:grpSpPr>
        <p:sp>
          <p:nvSpPr>
            <p:cNvPr id="1276" name="Rectangle"/>
            <p:cNvSpPr/>
            <p:nvPr/>
          </p:nvSpPr>
          <p:spPr>
            <a:xfrm>
              <a:off x="0" y="0"/>
              <a:ext cx="317500" cy="3429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277" name="Circle"/>
            <p:cNvSpPr/>
            <p:nvPr/>
          </p:nvSpPr>
          <p:spPr>
            <a:xfrm>
              <a:off x="431800" y="76200"/>
              <a:ext cx="190500" cy="1905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278" name="Rectangle"/>
            <p:cNvSpPr/>
            <p:nvPr/>
          </p:nvSpPr>
          <p:spPr>
            <a:xfrm>
              <a:off x="749300" y="0"/>
              <a:ext cx="317500" cy="3429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sp>
        <p:nvSpPr>
          <p:cNvPr id="26" name="Left Brace 25"/>
          <p:cNvSpPr/>
          <p:nvPr/>
        </p:nvSpPr>
        <p:spPr>
          <a:xfrm rot="5400000">
            <a:off x="5610828" y="2134971"/>
            <a:ext cx="373966" cy="88212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245148" y="200048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"BLEU+1"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293629" y="6067074"/>
            <a:ext cx="231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(Hopkins &amp; May, 2011)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9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880" y="3050140"/>
            <a:ext cx="1879617" cy="930711"/>
          </a:xfrm>
          <a:prstGeom prst="rect">
            <a:avLst/>
          </a:prstGeom>
        </p:spPr>
      </p:pic>
      <p:sp>
        <p:nvSpPr>
          <p:cNvPr id="1282" name="Synthetic Experiment"/>
          <p:cNvSpPr txBox="1">
            <a:spLocks noGrp="1"/>
          </p:cNvSpPr>
          <p:nvPr>
            <p:ph type="title"/>
          </p:nvPr>
        </p:nvSpPr>
        <p:spPr>
          <a:xfrm>
            <a:off x="2158008" y="0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Synthetic Experiment</a:t>
            </a:r>
          </a:p>
        </p:txBody>
      </p:sp>
      <p:sp>
        <p:nvSpPr>
          <p:cNvPr id="1283" name="Now use MERT to try and learn the goal weights back"/>
          <p:cNvSpPr/>
          <p:nvPr/>
        </p:nvSpPr>
        <p:spPr>
          <a:xfrm>
            <a:off x="2041603" y="4766973"/>
            <a:ext cx="7835543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Now use MERT to try and learn the goal weights back</a:t>
            </a:r>
          </a:p>
        </p:txBody>
      </p:sp>
      <p:sp>
        <p:nvSpPr>
          <p:cNvPr id="1284" name="goal weights"/>
          <p:cNvSpPr/>
          <p:nvPr/>
        </p:nvSpPr>
        <p:spPr>
          <a:xfrm>
            <a:off x="2479477" y="2269098"/>
            <a:ext cx="2714625" cy="364203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goal weights</a:t>
            </a:r>
          </a:p>
        </p:txBody>
      </p:sp>
      <p:sp>
        <p:nvSpPr>
          <p:cNvPr id="1285" name="Rectangle"/>
          <p:cNvSpPr/>
          <p:nvPr/>
        </p:nvSpPr>
        <p:spPr>
          <a:xfrm>
            <a:off x="5345906" y="2777133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286" name="Rectangle"/>
          <p:cNvSpPr/>
          <p:nvPr/>
        </p:nvSpPr>
        <p:spPr>
          <a:xfrm>
            <a:off x="5345906" y="3268266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287" name="Rectangle"/>
          <p:cNvSpPr/>
          <p:nvPr/>
        </p:nvSpPr>
        <p:spPr>
          <a:xfrm>
            <a:off x="5345906" y="3723680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288" name="random"/>
          <p:cNvSpPr/>
          <p:nvPr/>
        </p:nvSpPr>
        <p:spPr>
          <a:xfrm>
            <a:off x="2476126" y="2787020"/>
            <a:ext cx="271462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289" name="random"/>
          <p:cNvSpPr/>
          <p:nvPr/>
        </p:nvSpPr>
        <p:spPr>
          <a:xfrm>
            <a:off x="2479477" y="3242434"/>
            <a:ext cx="2714625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290" name="random"/>
          <p:cNvSpPr/>
          <p:nvPr/>
        </p:nvSpPr>
        <p:spPr>
          <a:xfrm>
            <a:off x="2479477" y="3697848"/>
            <a:ext cx="2714625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grpSp>
        <p:nvGrpSpPr>
          <p:cNvPr id="1294" name="Group"/>
          <p:cNvGrpSpPr/>
          <p:nvPr/>
        </p:nvGrpSpPr>
        <p:grpSpPr>
          <a:xfrm>
            <a:off x="5426273" y="3321844"/>
            <a:ext cx="750094" cy="241102"/>
            <a:chOff x="0" y="0"/>
            <a:chExt cx="1066800" cy="342900"/>
          </a:xfrm>
        </p:grpSpPr>
        <p:sp>
          <p:nvSpPr>
            <p:cNvPr id="1291" name="Rectangle"/>
            <p:cNvSpPr/>
            <p:nvPr/>
          </p:nvSpPr>
          <p:spPr>
            <a:xfrm>
              <a:off x="0" y="0"/>
              <a:ext cx="317500" cy="3429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292" name="Circle"/>
            <p:cNvSpPr/>
            <p:nvPr/>
          </p:nvSpPr>
          <p:spPr>
            <a:xfrm>
              <a:off x="431800" y="76200"/>
              <a:ext cx="190500" cy="1905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293" name="Rectangle"/>
            <p:cNvSpPr/>
            <p:nvPr/>
          </p:nvSpPr>
          <p:spPr>
            <a:xfrm>
              <a:off x="749300" y="0"/>
              <a:ext cx="317500" cy="3429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grpSp>
        <p:nvGrpSpPr>
          <p:cNvPr id="1298" name="Group"/>
          <p:cNvGrpSpPr/>
          <p:nvPr/>
        </p:nvGrpSpPr>
        <p:grpSpPr>
          <a:xfrm>
            <a:off x="5417344" y="2830711"/>
            <a:ext cx="750094" cy="241102"/>
            <a:chOff x="0" y="0"/>
            <a:chExt cx="1066800" cy="342900"/>
          </a:xfrm>
        </p:grpSpPr>
        <p:sp>
          <p:nvSpPr>
            <p:cNvPr id="1295" name="Rectangle"/>
            <p:cNvSpPr/>
            <p:nvPr/>
          </p:nvSpPr>
          <p:spPr>
            <a:xfrm>
              <a:off x="0" y="0"/>
              <a:ext cx="317500" cy="3429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296" name="Circle"/>
            <p:cNvSpPr/>
            <p:nvPr/>
          </p:nvSpPr>
          <p:spPr>
            <a:xfrm>
              <a:off x="431800" y="76200"/>
              <a:ext cx="190500" cy="1905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297" name="Rectangle"/>
            <p:cNvSpPr/>
            <p:nvPr/>
          </p:nvSpPr>
          <p:spPr>
            <a:xfrm>
              <a:off x="749300" y="0"/>
              <a:ext cx="317500" cy="3429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grpSp>
        <p:nvGrpSpPr>
          <p:cNvPr id="1302" name="Group"/>
          <p:cNvGrpSpPr/>
          <p:nvPr/>
        </p:nvGrpSpPr>
        <p:grpSpPr>
          <a:xfrm>
            <a:off x="5417344" y="3786187"/>
            <a:ext cx="750094" cy="241102"/>
            <a:chOff x="0" y="0"/>
            <a:chExt cx="1066800" cy="342900"/>
          </a:xfrm>
        </p:grpSpPr>
        <p:sp>
          <p:nvSpPr>
            <p:cNvPr id="1299" name="Rectangle"/>
            <p:cNvSpPr/>
            <p:nvPr/>
          </p:nvSpPr>
          <p:spPr>
            <a:xfrm>
              <a:off x="0" y="0"/>
              <a:ext cx="317500" cy="3429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300" name="Circle"/>
            <p:cNvSpPr/>
            <p:nvPr/>
          </p:nvSpPr>
          <p:spPr>
            <a:xfrm>
              <a:off x="431800" y="76200"/>
              <a:ext cx="190500" cy="1905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301" name="Rectangle"/>
            <p:cNvSpPr/>
            <p:nvPr/>
          </p:nvSpPr>
          <p:spPr>
            <a:xfrm>
              <a:off x="749300" y="0"/>
              <a:ext cx="317500" cy="3429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sp>
        <p:nvSpPr>
          <p:cNvPr id="1303" name="SECRET"/>
          <p:cNvSpPr/>
          <p:nvPr/>
        </p:nvSpPr>
        <p:spPr>
          <a:xfrm>
            <a:off x="2068711" y="2018109"/>
            <a:ext cx="3741539" cy="63400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43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3023"/>
              <a:t>SECRET</a:t>
            </a:r>
          </a:p>
        </p:txBody>
      </p:sp>
      <p:sp>
        <p:nvSpPr>
          <p:cNvPr id="1304" name="This is linear equation solving"/>
          <p:cNvSpPr/>
          <p:nvPr/>
        </p:nvSpPr>
        <p:spPr>
          <a:xfrm>
            <a:off x="3615456" y="5392052"/>
            <a:ext cx="435375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/>
              <a:t>This is linear equation solving</a:t>
            </a:r>
          </a:p>
        </p:txBody>
      </p:sp>
      <p:sp>
        <p:nvSpPr>
          <p:cNvPr id="1305" name="It’s much easier than MT tuning"/>
          <p:cNvSpPr/>
          <p:nvPr/>
        </p:nvSpPr>
        <p:spPr>
          <a:xfrm>
            <a:off x="3411787" y="6043919"/>
            <a:ext cx="4776822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/>
              <a:t>It’s much easier than MT tuning </a:t>
            </a:r>
          </a:p>
        </p:txBody>
      </p:sp>
      <p:grpSp>
        <p:nvGrpSpPr>
          <p:cNvPr id="1308" name="Group"/>
          <p:cNvGrpSpPr/>
          <p:nvPr/>
        </p:nvGrpSpPr>
        <p:grpSpPr>
          <a:xfrm>
            <a:off x="2416969" y="2741414"/>
            <a:ext cx="4743275" cy="1410891"/>
            <a:chOff x="0" y="0"/>
            <a:chExt cx="6745990" cy="2006600"/>
          </a:xfrm>
        </p:grpSpPr>
        <p:sp>
          <p:nvSpPr>
            <p:cNvPr id="1306" name="Rounded Rectangle"/>
            <p:cNvSpPr/>
            <p:nvPr/>
          </p:nvSpPr>
          <p:spPr>
            <a:xfrm>
              <a:off x="0" y="0"/>
              <a:ext cx="5588000" cy="2006600"/>
            </a:xfrm>
            <a:prstGeom prst="roundRect">
              <a:avLst>
                <a:gd name="adj" fmla="val 9494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307" name="Line"/>
            <p:cNvSpPr/>
            <p:nvPr/>
          </p:nvSpPr>
          <p:spPr>
            <a:xfrm>
              <a:off x="5829300" y="977900"/>
              <a:ext cx="916691" cy="0"/>
            </a:xfrm>
            <a:prstGeom prst="line">
              <a:avLst/>
            </a:prstGeom>
            <a:noFill/>
            <a:ln w="76200" cap="flat">
              <a:solidFill>
                <a:srgbClr val="53535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  <p:sp>
        <p:nvSpPr>
          <p:cNvPr id="1309" name="MERT algorithm"/>
          <p:cNvSpPr/>
          <p:nvPr/>
        </p:nvSpPr>
        <p:spPr>
          <a:xfrm>
            <a:off x="6868112" y="3929003"/>
            <a:ext cx="2171749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969"/>
              <a:t>MERT algorithm</a:t>
            </a:r>
          </a:p>
        </p:txBody>
      </p:sp>
      <p:sp>
        <p:nvSpPr>
          <p:cNvPr id="1310" name="Line"/>
          <p:cNvSpPr/>
          <p:nvPr/>
        </p:nvSpPr>
        <p:spPr>
          <a:xfrm flipV="1">
            <a:off x="8033742" y="2645342"/>
            <a:ext cx="0" cy="480049"/>
          </a:xfrm>
          <a:prstGeom prst="line">
            <a:avLst/>
          </a:prstGeom>
          <a:ln w="76200">
            <a:solidFill>
              <a:srgbClr val="535353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311" name="learned weights"/>
          <p:cNvSpPr/>
          <p:nvPr/>
        </p:nvSpPr>
        <p:spPr>
          <a:xfrm>
            <a:off x="6765727" y="2269098"/>
            <a:ext cx="2714625" cy="364203"/>
          </a:xfrm>
          <a:prstGeom prst="rect">
            <a:avLst/>
          </a:prstGeom>
          <a:solidFill>
            <a:srgbClr val="AA79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learned weights</a:t>
            </a:r>
          </a:p>
        </p:txBody>
      </p:sp>
    </p:spTree>
    <p:extLst>
      <p:ext uri="{BB962C8B-B14F-4D97-AF65-F5344CB8AC3E}">
        <p14:creationId xmlns:p14="http://schemas.microsoft.com/office/powerpoint/2010/main" val="2426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880" y="3050140"/>
            <a:ext cx="1879617" cy="930711"/>
          </a:xfrm>
          <a:prstGeom prst="rect">
            <a:avLst/>
          </a:prstGeom>
        </p:spPr>
      </p:pic>
      <p:sp>
        <p:nvSpPr>
          <p:cNvPr id="1314" name="Synthetic Experiment"/>
          <p:cNvSpPr txBox="1">
            <a:spLocks noGrp="1"/>
          </p:cNvSpPr>
          <p:nvPr>
            <p:ph type="title"/>
          </p:nvPr>
        </p:nvSpPr>
        <p:spPr>
          <a:xfrm>
            <a:off x="2158008" y="0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Synthetic Experiment</a:t>
            </a:r>
          </a:p>
        </p:txBody>
      </p:sp>
      <p:sp>
        <p:nvSpPr>
          <p:cNvPr id="1315" name="Now use MERT to try and learn the goal weights back"/>
          <p:cNvSpPr/>
          <p:nvPr/>
        </p:nvSpPr>
        <p:spPr>
          <a:xfrm>
            <a:off x="2041603" y="4766973"/>
            <a:ext cx="7835543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Now use MERT to try and learn the goal weights back</a:t>
            </a:r>
          </a:p>
        </p:txBody>
      </p:sp>
      <p:sp>
        <p:nvSpPr>
          <p:cNvPr id="1316" name="goal weights"/>
          <p:cNvSpPr/>
          <p:nvPr/>
        </p:nvSpPr>
        <p:spPr>
          <a:xfrm>
            <a:off x="2479477" y="2269098"/>
            <a:ext cx="2714625" cy="364203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goal weights</a:t>
            </a:r>
          </a:p>
        </p:txBody>
      </p:sp>
      <p:sp>
        <p:nvSpPr>
          <p:cNvPr id="1317" name="Rectangle"/>
          <p:cNvSpPr/>
          <p:nvPr/>
        </p:nvSpPr>
        <p:spPr>
          <a:xfrm>
            <a:off x="5345906" y="2777133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318" name="Rectangle"/>
          <p:cNvSpPr/>
          <p:nvPr/>
        </p:nvSpPr>
        <p:spPr>
          <a:xfrm>
            <a:off x="5345906" y="3268266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319" name="Rectangle"/>
          <p:cNvSpPr/>
          <p:nvPr/>
        </p:nvSpPr>
        <p:spPr>
          <a:xfrm>
            <a:off x="5345906" y="3723680"/>
            <a:ext cx="892969" cy="348258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320" name="random"/>
          <p:cNvSpPr/>
          <p:nvPr/>
        </p:nvSpPr>
        <p:spPr>
          <a:xfrm>
            <a:off x="2476126" y="2787020"/>
            <a:ext cx="271462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321" name="random"/>
          <p:cNvSpPr/>
          <p:nvPr/>
        </p:nvSpPr>
        <p:spPr>
          <a:xfrm>
            <a:off x="2479477" y="3242434"/>
            <a:ext cx="2714625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1322" name="random"/>
          <p:cNvSpPr/>
          <p:nvPr/>
        </p:nvSpPr>
        <p:spPr>
          <a:xfrm>
            <a:off x="2479477" y="3697848"/>
            <a:ext cx="2714625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grpSp>
        <p:nvGrpSpPr>
          <p:cNvPr id="1326" name="Group"/>
          <p:cNvGrpSpPr/>
          <p:nvPr/>
        </p:nvGrpSpPr>
        <p:grpSpPr>
          <a:xfrm>
            <a:off x="5426273" y="3321844"/>
            <a:ext cx="750094" cy="241102"/>
            <a:chOff x="0" y="0"/>
            <a:chExt cx="1066800" cy="342900"/>
          </a:xfrm>
        </p:grpSpPr>
        <p:sp>
          <p:nvSpPr>
            <p:cNvPr id="1323" name="Rectangle"/>
            <p:cNvSpPr/>
            <p:nvPr/>
          </p:nvSpPr>
          <p:spPr>
            <a:xfrm>
              <a:off x="0" y="0"/>
              <a:ext cx="317500" cy="3429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324" name="Circle"/>
            <p:cNvSpPr/>
            <p:nvPr/>
          </p:nvSpPr>
          <p:spPr>
            <a:xfrm>
              <a:off x="431800" y="76200"/>
              <a:ext cx="190500" cy="1905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325" name="Rectangle"/>
            <p:cNvSpPr/>
            <p:nvPr/>
          </p:nvSpPr>
          <p:spPr>
            <a:xfrm>
              <a:off x="749300" y="0"/>
              <a:ext cx="317500" cy="3429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grpSp>
        <p:nvGrpSpPr>
          <p:cNvPr id="1330" name="Group"/>
          <p:cNvGrpSpPr/>
          <p:nvPr/>
        </p:nvGrpSpPr>
        <p:grpSpPr>
          <a:xfrm>
            <a:off x="5417344" y="2830711"/>
            <a:ext cx="750094" cy="241102"/>
            <a:chOff x="0" y="0"/>
            <a:chExt cx="1066800" cy="342900"/>
          </a:xfrm>
        </p:grpSpPr>
        <p:sp>
          <p:nvSpPr>
            <p:cNvPr id="1327" name="Rectangle"/>
            <p:cNvSpPr/>
            <p:nvPr/>
          </p:nvSpPr>
          <p:spPr>
            <a:xfrm>
              <a:off x="0" y="0"/>
              <a:ext cx="317500" cy="3429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328" name="Circle"/>
            <p:cNvSpPr/>
            <p:nvPr/>
          </p:nvSpPr>
          <p:spPr>
            <a:xfrm>
              <a:off x="431800" y="76200"/>
              <a:ext cx="190500" cy="1905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329" name="Rectangle"/>
            <p:cNvSpPr/>
            <p:nvPr/>
          </p:nvSpPr>
          <p:spPr>
            <a:xfrm>
              <a:off x="749300" y="0"/>
              <a:ext cx="317500" cy="3429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grpSp>
        <p:nvGrpSpPr>
          <p:cNvPr id="1334" name="Group"/>
          <p:cNvGrpSpPr/>
          <p:nvPr/>
        </p:nvGrpSpPr>
        <p:grpSpPr>
          <a:xfrm>
            <a:off x="5417344" y="3786187"/>
            <a:ext cx="750094" cy="241102"/>
            <a:chOff x="0" y="0"/>
            <a:chExt cx="1066800" cy="342900"/>
          </a:xfrm>
        </p:grpSpPr>
        <p:sp>
          <p:nvSpPr>
            <p:cNvPr id="1331" name="Rectangle"/>
            <p:cNvSpPr/>
            <p:nvPr/>
          </p:nvSpPr>
          <p:spPr>
            <a:xfrm>
              <a:off x="0" y="0"/>
              <a:ext cx="317500" cy="3429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332" name="Circle"/>
            <p:cNvSpPr/>
            <p:nvPr/>
          </p:nvSpPr>
          <p:spPr>
            <a:xfrm>
              <a:off x="431800" y="76200"/>
              <a:ext cx="190500" cy="1905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333" name="Rectangle"/>
            <p:cNvSpPr/>
            <p:nvPr/>
          </p:nvSpPr>
          <p:spPr>
            <a:xfrm>
              <a:off x="749300" y="0"/>
              <a:ext cx="317500" cy="3429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sp>
        <p:nvSpPr>
          <p:cNvPr id="1335" name="SECRET"/>
          <p:cNvSpPr/>
          <p:nvPr/>
        </p:nvSpPr>
        <p:spPr>
          <a:xfrm>
            <a:off x="1961555" y="8099227"/>
            <a:ext cx="3741539" cy="63400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43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3023"/>
              <a:t>SECRET</a:t>
            </a:r>
          </a:p>
        </p:txBody>
      </p:sp>
      <p:sp>
        <p:nvSpPr>
          <p:cNvPr id="1336" name="This is linear equation solving"/>
          <p:cNvSpPr/>
          <p:nvPr/>
        </p:nvSpPr>
        <p:spPr>
          <a:xfrm>
            <a:off x="3615456" y="5392052"/>
            <a:ext cx="435375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/>
              <a:t>This is linear equation solving</a:t>
            </a:r>
          </a:p>
        </p:txBody>
      </p:sp>
      <p:sp>
        <p:nvSpPr>
          <p:cNvPr id="1337" name="It’s much easier than MT tuning"/>
          <p:cNvSpPr/>
          <p:nvPr/>
        </p:nvSpPr>
        <p:spPr>
          <a:xfrm>
            <a:off x="3411787" y="6043919"/>
            <a:ext cx="4776822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/>
              <a:t>It’s much easier than MT tuning </a:t>
            </a:r>
          </a:p>
        </p:txBody>
      </p:sp>
      <p:sp>
        <p:nvSpPr>
          <p:cNvPr id="1338" name="MERT algorithm"/>
          <p:cNvSpPr/>
          <p:nvPr/>
        </p:nvSpPr>
        <p:spPr>
          <a:xfrm>
            <a:off x="6868112" y="3929003"/>
            <a:ext cx="2171749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969"/>
              <a:t>MERT algorithm</a:t>
            </a:r>
          </a:p>
        </p:txBody>
      </p:sp>
      <p:sp>
        <p:nvSpPr>
          <p:cNvPr id="1339" name="Line"/>
          <p:cNvSpPr/>
          <p:nvPr/>
        </p:nvSpPr>
        <p:spPr>
          <a:xfrm flipV="1">
            <a:off x="8033742" y="2645342"/>
            <a:ext cx="0" cy="480049"/>
          </a:xfrm>
          <a:prstGeom prst="line">
            <a:avLst/>
          </a:prstGeom>
          <a:ln w="76200">
            <a:solidFill>
              <a:srgbClr val="535353"/>
            </a:solidFill>
            <a:miter lim="400000"/>
            <a:tail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340" name="learned weights"/>
          <p:cNvSpPr/>
          <p:nvPr/>
        </p:nvSpPr>
        <p:spPr>
          <a:xfrm>
            <a:off x="6765727" y="2269098"/>
            <a:ext cx="2714625" cy="364203"/>
          </a:xfrm>
          <a:prstGeom prst="rect">
            <a:avLst/>
          </a:prstGeom>
          <a:solidFill>
            <a:srgbClr val="AA794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learned weights</a:t>
            </a:r>
          </a:p>
        </p:txBody>
      </p:sp>
      <p:sp>
        <p:nvSpPr>
          <p:cNvPr id="1341" name="≈?"/>
          <p:cNvSpPr/>
          <p:nvPr/>
        </p:nvSpPr>
        <p:spPr>
          <a:xfrm>
            <a:off x="5701629" y="2008998"/>
            <a:ext cx="597921" cy="786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66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4640"/>
              <a:t>≈?</a:t>
            </a:r>
          </a:p>
        </p:txBody>
      </p:sp>
      <p:grpSp>
        <p:nvGrpSpPr>
          <p:cNvPr id="1345" name="Group"/>
          <p:cNvGrpSpPr/>
          <p:nvPr/>
        </p:nvGrpSpPr>
        <p:grpSpPr>
          <a:xfrm>
            <a:off x="2416969" y="2741414"/>
            <a:ext cx="4743275" cy="1410891"/>
            <a:chOff x="0" y="0"/>
            <a:chExt cx="6745990" cy="2006600"/>
          </a:xfrm>
        </p:grpSpPr>
        <p:sp>
          <p:nvSpPr>
            <p:cNvPr id="1343" name="Rounded Rectangle"/>
            <p:cNvSpPr/>
            <p:nvPr/>
          </p:nvSpPr>
          <p:spPr>
            <a:xfrm>
              <a:off x="0" y="0"/>
              <a:ext cx="5588000" cy="2006600"/>
            </a:xfrm>
            <a:prstGeom prst="roundRect">
              <a:avLst>
                <a:gd name="adj" fmla="val 9494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344" name="Line"/>
            <p:cNvSpPr/>
            <p:nvPr/>
          </p:nvSpPr>
          <p:spPr>
            <a:xfrm>
              <a:off x="5829300" y="977900"/>
              <a:ext cx="916691" cy="0"/>
            </a:xfrm>
            <a:prstGeom prst="line">
              <a:avLst/>
            </a:prstGeom>
            <a:noFill/>
            <a:ln w="76200" cap="flat">
              <a:solidFill>
                <a:srgbClr val="53535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</p:spTree>
    <p:extLst>
      <p:ext uri="{BB962C8B-B14F-4D97-AF65-F5344CB8AC3E}">
        <p14:creationId xmlns:p14="http://schemas.microsoft.com/office/powerpoint/2010/main" val="2030657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MERT doesn’t scale"/>
          <p:cNvSpPr txBox="1">
            <a:spLocks noGrp="1"/>
          </p:cNvSpPr>
          <p:nvPr>
            <p:ph type="title"/>
          </p:nvPr>
        </p:nvSpPr>
        <p:spPr>
          <a:xfrm>
            <a:off x="1774031" y="0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MERT </a:t>
            </a:r>
            <a:r>
              <a:rPr b="1" i="1">
                <a:latin typeface="Gill Sans"/>
                <a:ea typeface="Gill Sans"/>
                <a:cs typeface="Gill Sans"/>
                <a:sym typeface="Gill Sans"/>
              </a:rPr>
              <a:t>doesn’t scale</a:t>
            </a:r>
          </a:p>
        </p:txBody>
      </p:sp>
      <p:pic>
        <p:nvPicPr>
          <p:cNvPr id="1349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4860" y="1285875"/>
            <a:ext cx="6045398" cy="4277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67" y="1038460"/>
            <a:ext cx="1879617" cy="9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05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MERT only cares about the  top-scoring trans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MERT only cares about the </a:t>
            </a:r>
          </a:p>
          <a:p>
            <a:r>
              <a:t>top-scoring translation</a:t>
            </a:r>
          </a:p>
        </p:txBody>
      </p:sp>
      <p:sp>
        <p:nvSpPr>
          <p:cNvPr id="1353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354" name="4"/>
          <p:cNvSpPr/>
          <p:nvPr/>
        </p:nvSpPr>
        <p:spPr>
          <a:xfrm>
            <a:off x="5133010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355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356" name="8"/>
          <p:cNvSpPr/>
          <p:nvPr/>
        </p:nvSpPr>
        <p:spPr>
          <a:xfrm>
            <a:off x="5129919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1357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1358" name="1"/>
          <p:cNvSpPr/>
          <p:nvPr/>
        </p:nvSpPr>
        <p:spPr>
          <a:xfrm>
            <a:off x="5129919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359" name="-3"/>
          <p:cNvSpPr/>
          <p:nvPr/>
        </p:nvSpPr>
        <p:spPr>
          <a:xfrm>
            <a:off x="4358121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360" name="-3"/>
          <p:cNvSpPr/>
          <p:nvPr/>
        </p:nvSpPr>
        <p:spPr>
          <a:xfrm>
            <a:off x="5099285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361" name="1"/>
          <p:cNvSpPr/>
          <p:nvPr/>
        </p:nvSpPr>
        <p:spPr>
          <a:xfrm>
            <a:off x="4417219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362" name="5"/>
          <p:cNvSpPr/>
          <p:nvPr/>
        </p:nvSpPr>
        <p:spPr>
          <a:xfrm>
            <a:off x="5158383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363" name="-5"/>
          <p:cNvSpPr/>
          <p:nvPr/>
        </p:nvSpPr>
        <p:spPr>
          <a:xfrm>
            <a:off x="4349191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1364" name="-3"/>
          <p:cNvSpPr/>
          <p:nvPr/>
        </p:nvSpPr>
        <p:spPr>
          <a:xfrm>
            <a:off x="5099285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365" name="S1"/>
          <p:cNvSpPr/>
          <p:nvPr/>
        </p:nvSpPr>
        <p:spPr>
          <a:xfrm>
            <a:off x="3553520" y="3084226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1366" name="S2"/>
          <p:cNvSpPr/>
          <p:nvPr/>
        </p:nvSpPr>
        <p:spPr>
          <a:xfrm>
            <a:off x="3452813" y="4727289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sp>
        <p:nvSpPr>
          <p:cNvPr id="1367" name="0"/>
          <p:cNvSpPr/>
          <p:nvPr/>
        </p:nvSpPr>
        <p:spPr>
          <a:xfrm>
            <a:off x="5694164" y="217980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0</a:t>
            </a:r>
          </a:p>
        </p:txBody>
      </p:sp>
      <p:sp>
        <p:nvSpPr>
          <p:cNvPr id="1368" name="2"/>
          <p:cNvSpPr/>
          <p:nvPr/>
        </p:nvSpPr>
        <p:spPr>
          <a:xfrm>
            <a:off x="5694164" y="2635215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369" name="-11"/>
          <p:cNvSpPr/>
          <p:nvPr/>
        </p:nvSpPr>
        <p:spPr>
          <a:xfrm>
            <a:off x="5563629" y="3090629"/>
            <a:ext cx="479298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-11</a:t>
            </a:r>
          </a:p>
        </p:txBody>
      </p:sp>
      <p:sp>
        <p:nvSpPr>
          <p:cNvPr id="1370" name="3"/>
          <p:cNvSpPr/>
          <p:nvPr/>
        </p:nvSpPr>
        <p:spPr>
          <a:xfrm>
            <a:off x="5703292" y="3822863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371" name="1"/>
          <p:cNvSpPr/>
          <p:nvPr/>
        </p:nvSpPr>
        <p:spPr>
          <a:xfrm>
            <a:off x="5703292" y="4278277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372" name="7"/>
          <p:cNvSpPr/>
          <p:nvPr/>
        </p:nvSpPr>
        <p:spPr>
          <a:xfrm>
            <a:off x="5708613" y="473369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7</a:t>
            </a:r>
          </a:p>
        </p:txBody>
      </p:sp>
      <p:sp>
        <p:nvSpPr>
          <p:cNvPr id="1373" name="Star"/>
          <p:cNvSpPr/>
          <p:nvPr/>
        </p:nvSpPr>
        <p:spPr>
          <a:xfrm>
            <a:off x="5896299" y="2589610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374" name="Star"/>
          <p:cNvSpPr/>
          <p:nvPr/>
        </p:nvSpPr>
        <p:spPr>
          <a:xfrm>
            <a:off x="5949877" y="4661297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375" name="1"/>
          <p:cNvSpPr/>
          <p:nvPr/>
        </p:nvSpPr>
        <p:spPr>
          <a:xfrm>
            <a:off x="6306902" y="2662004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376" name="2"/>
          <p:cNvSpPr/>
          <p:nvPr/>
        </p:nvSpPr>
        <p:spPr>
          <a:xfrm>
            <a:off x="6306902" y="2144082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377" name="3"/>
          <p:cNvSpPr/>
          <p:nvPr/>
        </p:nvSpPr>
        <p:spPr>
          <a:xfrm>
            <a:off x="6310511" y="3126348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378" name="2"/>
          <p:cNvSpPr/>
          <p:nvPr/>
        </p:nvSpPr>
        <p:spPr>
          <a:xfrm>
            <a:off x="6337182" y="4309531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379" name="3"/>
          <p:cNvSpPr/>
          <p:nvPr/>
        </p:nvSpPr>
        <p:spPr>
          <a:xfrm>
            <a:off x="6337182" y="3787145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380" name="1"/>
          <p:cNvSpPr/>
          <p:nvPr/>
        </p:nvSpPr>
        <p:spPr>
          <a:xfrm>
            <a:off x="6337182" y="4769410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41" y="1812922"/>
            <a:ext cx="1879617" cy="9307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16417" y="2319130"/>
            <a:ext cx="1747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translation ranks</a:t>
            </a:r>
          </a:p>
          <a:p>
            <a:r>
              <a:rPr lang="en-US" dirty="0" smtClean="0"/>
              <a:t>(lower is better)</a:t>
            </a:r>
            <a:endParaRPr lang="en-US" dirty="0"/>
          </a:p>
        </p:txBody>
      </p:sp>
      <p:cxnSp>
        <p:nvCxnSpPr>
          <p:cNvPr id="4" name="Straight Arrow Connector 3"/>
          <p:cNvCxnSpPr>
            <a:stCxn id="2" idx="1"/>
          </p:cNvCxnSpPr>
          <p:nvPr/>
        </p:nvCxnSpPr>
        <p:spPr>
          <a:xfrm flipH="1">
            <a:off x="6692348" y="2642296"/>
            <a:ext cx="424069" cy="1573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379825" y="1490259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7" name="Left Brace 36"/>
          <p:cNvSpPr/>
          <p:nvPr/>
        </p:nvSpPr>
        <p:spPr>
          <a:xfrm rot="5400000">
            <a:off x="4687148" y="1436924"/>
            <a:ext cx="373966" cy="107808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418636" y="1435757"/>
            <a:ext cx="780983" cy="48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 smtClean="0"/>
              <a:t>model</a:t>
            </a:r>
          </a:p>
          <a:p>
            <a:pPr algn="ctr">
              <a:lnSpc>
                <a:spcPts val="1500"/>
              </a:lnSpc>
            </a:pPr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39" name="Left Brace 38"/>
          <p:cNvSpPr/>
          <p:nvPr/>
        </p:nvSpPr>
        <p:spPr>
          <a:xfrm rot="5400000">
            <a:off x="5639824" y="1821301"/>
            <a:ext cx="373966" cy="41227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2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6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MERT only cares about the  top-scoring trans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MERT only cares about the </a:t>
            </a:r>
          </a:p>
          <a:p>
            <a:r>
              <a:t>top-scoring translation</a:t>
            </a:r>
          </a:p>
        </p:txBody>
      </p:sp>
      <p:sp>
        <p:nvSpPr>
          <p:cNvPr id="1384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385" name="4"/>
          <p:cNvSpPr/>
          <p:nvPr/>
        </p:nvSpPr>
        <p:spPr>
          <a:xfrm>
            <a:off x="5133010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386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387" name="8"/>
          <p:cNvSpPr/>
          <p:nvPr/>
        </p:nvSpPr>
        <p:spPr>
          <a:xfrm>
            <a:off x="5129919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1388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1389" name="1"/>
          <p:cNvSpPr/>
          <p:nvPr/>
        </p:nvSpPr>
        <p:spPr>
          <a:xfrm>
            <a:off x="5129919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390" name="-3"/>
          <p:cNvSpPr/>
          <p:nvPr/>
        </p:nvSpPr>
        <p:spPr>
          <a:xfrm>
            <a:off x="4358121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391" name="-3"/>
          <p:cNvSpPr/>
          <p:nvPr/>
        </p:nvSpPr>
        <p:spPr>
          <a:xfrm>
            <a:off x="5099285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392" name="1"/>
          <p:cNvSpPr/>
          <p:nvPr/>
        </p:nvSpPr>
        <p:spPr>
          <a:xfrm>
            <a:off x="4417219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393" name="5"/>
          <p:cNvSpPr/>
          <p:nvPr/>
        </p:nvSpPr>
        <p:spPr>
          <a:xfrm>
            <a:off x="5158383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394" name="-5"/>
          <p:cNvSpPr/>
          <p:nvPr/>
        </p:nvSpPr>
        <p:spPr>
          <a:xfrm>
            <a:off x="4349191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1395" name="-3"/>
          <p:cNvSpPr/>
          <p:nvPr/>
        </p:nvSpPr>
        <p:spPr>
          <a:xfrm>
            <a:off x="5099285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396" name="S1"/>
          <p:cNvSpPr/>
          <p:nvPr/>
        </p:nvSpPr>
        <p:spPr>
          <a:xfrm>
            <a:off x="3553520" y="3084226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1397" name="S2"/>
          <p:cNvSpPr/>
          <p:nvPr/>
        </p:nvSpPr>
        <p:spPr>
          <a:xfrm>
            <a:off x="3452813" y="4727289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sp>
        <p:nvSpPr>
          <p:cNvPr id="1398" name="??"/>
          <p:cNvSpPr/>
          <p:nvPr/>
        </p:nvSpPr>
        <p:spPr>
          <a:xfrm>
            <a:off x="5673033" y="2179801"/>
            <a:ext cx="258084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??</a:t>
            </a:r>
          </a:p>
        </p:txBody>
      </p:sp>
      <p:sp>
        <p:nvSpPr>
          <p:cNvPr id="1399" name="1"/>
          <p:cNvSpPr/>
          <p:nvPr/>
        </p:nvSpPr>
        <p:spPr>
          <a:xfrm>
            <a:off x="5694164" y="2635215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00" name="??"/>
          <p:cNvSpPr/>
          <p:nvPr/>
        </p:nvSpPr>
        <p:spPr>
          <a:xfrm>
            <a:off x="5673231" y="3090629"/>
            <a:ext cx="258084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??</a:t>
            </a:r>
          </a:p>
        </p:txBody>
      </p:sp>
      <p:sp>
        <p:nvSpPr>
          <p:cNvPr id="1401" name="??"/>
          <p:cNvSpPr/>
          <p:nvPr/>
        </p:nvSpPr>
        <p:spPr>
          <a:xfrm>
            <a:off x="5682161" y="3822863"/>
            <a:ext cx="258084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??</a:t>
            </a:r>
          </a:p>
        </p:txBody>
      </p:sp>
      <p:sp>
        <p:nvSpPr>
          <p:cNvPr id="1402" name="??"/>
          <p:cNvSpPr/>
          <p:nvPr/>
        </p:nvSpPr>
        <p:spPr>
          <a:xfrm>
            <a:off x="5682161" y="4278277"/>
            <a:ext cx="258084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??</a:t>
            </a:r>
          </a:p>
        </p:txBody>
      </p:sp>
      <p:sp>
        <p:nvSpPr>
          <p:cNvPr id="1403" name="1"/>
          <p:cNvSpPr/>
          <p:nvPr/>
        </p:nvSpPr>
        <p:spPr>
          <a:xfrm>
            <a:off x="5708613" y="473369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04" name="1"/>
          <p:cNvSpPr/>
          <p:nvPr/>
        </p:nvSpPr>
        <p:spPr>
          <a:xfrm>
            <a:off x="6306902" y="2662004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05" name="2"/>
          <p:cNvSpPr/>
          <p:nvPr/>
        </p:nvSpPr>
        <p:spPr>
          <a:xfrm>
            <a:off x="6306902" y="2144082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06" name="3"/>
          <p:cNvSpPr/>
          <p:nvPr/>
        </p:nvSpPr>
        <p:spPr>
          <a:xfrm>
            <a:off x="6310511" y="3126348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07" name="2"/>
          <p:cNvSpPr/>
          <p:nvPr/>
        </p:nvSpPr>
        <p:spPr>
          <a:xfrm>
            <a:off x="6337182" y="4309531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08" name="3"/>
          <p:cNvSpPr/>
          <p:nvPr/>
        </p:nvSpPr>
        <p:spPr>
          <a:xfrm>
            <a:off x="6337182" y="3787145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09" name="1"/>
          <p:cNvSpPr/>
          <p:nvPr/>
        </p:nvSpPr>
        <p:spPr>
          <a:xfrm>
            <a:off x="6337182" y="4769410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10" name="MERT doesn’t care about these"/>
          <p:cNvSpPr/>
          <p:nvPr/>
        </p:nvSpPr>
        <p:spPr>
          <a:xfrm>
            <a:off x="7013316" y="2330878"/>
            <a:ext cx="2911079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8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969"/>
              <a:t>MERT doesn’t care about these</a:t>
            </a:r>
          </a:p>
        </p:txBody>
      </p:sp>
      <p:sp>
        <p:nvSpPr>
          <p:cNvPr id="1411" name="Line"/>
          <p:cNvSpPr/>
          <p:nvPr/>
        </p:nvSpPr>
        <p:spPr>
          <a:xfrm>
            <a:off x="5935266" y="2312789"/>
            <a:ext cx="1276945" cy="258962"/>
          </a:xfrm>
          <a:prstGeom prst="line">
            <a:avLst/>
          </a:prstGeom>
          <a:ln w="50800">
            <a:solidFill>
              <a:srgbClr val="535353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12" name="Line"/>
          <p:cNvSpPr/>
          <p:nvPr/>
        </p:nvSpPr>
        <p:spPr>
          <a:xfrm flipV="1">
            <a:off x="5953125" y="2580680"/>
            <a:ext cx="1214438" cy="634008"/>
          </a:xfrm>
          <a:prstGeom prst="line">
            <a:avLst/>
          </a:prstGeom>
          <a:ln w="50800">
            <a:solidFill>
              <a:srgbClr val="535353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13" name="Line"/>
          <p:cNvSpPr/>
          <p:nvPr/>
        </p:nvSpPr>
        <p:spPr>
          <a:xfrm flipV="1">
            <a:off x="5970985" y="2589610"/>
            <a:ext cx="1223368" cy="1410891"/>
          </a:xfrm>
          <a:prstGeom prst="line">
            <a:avLst/>
          </a:prstGeom>
          <a:ln w="50800">
            <a:solidFill>
              <a:srgbClr val="535353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14" name="Line"/>
          <p:cNvSpPr/>
          <p:nvPr/>
        </p:nvSpPr>
        <p:spPr>
          <a:xfrm flipV="1">
            <a:off x="5988844" y="2589609"/>
            <a:ext cx="1232297" cy="1821657"/>
          </a:xfrm>
          <a:prstGeom prst="line">
            <a:avLst/>
          </a:prstGeom>
          <a:ln w="50800">
            <a:solidFill>
              <a:srgbClr val="535353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53" y="1883088"/>
            <a:ext cx="1879617" cy="93071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379825" y="1490259"/>
            <a:ext cx="95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7" name="Left Brace 36"/>
          <p:cNvSpPr/>
          <p:nvPr/>
        </p:nvSpPr>
        <p:spPr>
          <a:xfrm rot="5400000">
            <a:off x="4687148" y="1436924"/>
            <a:ext cx="373966" cy="107808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418636" y="1435757"/>
            <a:ext cx="780983" cy="489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dirty="0" smtClean="0"/>
              <a:t>model</a:t>
            </a:r>
          </a:p>
          <a:p>
            <a:pPr algn="ctr">
              <a:lnSpc>
                <a:spcPts val="1500"/>
              </a:lnSpc>
            </a:pPr>
            <a:r>
              <a:rPr lang="en-US" dirty="0" smtClean="0"/>
              <a:t>score</a:t>
            </a:r>
            <a:endParaRPr lang="en-US" dirty="0"/>
          </a:p>
        </p:txBody>
      </p:sp>
      <p:sp>
        <p:nvSpPr>
          <p:cNvPr id="39" name="Left Brace 38"/>
          <p:cNvSpPr/>
          <p:nvPr/>
        </p:nvSpPr>
        <p:spPr>
          <a:xfrm rot="5400000">
            <a:off x="5639824" y="1821301"/>
            <a:ext cx="373966" cy="412278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125789" y="560894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model score ranks</a:t>
            </a:r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5826808" y="5194852"/>
            <a:ext cx="4149" cy="495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466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It doesn’t care about matching the overall ran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 doesn’t care about matching the overall ranking</a:t>
            </a:r>
          </a:p>
        </p:txBody>
      </p:sp>
      <p:sp>
        <p:nvSpPr>
          <p:cNvPr id="1418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19" name="4"/>
          <p:cNvSpPr/>
          <p:nvPr/>
        </p:nvSpPr>
        <p:spPr>
          <a:xfrm>
            <a:off x="5133010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420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21" name="8"/>
          <p:cNvSpPr/>
          <p:nvPr/>
        </p:nvSpPr>
        <p:spPr>
          <a:xfrm>
            <a:off x="5129919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1422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1423" name="1"/>
          <p:cNvSpPr/>
          <p:nvPr/>
        </p:nvSpPr>
        <p:spPr>
          <a:xfrm>
            <a:off x="5129919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24" name="-3"/>
          <p:cNvSpPr/>
          <p:nvPr/>
        </p:nvSpPr>
        <p:spPr>
          <a:xfrm>
            <a:off x="4358121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425" name="-3"/>
          <p:cNvSpPr/>
          <p:nvPr/>
        </p:nvSpPr>
        <p:spPr>
          <a:xfrm>
            <a:off x="5099285" y="3822863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426" name="1"/>
          <p:cNvSpPr/>
          <p:nvPr/>
        </p:nvSpPr>
        <p:spPr>
          <a:xfrm>
            <a:off x="4417219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27" name="5"/>
          <p:cNvSpPr/>
          <p:nvPr/>
        </p:nvSpPr>
        <p:spPr>
          <a:xfrm>
            <a:off x="5158383" y="427827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428" name="-5"/>
          <p:cNvSpPr/>
          <p:nvPr/>
        </p:nvSpPr>
        <p:spPr>
          <a:xfrm>
            <a:off x="4349191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1429" name="-3"/>
          <p:cNvSpPr/>
          <p:nvPr/>
        </p:nvSpPr>
        <p:spPr>
          <a:xfrm>
            <a:off x="5099285" y="4733691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430" name="S1"/>
          <p:cNvSpPr/>
          <p:nvPr/>
        </p:nvSpPr>
        <p:spPr>
          <a:xfrm>
            <a:off x="3553520" y="3084226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1431" name="S2"/>
          <p:cNvSpPr/>
          <p:nvPr/>
        </p:nvSpPr>
        <p:spPr>
          <a:xfrm>
            <a:off x="3452813" y="4727289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sp>
        <p:nvSpPr>
          <p:cNvPr id="1432" name="2"/>
          <p:cNvSpPr/>
          <p:nvPr/>
        </p:nvSpPr>
        <p:spPr>
          <a:xfrm>
            <a:off x="5694164" y="217980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33" name="1"/>
          <p:cNvSpPr/>
          <p:nvPr/>
        </p:nvSpPr>
        <p:spPr>
          <a:xfrm>
            <a:off x="5694164" y="2635215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34" name="3"/>
          <p:cNvSpPr/>
          <p:nvPr/>
        </p:nvSpPr>
        <p:spPr>
          <a:xfrm>
            <a:off x="5694362" y="3090629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35" name="2"/>
          <p:cNvSpPr/>
          <p:nvPr/>
        </p:nvSpPr>
        <p:spPr>
          <a:xfrm>
            <a:off x="5703292" y="3822863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36" name="3"/>
          <p:cNvSpPr/>
          <p:nvPr/>
        </p:nvSpPr>
        <p:spPr>
          <a:xfrm>
            <a:off x="5703292" y="4278277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37" name="1"/>
          <p:cNvSpPr/>
          <p:nvPr/>
        </p:nvSpPr>
        <p:spPr>
          <a:xfrm>
            <a:off x="5708613" y="473369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38" name="Line"/>
          <p:cNvSpPr/>
          <p:nvPr/>
        </p:nvSpPr>
        <p:spPr>
          <a:xfrm>
            <a:off x="6676430" y="3991570"/>
            <a:ext cx="428625" cy="250031"/>
          </a:xfrm>
          <a:prstGeom prst="line">
            <a:avLst/>
          </a:prstGeom>
          <a:ln w="50800">
            <a:solidFill>
              <a:srgbClr val="535353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39" name="Line"/>
          <p:cNvSpPr/>
          <p:nvPr/>
        </p:nvSpPr>
        <p:spPr>
          <a:xfrm flipV="1">
            <a:off x="6640711" y="4232672"/>
            <a:ext cx="473273" cy="267891"/>
          </a:xfrm>
          <a:prstGeom prst="line">
            <a:avLst/>
          </a:prstGeom>
          <a:ln w="50800">
            <a:solidFill>
              <a:srgbClr val="535353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40" name="mismatch!"/>
          <p:cNvSpPr/>
          <p:nvPr/>
        </p:nvSpPr>
        <p:spPr>
          <a:xfrm>
            <a:off x="7105953" y="3987762"/>
            <a:ext cx="1551708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250"/>
              <a:t>mismatch</a:t>
            </a:r>
            <a:r>
              <a:rPr sz="1266"/>
              <a:t>!</a:t>
            </a:r>
          </a:p>
        </p:txBody>
      </p:sp>
      <p:sp>
        <p:nvSpPr>
          <p:cNvPr id="1441" name="1"/>
          <p:cNvSpPr/>
          <p:nvPr/>
        </p:nvSpPr>
        <p:spPr>
          <a:xfrm>
            <a:off x="6306902" y="2662004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42" name="2"/>
          <p:cNvSpPr/>
          <p:nvPr/>
        </p:nvSpPr>
        <p:spPr>
          <a:xfrm>
            <a:off x="6306902" y="2144082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43" name="3"/>
          <p:cNvSpPr/>
          <p:nvPr/>
        </p:nvSpPr>
        <p:spPr>
          <a:xfrm>
            <a:off x="6310511" y="3126348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44" name="2"/>
          <p:cNvSpPr/>
          <p:nvPr/>
        </p:nvSpPr>
        <p:spPr>
          <a:xfrm>
            <a:off x="6337182" y="4309531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45" name="3"/>
          <p:cNvSpPr/>
          <p:nvPr/>
        </p:nvSpPr>
        <p:spPr>
          <a:xfrm>
            <a:off x="6337182" y="3787145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46" name="1"/>
          <p:cNvSpPr/>
          <p:nvPr/>
        </p:nvSpPr>
        <p:spPr>
          <a:xfrm>
            <a:off x="6337182" y="4769410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10" y="2008351"/>
            <a:ext cx="1879617" cy="9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79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This could lead to poor gener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could lead to poor generalization</a:t>
            </a:r>
          </a:p>
        </p:txBody>
      </p:sp>
      <p:sp>
        <p:nvSpPr>
          <p:cNvPr id="1450" name="2"/>
          <p:cNvSpPr/>
          <p:nvPr/>
        </p:nvSpPr>
        <p:spPr>
          <a:xfrm>
            <a:off x="4394508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51" name="4"/>
          <p:cNvSpPr/>
          <p:nvPr/>
        </p:nvSpPr>
        <p:spPr>
          <a:xfrm>
            <a:off x="5133010" y="217980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452" name="3"/>
          <p:cNvSpPr/>
          <p:nvPr/>
        </p:nvSpPr>
        <p:spPr>
          <a:xfrm>
            <a:off x="4388755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53" name="8"/>
          <p:cNvSpPr/>
          <p:nvPr/>
        </p:nvSpPr>
        <p:spPr>
          <a:xfrm>
            <a:off x="5129919" y="263521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8</a:t>
            </a:r>
          </a:p>
        </p:txBody>
      </p:sp>
      <p:sp>
        <p:nvSpPr>
          <p:cNvPr id="1454" name="6"/>
          <p:cNvSpPr/>
          <p:nvPr/>
        </p:nvSpPr>
        <p:spPr>
          <a:xfrm>
            <a:off x="4379825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</a:t>
            </a:r>
          </a:p>
        </p:txBody>
      </p:sp>
      <p:sp>
        <p:nvSpPr>
          <p:cNvPr id="1455" name="1"/>
          <p:cNvSpPr/>
          <p:nvPr/>
        </p:nvSpPr>
        <p:spPr>
          <a:xfrm>
            <a:off x="5129919" y="309062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56" name="-3"/>
          <p:cNvSpPr/>
          <p:nvPr/>
        </p:nvSpPr>
        <p:spPr>
          <a:xfrm>
            <a:off x="4375980" y="7180426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457" name="-3"/>
          <p:cNvSpPr/>
          <p:nvPr/>
        </p:nvSpPr>
        <p:spPr>
          <a:xfrm>
            <a:off x="5117144" y="7180426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458" name="1"/>
          <p:cNvSpPr/>
          <p:nvPr/>
        </p:nvSpPr>
        <p:spPr>
          <a:xfrm>
            <a:off x="4435078" y="7635840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59" name="5"/>
          <p:cNvSpPr/>
          <p:nvPr/>
        </p:nvSpPr>
        <p:spPr>
          <a:xfrm>
            <a:off x="5176242" y="7635840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460" name="-5"/>
          <p:cNvSpPr/>
          <p:nvPr/>
        </p:nvSpPr>
        <p:spPr>
          <a:xfrm>
            <a:off x="4367050" y="8091254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-5</a:t>
            </a:r>
          </a:p>
        </p:txBody>
      </p:sp>
      <p:sp>
        <p:nvSpPr>
          <p:cNvPr id="1461" name="-3"/>
          <p:cNvSpPr/>
          <p:nvPr/>
        </p:nvSpPr>
        <p:spPr>
          <a:xfrm>
            <a:off x="5117144" y="8091254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-3</a:t>
            </a:r>
          </a:p>
        </p:txBody>
      </p:sp>
      <p:sp>
        <p:nvSpPr>
          <p:cNvPr id="1462" name="S1"/>
          <p:cNvSpPr/>
          <p:nvPr/>
        </p:nvSpPr>
        <p:spPr>
          <a:xfrm>
            <a:off x="3473153" y="5486312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S1</a:t>
            </a:r>
          </a:p>
        </p:txBody>
      </p:sp>
      <p:sp>
        <p:nvSpPr>
          <p:cNvPr id="1463" name="S2"/>
          <p:cNvSpPr/>
          <p:nvPr/>
        </p:nvSpPr>
        <p:spPr>
          <a:xfrm>
            <a:off x="3470672" y="8084851"/>
            <a:ext cx="387928" cy="385939"/>
          </a:xfrm>
          <a:prstGeom prst="rect">
            <a:avLst/>
          </a:prstGeom>
          <a:solidFill>
            <a:srgbClr val="0433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9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039"/>
              <a:t>S2</a:t>
            </a:r>
          </a:p>
        </p:txBody>
      </p:sp>
      <p:sp>
        <p:nvSpPr>
          <p:cNvPr id="1464" name="0"/>
          <p:cNvSpPr/>
          <p:nvPr/>
        </p:nvSpPr>
        <p:spPr>
          <a:xfrm>
            <a:off x="5694164" y="217980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0</a:t>
            </a:r>
          </a:p>
        </p:txBody>
      </p:sp>
      <p:sp>
        <p:nvSpPr>
          <p:cNvPr id="1465" name="2"/>
          <p:cNvSpPr/>
          <p:nvPr/>
        </p:nvSpPr>
        <p:spPr>
          <a:xfrm>
            <a:off x="5694164" y="2635215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66" name="7"/>
          <p:cNvSpPr/>
          <p:nvPr/>
        </p:nvSpPr>
        <p:spPr>
          <a:xfrm>
            <a:off x="4408289" y="3635340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7</a:t>
            </a:r>
          </a:p>
        </p:txBody>
      </p:sp>
      <p:sp>
        <p:nvSpPr>
          <p:cNvPr id="1467" name="-4"/>
          <p:cNvSpPr/>
          <p:nvPr/>
        </p:nvSpPr>
        <p:spPr>
          <a:xfrm>
            <a:off x="5090355" y="3635340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-4</a:t>
            </a:r>
          </a:p>
        </p:txBody>
      </p:sp>
      <p:sp>
        <p:nvSpPr>
          <p:cNvPr id="1468" name="19"/>
          <p:cNvSpPr/>
          <p:nvPr/>
        </p:nvSpPr>
        <p:spPr>
          <a:xfrm>
            <a:off x="6203039" y="3639805"/>
            <a:ext cx="36067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19</a:t>
            </a:r>
          </a:p>
        </p:txBody>
      </p:sp>
      <p:sp>
        <p:nvSpPr>
          <p:cNvPr id="1469" name="9"/>
          <p:cNvSpPr/>
          <p:nvPr/>
        </p:nvSpPr>
        <p:spPr>
          <a:xfrm>
            <a:off x="5712023" y="3635340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9</a:t>
            </a:r>
          </a:p>
        </p:txBody>
      </p:sp>
      <p:sp>
        <p:nvSpPr>
          <p:cNvPr id="1470" name="12"/>
          <p:cNvSpPr/>
          <p:nvPr/>
        </p:nvSpPr>
        <p:spPr>
          <a:xfrm>
            <a:off x="4336653" y="4153262"/>
            <a:ext cx="36067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12</a:t>
            </a:r>
          </a:p>
        </p:txBody>
      </p:sp>
      <p:sp>
        <p:nvSpPr>
          <p:cNvPr id="1471" name="-2"/>
          <p:cNvSpPr/>
          <p:nvPr/>
        </p:nvSpPr>
        <p:spPr>
          <a:xfrm>
            <a:off x="5090355" y="4153262"/>
            <a:ext cx="33502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-2</a:t>
            </a:r>
          </a:p>
        </p:txBody>
      </p:sp>
      <p:sp>
        <p:nvSpPr>
          <p:cNvPr id="1472" name="7"/>
          <p:cNvSpPr/>
          <p:nvPr/>
        </p:nvSpPr>
        <p:spPr>
          <a:xfrm>
            <a:off x="6274674" y="4157727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7</a:t>
            </a:r>
          </a:p>
        </p:txBody>
      </p:sp>
      <p:sp>
        <p:nvSpPr>
          <p:cNvPr id="1473" name="2"/>
          <p:cNvSpPr/>
          <p:nvPr/>
        </p:nvSpPr>
        <p:spPr>
          <a:xfrm>
            <a:off x="5712023" y="4153262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74" name="-12"/>
          <p:cNvSpPr/>
          <p:nvPr/>
        </p:nvSpPr>
        <p:spPr>
          <a:xfrm>
            <a:off x="4277556" y="5456996"/>
            <a:ext cx="479298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-12</a:t>
            </a:r>
          </a:p>
        </p:txBody>
      </p:sp>
      <p:sp>
        <p:nvSpPr>
          <p:cNvPr id="1475" name="5"/>
          <p:cNvSpPr/>
          <p:nvPr/>
        </p:nvSpPr>
        <p:spPr>
          <a:xfrm>
            <a:off x="5149453" y="5456996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476" name="4"/>
          <p:cNvSpPr/>
          <p:nvPr/>
        </p:nvSpPr>
        <p:spPr>
          <a:xfrm>
            <a:off x="6310393" y="5452531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477" name="66"/>
          <p:cNvSpPr/>
          <p:nvPr/>
        </p:nvSpPr>
        <p:spPr>
          <a:xfrm>
            <a:off x="5640388" y="5456996"/>
            <a:ext cx="36067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66</a:t>
            </a:r>
          </a:p>
        </p:txBody>
      </p:sp>
      <p:sp>
        <p:nvSpPr>
          <p:cNvPr id="1478" name="..."/>
          <p:cNvSpPr/>
          <p:nvPr/>
        </p:nvSpPr>
        <p:spPr>
          <a:xfrm>
            <a:off x="4319685" y="4858229"/>
            <a:ext cx="20678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66"/>
              <a:t>...</a:t>
            </a:r>
          </a:p>
        </p:txBody>
      </p:sp>
      <p:sp>
        <p:nvSpPr>
          <p:cNvPr id="1479" name="..."/>
          <p:cNvSpPr/>
          <p:nvPr/>
        </p:nvSpPr>
        <p:spPr>
          <a:xfrm>
            <a:off x="5051227" y="4880554"/>
            <a:ext cx="20678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66"/>
              <a:t>...</a:t>
            </a:r>
          </a:p>
        </p:txBody>
      </p:sp>
      <p:sp>
        <p:nvSpPr>
          <p:cNvPr id="1480" name="..."/>
          <p:cNvSpPr/>
          <p:nvPr/>
        </p:nvSpPr>
        <p:spPr>
          <a:xfrm>
            <a:off x="5613797" y="4862694"/>
            <a:ext cx="20678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66"/>
              <a:t>...</a:t>
            </a:r>
          </a:p>
        </p:txBody>
      </p:sp>
      <p:sp>
        <p:nvSpPr>
          <p:cNvPr id="1481" name="..."/>
          <p:cNvSpPr/>
          <p:nvPr/>
        </p:nvSpPr>
        <p:spPr>
          <a:xfrm>
            <a:off x="6346031" y="4880554"/>
            <a:ext cx="20678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66"/>
              <a:t>...</a:t>
            </a:r>
          </a:p>
        </p:txBody>
      </p:sp>
      <p:sp>
        <p:nvSpPr>
          <p:cNvPr id="1482" name="not good but…"/>
          <p:cNvSpPr/>
          <p:nvPr/>
        </p:nvSpPr>
        <p:spPr>
          <a:xfrm>
            <a:off x="7138681" y="3552402"/>
            <a:ext cx="3527227" cy="699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9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039"/>
              <a:t>not good but </a:t>
            </a:r>
          </a:p>
          <a:p>
            <a:pPr>
              <a:defRPr sz="29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039"/>
              <a:t>liked by model</a:t>
            </a:r>
          </a:p>
        </p:txBody>
      </p:sp>
      <p:sp>
        <p:nvSpPr>
          <p:cNvPr id="1483" name="good but…"/>
          <p:cNvSpPr/>
          <p:nvPr/>
        </p:nvSpPr>
        <p:spPr>
          <a:xfrm>
            <a:off x="8167417" y="5177606"/>
            <a:ext cx="1330493" cy="699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9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039"/>
              <a:t>good but </a:t>
            </a:r>
          </a:p>
          <a:p>
            <a:pPr>
              <a:defRPr sz="29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2039"/>
              <a:t>disliked</a:t>
            </a:r>
          </a:p>
        </p:txBody>
      </p:sp>
      <p:sp>
        <p:nvSpPr>
          <p:cNvPr id="1484" name="Line"/>
          <p:cNvSpPr/>
          <p:nvPr/>
        </p:nvSpPr>
        <p:spPr>
          <a:xfrm flipV="1">
            <a:off x="6846094" y="3902272"/>
            <a:ext cx="591790" cy="1"/>
          </a:xfrm>
          <a:prstGeom prst="line">
            <a:avLst/>
          </a:prstGeom>
          <a:ln w="88900">
            <a:solidFill>
              <a:srgbClr val="535353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85" name="Line"/>
          <p:cNvSpPr/>
          <p:nvPr/>
        </p:nvSpPr>
        <p:spPr>
          <a:xfrm flipV="1">
            <a:off x="6881813" y="5643563"/>
            <a:ext cx="591790" cy="1"/>
          </a:xfrm>
          <a:prstGeom prst="line">
            <a:avLst/>
          </a:prstGeom>
          <a:ln w="88900">
            <a:solidFill>
              <a:srgbClr val="535353"/>
            </a:solidFill>
            <a:miter lim="400000"/>
            <a:head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486" name="1"/>
          <p:cNvSpPr/>
          <p:nvPr/>
        </p:nvSpPr>
        <p:spPr>
          <a:xfrm>
            <a:off x="6306902" y="2662004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87" name="2"/>
          <p:cNvSpPr/>
          <p:nvPr/>
        </p:nvSpPr>
        <p:spPr>
          <a:xfrm>
            <a:off x="6306902" y="2144082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88" name="3"/>
          <p:cNvSpPr/>
          <p:nvPr/>
        </p:nvSpPr>
        <p:spPr>
          <a:xfrm>
            <a:off x="6310511" y="3126348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89" name="2"/>
          <p:cNvSpPr/>
          <p:nvPr/>
        </p:nvSpPr>
        <p:spPr>
          <a:xfrm>
            <a:off x="6372900" y="7738531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90" name="3"/>
          <p:cNvSpPr/>
          <p:nvPr/>
        </p:nvSpPr>
        <p:spPr>
          <a:xfrm>
            <a:off x="6372900" y="7216144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91" name="1"/>
          <p:cNvSpPr/>
          <p:nvPr/>
        </p:nvSpPr>
        <p:spPr>
          <a:xfrm>
            <a:off x="6372900" y="8198410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92" name="4"/>
          <p:cNvSpPr/>
          <p:nvPr/>
        </p:nvSpPr>
        <p:spPr>
          <a:xfrm>
            <a:off x="5694164" y="2179801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493" name="1"/>
          <p:cNvSpPr/>
          <p:nvPr/>
        </p:nvSpPr>
        <p:spPr>
          <a:xfrm>
            <a:off x="5694164" y="2635215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494" name="3"/>
          <p:cNvSpPr/>
          <p:nvPr/>
        </p:nvSpPr>
        <p:spPr>
          <a:xfrm>
            <a:off x="5694362" y="3090629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95" name="2"/>
          <p:cNvSpPr/>
          <p:nvPr/>
        </p:nvSpPr>
        <p:spPr>
          <a:xfrm>
            <a:off x="5855097" y="7180426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496" name="3"/>
          <p:cNvSpPr/>
          <p:nvPr/>
        </p:nvSpPr>
        <p:spPr>
          <a:xfrm>
            <a:off x="5855097" y="7635840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497" name="1"/>
          <p:cNvSpPr/>
          <p:nvPr/>
        </p:nvSpPr>
        <p:spPr>
          <a:xfrm>
            <a:off x="5860418" y="8091254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0827"/>
            <a:ext cx="1879617" cy="9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22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We should focus on rank"/>
          <p:cNvSpPr txBox="1">
            <a:spLocks noGrp="1"/>
          </p:cNvSpPr>
          <p:nvPr>
            <p:ph type="title"/>
          </p:nvPr>
        </p:nvSpPr>
        <p:spPr>
          <a:xfrm>
            <a:off x="1769566" y="143832"/>
            <a:ext cx="8643938" cy="964406"/>
          </a:xfrm>
          <a:prstGeom prst="rect">
            <a:avLst/>
          </a:prstGeom>
        </p:spPr>
        <p:txBody>
          <a:bodyPr/>
          <a:lstStyle/>
          <a:p>
            <a:r>
              <a:t>We should focus on rank</a:t>
            </a:r>
          </a:p>
        </p:txBody>
      </p:sp>
      <p:sp>
        <p:nvSpPr>
          <p:cNvPr id="1544" name="Recognize that these are different solutions!"/>
          <p:cNvSpPr/>
          <p:nvPr/>
        </p:nvSpPr>
        <p:spPr>
          <a:xfrm>
            <a:off x="3827859" y="4348758"/>
            <a:ext cx="4527352" cy="1571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5400"/>
            </a:lvl1pPr>
          </a:lstStyle>
          <a:p>
            <a:r>
              <a:rPr sz="3797"/>
              <a:t>Recognize that these are different solutions!</a:t>
            </a:r>
          </a:p>
        </p:txBody>
      </p:sp>
      <p:sp>
        <p:nvSpPr>
          <p:cNvPr id="1545" name="Text"/>
          <p:cNvSpPr/>
          <p:nvPr/>
        </p:nvSpPr>
        <p:spPr>
          <a:xfrm>
            <a:off x="2799329" y="2197660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46" name="Text"/>
          <p:cNvSpPr/>
          <p:nvPr/>
        </p:nvSpPr>
        <p:spPr>
          <a:xfrm>
            <a:off x="3281533" y="2197660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47" name="2"/>
          <p:cNvSpPr/>
          <p:nvPr/>
        </p:nvSpPr>
        <p:spPr>
          <a:xfrm>
            <a:off x="4387019" y="2233379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548" name="Text"/>
          <p:cNvSpPr/>
          <p:nvPr/>
        </p:nvSpPr>
        <p:spPr>
          <a:xfrm>
            <a:off x="2817189" y="2653074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49" name="Text"/>
          <p:cNvSpPr/>
          <p:nvPr/>
        </p:nvSpPr>
        <p:spPr>
          <a:xfrm>
            <a:off x="3281533" y="2653074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50" name="3"/>
          <p:cNvSpPr/>
          <p:nvPr/>
        </p:nvSpPr>
        <p:spPr>
          <a:xfrm>
            <a:off x="4390628" y="2697723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551" name="1"/>
          <p:cNvSpPr/>
          <p:nvPr/>
        </p:nvSpPr>
        <p:spPr>
          <a:xfrm>
            <a:off x="4387019" y="1715457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552" name="Text"/>
          <p:cNvSpPr/>
          <p:nvPr/>
        </p:nvSpPr>
        <p:spPr>
          <a:xfrm>
            <a:off x="2805082" y="1742246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53" name="Text"/>
          <p:cNvSpPr/>
          <p:nvPr/>
        </p:nvSpPr>
        <p:spPr>
          <a:xfrm>
            <a:off x="3267044" y="1742246"/>
            <a:ext cx="241102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54" name="Text"/>
          <p:cNvSpPr/>
          <p:nvPr/>
        </p:nvSpPr>
        <p:spPr>
          <a:xfrm>
            <a:off x="2818863" y="319778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55" name="Text"/>
          <p:cNvSpPr/>
          <p:nvPr/>
        </p:nvSpPr>
        <p:spPr>
          <a:xfrm>
            <a:off x="3274277" y="319778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56" name="4"/>
          <p:cNvSpPr/>
          <p:nvPr/>
        </p:nvSpPr>
        <p:spPr>
          <a:xfrm>
            <a:off x="4390510" y="3193320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557" name="Text"/>
          <p:cNvSpPr/>
          <p:nvPr/>
        </p:nvSpPr>
        <p:spPr>
          <a:xfrm>
            <a:off x="2818863" y="371570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58" name="Text"/>
          <p:cNvSpPr/>
          <p:nvPr/>
        </p:nvSpPr>
        <p:spPr>
          <a:xfrm>
            <a:off x="3274277" y="371570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59" name="5"/>
          <p:cNvSpPr/>
          <p:nvPr/>
        </p:nvSpPr>
        <p:spPr>
          <a:xfrm>
            <a:off x="4390510" y="3711242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560" name="1"/>
          <p:cNvSpPr/>
          <p:nvPr/>
        </p:nvSpPr>
        <p:spPr>
          <a:xfrm>
            <a:off x="3783211" y="1742246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561" name="2"/>
          <p:cNvSpPr/>
          <p:nvPr/>
        </p:nvSpPr>
        <p:spPr>
          <a:xfrm>
            <a:off x="3783211" y="2197660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562" name="3"/>
          <p:cNvSpPr/>
          <p:nvPr/>
        </p:nvSpPr>
        <p:spPr>
          <a:xfrm>
            <a:off x="3783409" y="2653074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563" name="4"/>
          <p:cNvSpPr/>
          <p:nvPr/>
        </p:nvSpPr>
        <p:spPr>
          <a:xfrm>
            <a:off x="3801070" y="3197785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564" name="5"/>
          <p:cNvSpPr/>
          <p:nvPr/>
        </p:nvSpPr>
        <p:spPr>
          <a:xfrm>
            <a:off x="3801070" y="3715707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565" name="Text"/>
          <p:cNvSpPr/>
          <p:nvPr/>
        </p:nvSpPr>
        <p:spPr>
          <a:xfrm>
            <a:off x="6997898" y="2197660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66" name="Text"/>
          <p:cNvSpPr/>
          <p:nvPr/>
        </p:nvSpPr>
        <p:spPr>
          <a:xfrm>
            <a:off x="7480101" y="2197660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67" name="2"/>
          <p:cNvSpPr/>
          <p:nvPr/>
        </p:nvSpPr>
        <p:spPr>
          <a:xfrm>
            <a:off x="8585588" y="2233379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568" name="Text"/>
          <p:cNvSpPr/>
          <p:nvPr/>
        </p:nvSpPr>
        <p:spPr>
          <a:xfrm>
            <a:off x="7015758" y="2653074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69" name="Text"/>
          <p:cNvSpPr/>
          <p:nvPr/>
        </p:nvSpPr>
        <p:spPr>
          <a:xfrm>
            <a:off x="7480101" y="2653074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70" name="3"/>
          <p:cNvSpPr/>
          <p:nvPr/>
        </p:nvSpPr>
        <p:spPr>
          <a:xfrm>
            <a:off x="8589196" y="2697723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571" name="1"/>
          <p:cNvSpPr/>
          <p:nvPr/>
        </p:nvSpPr>
        <p:spPr>
          <a:xfrm>
            <a:off x="8585588" y="1715457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572" name="Text"/>
          <p:cNvSpPr/>
          <p:nvPr/>
        </p:nvSpPr>
        <p:spPr>
          <a:xfrm>
            <a:off x="7003651" y="1742246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73" name="Text"/>
          <p:cNvSpPr/>
          <p:nvPr/>
        </p:nvSpPr>
        <p:spPr>
          <a:xfrm>
            <a:off x="7465613" y="1742246"/>
            <a:ext cx="241102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74" name="Text"/>
          <p:cNvSpPr/>
          <p:nvPr/>
        </p:nvSpPr>
        <p:spPr>
          <a:xfrm>
            <a:off x="7017432" y="319778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75" name="Text"/>
          <p:cNvSpPr/>
          <p:nvPr/>
        </p:nvSpPr>
        <p:spPr>
          <a:xfrm>
            <a:off x="7472846" y="3197785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76" name="4"/>
          <p:cNvSpPr/>
          <p:nvPr/>
        </p:nvSpPr>
        <p:spPr>
          <a:xfrm>
            <a:off x="8589079" y="3193320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577" name="Text"/>
          <p:cNvSpPr/>
          <p:nvPr/>
        </p:nvSpPr>
        <p:spPr>
          <a:xfrm>
            <a:off x="7017432" y="371570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78" name="Text"/>
          <p:cNvSpPr/>
          <p:nvPr/>
        </p:nvSpPr>
        <p:spPr>
          <a:xfrm>
            <a:off x="7472846" y="3715707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79" name="5"/>
          <p:cNvSpPr/>
          <p:nvPr/>
        </p:nvSpPr>
        <p:spPr>
          <a:xfrm>
            <a:off x="8589079" y="3711242"/>
            <a:ext cx="21640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580" name="1"/>
          <p:cNvSpPr/>
          <p:nvPr/>
        </p:nvSpPr>
        <p:spPr>
          <a:xfrm>
            <a:off x="7981779" y="1742246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1</a:t>
            </a:r>
          </a:p>
        </p:txBody>
      </p:sp>
      <p:sp>
        <p:nvSpPr>
          <p:cNvPr id="1581" name="5"/>
          <p:cNvSpPr/>
          <p:nvPr/>
        </p:nvSpPr>
        <p:spPr>
          <a:xfrm>
            <a:off x="7981779" y="2197660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5</a:t>
            </a:r>
          </a:p>
        </p:txBody>
      </p:sp>
      <p:sp>
        <p:nvSpPr>
          <p:cNvPr id="1582" name="4"/>
          <p:cNvSpPr/>
          <p:nvPr/>
        </p:nvSpPr>
        <p:spPr>
          <a:xfrm>
            <a:off x="7981977" y="2653074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4</a:t>
            </a:r>
          </a:p>
        </p:txBody>
      </p:sp>
      <p:sp>
        <p:nvSpPr>
          <p:cNvPr id="1583" name="3"/>
          <p:cNvSpPr/>
          <p:nvPr/>
        </p:nvSpPr>
        <p:spPr>
          <a:xfrm>
            <a:off x="7999638" y="3197785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3</a:t>
            </a:r>
          </a:p>
        </p:txBody>
      </p:sp>
      <p:sp>
        <p:nvSpPr>
          <p:cNvPr id="1584" name="2"/>
          <p:cNvSpPr/>
          <p:nvPr/>
        </p:nvSpPr>
        <p:spPr>
          <a:xfrm>
            <a:off x="7999638" y="3715707"/>
            <a:ext cx="216406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2</a:t>
            </a:r>
          </a:p>
        </p:txBody>
      </p:sp>
      <p:sp>
        <p:nvSpPr>
          <p:cNvPr id="1585" name="(To MERT they are the same)"/>
          <p:cNvSpPr/>
          <p:nvPr/>
        </p:nvSpPr>
        <p:spPr>
          <a:xfrm>
            <a:off x="6157291" y="5294348"/>
            <a:ext cx="4527352" cy="1571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5400"/>
            </a:lvl1pPr>
          </a:lstStyle>
          <a:p>
            <a:r>
              <a:rPr sz="3797"/>
              <a:t>(To MERT they are the same)</a:t>
            </a:r>
          </a:p>
        </p:txBody>
      </p:sp>
      <p:sp>
        <p:nvSpPr>
          <p:cNvPr id="1586" name="Star"/>
          <p:cNvSpPr/>
          <p:nvPr/>
        </p:nvSpPr>
        <p:spPr>
          <a:xfrm>
            <a:off x="3994275" y="1607344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587" name="Star"/>
          <p:cNvSpPr/>
          <p:nvPr/>
        </p:nvSpPr>
        <p:spPr>
          <a:xfrm>
            <a:off x="8200158" y="1607344"/>
            <a:ext cx="220809" cy="210002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FFFC41"/>
          </a:solidFill>
          <a:ln w="127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" name="TextBox 1"/>
          <p:cNvSpPr txBox="1"/>
          <p:nvPr/>
        </p:nvSpPr>
        <p:spPr>
          <a:xfrm>
            <a:off x="2820365" y="1179012"/>
            <a:ext cx="176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one is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07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5" grpId="0" animBg="1"/>
      <p:bldP spid="1585" grpId="1" animBg="1"/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Line"/>
          <p:cNvSpPr/>
          <p:nvPr/>
        </p:nvSpPr>
        <p:spPr>
          <a:xfrm flipH="1" flipV="1">
            <a:off x="7256860" y="2759274"/>
            <a:ext cx="250032" cy="8930"/>
          </a:xfrm>
          <a:prstGeom prst="line">
            <a:avLst/>
          </a:prstGeom>
          <a:ln w="38100">
            <a:solidFill>
              <a:srgbClr val="535353"/>
            </a:solidFill>
            <a:miter lim="400000"/>
            <a:headEnd type="arrow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590" name="Line"/>
          <p:cNvSpPr/>
          <p:nvPr/>
        </p:nvSpPr>
        <p:spPr>
          <a:xfrm flipH="1" flipV="1">
            <a:off x="2925961" y="2794992"/>
            <a:ext cx="285750" cy="8931"/>
          </a:xfrm>
          <a:prstGeom prst="line">
            <a:avLst/>
          </a:prstGeom>
          <a:ln w="38100">
            <a:solidFill>
              <a:srgbClr val="535353"/>
            </a:solidFill>
            <a:miter lim="400000"/>
            <a:headEnd type="arrow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591" name="We can describe rank from a pairwise persp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can describe rank from a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pairwise</a:t>
            </a:r>
            <a:r>
              <a:t> perspective</a:t>
            </a:r>
          </a:p>
        </p:txBody>
      </p:sp>
      <p:sp>
        <p:nvSpPr>
          <p:cNvPr id="1592" name="Text"/>
          <p:cNvSpPr/>
          <p:nvPr/>
        </p:nvSpPr>
        <p:spPr>
          <a:xfrm>
            <a:off x="7246314" y="276023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93" name="fb"/>
          <p:cNvSpPr/>
          <p:nvPr/>
        </p:nvSpPr>
        <p:spPr>
          <a:xfrm>
            <a:off x="7231110" y="2760231"/>
            <a:ext cx="266099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f</a:t>
            </a:r>
            <a:r>
              <a:rPr sz="1898" baseline="-5999"/>
              <a:t>b</a:t>
            </a:r>
          </a:p>
        </p:txBody>
      </p:sp>
      <p:sp>
        <p:nvSpPr>
          <p:cNvPr id="1594" name="Text"/>
          <p:cNvSpPr/>
          <p:nvPr/>
        </p:nvSpPr>
        <p:spPr>
          <a:xfrm>
            <a:off x="2939028" y="280487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595" name="fa"/>
          <p:cNvSpPr/>
          <p:nvPr/>
        </p:nvSpPr>
        <p:spPr>
          <a:xfrm>
            <a:off x="2909856" y="2804879"/>
            <a:ext cx="321469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f</a:t>
            </a:r>
            <a:r>
              <a:rPr sz="1828" baseline="-5999"/>
              <a:t>a</a:t>
            </a:r>
          </a:p>
        </p:txBody>
      </p:sp>
      <p:sp>
        <p:nvSpPr>
          <p:cNvPr id="1596" name="translation a"/>
          <p:cNvSpPr/>
          <p:nvPr/>
        </p:nvSpPr>
        <p:spPr>
          <a:xfrm>
            <a:off x="2493355" y="2245378"/>
            <a:ext cx="1245277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translation a</a:t>
            </a:r>
          </a:p>
        </p:txBody>
      </p:sp>
      <p:sp>
        <p:nvSpPr>
          <p:cNvPr id="1597" name="translation b"/>
          <p:cNvSpPr/>
          <p:nvPr/>
        </p:nvSpPr>
        <p:spPr>
          <a:xfrm>
            <a:off x="6768020" y="2245378"/>
            <a:ext cx="1256499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translation b</a:t>
            </a:r>
          </a:p>
        </p:txBody>
      </p:sp>
      <p:sp>
        <p:nvSpPr>
          <p:cNvPr id="1598" name="For any two translations a and b of the same sentence"/>
          <p:cNvSpPr/>
          <p:nvPr/>
        </p:nvSpPr>
        <p:spPr>
          <a:xfrm>
            <a:off x="1595437" y="4357688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>
              <a:defRPr sz="7200"/>
            </a:pPr>
            <a:r>
              <a:rPr sz="5062"/>
              <a:t>For any two translations </a:t>
            </a:r>
            <a:r>
              <a:rPr sz="5062" b="1">
                <a:latin typeface="Gill Sans"/>
                <a:ea typeface="Gill Sans"/>
                <a:cs typeface="Gill Sans"/>
                <a:sym typeface="Gill Sans"/>
              </a:rPr>
              <a:t>a</a:t>
            </a:r>
            <a:r>
              <a:rPr sz="5062"/>
              <a:t> and </a:t>
            </a:r>
            <a:r>
              <a:rPr sz="5062" b="1">
                <a:latin typeface="Gill Sans"/>
                <a:ea typeface="Gill Sans"/>
                <a:cs typeface="Gill Sans"/>
                <a:sym typeface="Gill Sans"/>
              </a:rPr>
              <a:t>b</a:t>
            </a:r>
            <a:r>
              <a:rPr sz="5062"/>
              <a:t> of the same sentence</a:t>
            </a:r>
          </a:p>
        </p:txBody>
      </p:sp>
      <p:sp>
        <p:nvSpPr>
          <p:cNvPr id="1599" name="ha"/>
          <p:cNvSpPr/>
          <p:nvPr/>
        </p:nvSpPr>
        <p:spPr>
          <a:xfrm>
            <a:off x="3419735" y="2795949"/>
            <a:ext cx="32060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a</a:t>
            </a:r>
          </a:p>
        </p:txBody>
      </p:sp>
      <p:sp>
        <p:nvSpPr>
          <p:cNvPr id="1600" name="hb"/>
          <p:cNvSpPr/>
          <p:nvPr/>
        </p:nvSpPr>
        <p:spPr>
          <a:xfrm>
            <a:off x="7709579" y="2760231"/>
            <a:ext cx="33182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b</a:t>
            </a:r>
          </a:p>
        </p:txBody>
      </p:sp>
      <p:sp>
        <p:nvSpPr>
          <p:cNvPr id="1601" name="ga"/>
          <p:cNvSpPr/>
          <p:nvPr/>
        </p:nvSpPr>
        <p:spPr>
          <a:xfrm>
            <a:off x="3970734" y="2804879"/>
            <a:ext cx="304763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a</a:t>
            </a:r>
          </a:p>
        </p:txBody>
      </p:sp>
      <p:sp>
        <p:nvSpPr>
          <p:cNvPr id="1602" name="gb"/>
          <p:cNvSpPr/>
          <p:nvPr/>
        </p:nvSpPr>
        <p:spPr>
          <a:xfrm>
            <a:off x="8239125" y="2760231"/>
            <a:ext cx="31258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b</a:t>
            </a:r>
          </a:p>
        </p:txBody>
      </p:sp>
      <p:sp>
        <p:nvSpPr>
          <p:cNvPr id="1603" name="(Herbrich et al., ’99)"/>
          <p:cNvSpPr/>
          <p:nvPr/>
        </p:nvSpPr>
        <p:spPr>
          <a:xfrm>
            <a:off x="7463485" y="6286979"/>
            <a:ext cx="1385765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(Herbrich et al., ’99)</a:t>
            </a:r>
          </a:p>
        </p:txBody>
      </p:sp>
    </p:spTree>
    <p:extLst>
      <p:ext uri="{BB962C8B-B14F-4D97-AF65-F5344CB8AC3E}">
        <p14:creationId xmlns:p14="http://schemas.microsoft.com/office/powerpoint/2010/main" val="1039662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Line"/>
          <p:cNvSpPr/>
          <p:nvPr/>
        </p:nvSpPr>
        <p:spPr>
          <a:xfrm flipH="1" flipV="1">
            <a:off x="7256860" y="2759274"/>
            <a:ext cx="250032" cy="8930"/>
          </a:xfrm>
          <a:prstGeom prst="line">
            <a:avLst/>
          </a:prstGeom>
          <a:ln w="38100">
            <a:solidFill>
              <a:srgbClr val="535353"/>
            </a:solidFill>
            <a:miter lim="400000"/>
            <a:headEnd type="arrow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06" name="Line"/>
          <p:cNvSpPr/>
          <p:nvPr/>
        </p:nvSpPr>
        <p:spPr>
          <a:xfrm flipH="1" flipV="1">
            <a:off x="2925961" y="2794992"/>
            <a:ext cx="285750" cy="8931"/>
          </a:xfrm>
          <a:prstGeom prst="line">
            <a:avLst/>
          </a:prstGeom>
          <a:ln w="38100">
            <a:solidFill>
              <a:srgbClr val="535353"/>
            </a:solidFill>
            <a:miter lim="400000"/>
            <a:headEnd type="arrow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07" name="We can describe rank from a pairwise persp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can describe rank from a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pairwise</a:t>
            </a:r>
            <a:r>
              <a:t> perspective</a:t>
            </a:r>
          </a:p>
        </p:txBody>
      </p:sp>
      <p:sp>
        <p:nvSpPr>
          <p:cNvPr id="1608" name="Text"/>
          <p:cNvSpPr/>
          <p:nvPr/>
        </p:nvSpPr>
        <p:spPr>
          <a:xfrm>
            <a:off x="7246314" y="276023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609" name="Text"/>
          <p:cNvSpPr/>
          <p:nvPr/>
        </p:nvSpPr>
        <p:spPr>
          <a:xfrm>
            <a:off x="2939028" y="280487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610" name="translation a"/>
          <p:cNvSpPr/>
          <p:nvPr/>
        </p:nvSpPr>
        <p:spPr>
          <a:xfrm>
            <a:off x="2493355" y="2245378"/>
            <a:ext cx="1245277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translation a</a:t>
            </a:r>
          </a:p>
        </p:txBody>
      </p:sp>
      <p:sp>
        <p:nvSpPr>
          <p:cNvPr id="1611" name="translation b"/>
          <p:cNvSpPr/>
          <p:nvPr/>
        </p:nvSpPr>
        <p:spPr>
          <a:xfrm>
            <a:off x="6768020" y="2245378"/>
            <a:ext cx="1256499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translation b</a:t>
            </a:r>
          </a:p>
        </p:txBody>
      </p:sp>
      <p:sp>
        <p:nvSpPr>
          <p:cNvPr id="1612" name="Line"/>
          <p:cNvSpPr/>
          <p:nvPr/>
        </p:nvSpPr>
        <p:spPr>
          <a:xfrm>
            <a:off x="5683624" y="4473773"/>
            <a:ext cx="644548" cy="0"/>
          </a:xfrm>
          <a:prstGeom prst="line">
            <a:avLst/>
          </a:prstGeom>
          <a:ln w="76200">
            <a:solidFill>
              <a:srgbClr val="535353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13" name="&gt;"/>
          <p:cNvSpPr/>
          <p:nvPr/>
        </p:nvSpPr>
        <p:spPr>
          <a:xfrm>
            <a:off x="4131469" y="4340307"/>
            <a:ext cx="15228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&gt;</a:t>
            </a:r>
          </a:p>
        </p:txBody>
      </p:sp>
      <p:sp>
        <p:nvSpPr>
          <p:cNvPr id="1614" name="fb"/>
          <p:cNvSpPr/>
          <p:nvPr/>
        </p:nvSpPr>
        <p:spPr>
          <a:xfrm>
            <a:off x="7231110" y="2760231"/>
            <a:ext cx="266099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f</a:t>
            </a:r>
            <a:r>
              <a:rPr sz="1898" baseline="-5999"/>
              <a:t>b</a:t>
            </a:r>
          </a:p>
        </p:txBody>
      </p:sp>
      <p:sp>
        <p:nvSpPr>
          <p:cNvPr id="1615" name="fa"/>
          <p:cNvSpPr/>
          <p:nvPr/>
        </p:nvSpPr>
        <p:spPr>
          <a:xfrm>
            <a:off x="2909856" y="2804879"/>
            <a:ext cx="321469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f</a:t>
            </a:r>
            <a:r>
              <a:rPr sz="1828" baseline="-5999"/>
              <a:t>a</a:t>
            </a:r>
          </a:p>
        </p:txBody>
      </p:sp>
      <p:sp>
        <p:nvSpPr>
          <p:cNvPr id="1616" name="ha"/>
          <p:cNvSpPr/>
          <p:nvPr/>
        </p:nvSpPr>
        <p:spPr>
          <a:xfrm>
            <a:off x="3419735" y="2795949"/>
            <a:ext cx="32060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a</a:t>
            </a:r>
          </a:p>
        </p:txBody>
      </p:sp>
      <p:sp>
        <p:nvSpPr>
          <p:cNvPr id="1617" name="hb"/>
          <p:cNvSpPr/>
          <p:nvPr/>
        </p:nvSpPr>
        <p:spPr>
          <a:xfrm>
            <a:off x="7709579" y="2760231"/>
            <a:ext cx="33182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b</a:t>
            </a:r>
          </a:p>
        </p:txBody>
      </p:sp>
      <p:sp>
        <p:nvSpPr>
          <p:cNvPr id="1618" name="Model and extrinsic…"/>
          <p:cNvSpPr/>
          <p:nvPr/>
        </p:nvSpPr>
        <p:spPr>
          <a:xfrm>
            <a:off x="1684734" y="5143500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>
              <a:defRPr sz="6900"/>
            </a:pPr>
            <a:r>
              <a:rPr sz="4851"/>
              <a:t>Model and extrinsic </a:t>
            </a:r>
          </a:p>
          <a:p>
            <a:pPr>
              <a:defRPr sz="6900"/>
            </a:pPr>
            <a:r>
              <a:rPr sz="4851"/>
              <a:t>score </a:t>
            </a:r>
            <a:r>
              <a:rPr sz="4851" b="1">
                <a:latin typeface="Gill Sans"/>
                <a:ea typeface="Gill Sans"/>
                <a:cs typeface="Gill Sans"/>
                <a:sym typeface="Gill Sans"/>
              </a:rPr>
              <a:t>order</a:t>
            </a:r>
            <a:r>
              <a:rPr sz="4851"/>
              <a:t> should agree</a:t>
            </a:r>
          </a:p>
        </p:txBody>
      </p:sp>
      <p:sp>
        <p:nvSpPr>
          <p:cNvPr id="1619" name="ga"/>
          <p:cNvSpPr/>
          <p:nvPr/>
        </p:nvSpPr>
        <p:spPr>
          <a:xfrm>
            <a:off x="3970734" y="2804879"/>
            <a:ext cx="304763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a</a:t>
            </a:r>
          </a:p>
        </p:txBody>
      </p:sp>
      <p:sp>
        <p:nvSpPr>
          <p:cNvPr id="1620" name="gb"/>
          <p:cNvSpPr/>
          <p:nvPr/>
        </p:nvSpPr>
        <p:spPr>
          <a:xfrm>
            <a:off x="8239125" y="2760231"/>
            <a:ext cx="31258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b</a:t>
            </a:r>
          </a:p>
        </p:txBody>
      </p:sp>
      <p:sp>
        <p:nvSpPr>
          <p:cNvPr id="1621" name="gb"/>
          <p:cNvSpPr/>
          <p:nvPr/>
        </p:nvSpPr>
        <p:spPr>
          <a:xfrm>
            <a:off x="4646676" y="4318461"/>
            <a:ext cx="31258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b</a:t>
            </a:r>
          </a:p>
        </p:txBody>
      </p:sp>
      <p:sp>
        <p:nvSpPr>
          <p:cNvPr id="1622" name="ga"/>
          <p:cNvSpPr/>
          <p:nvPr/>
        </p:nvSpPr>
        <p:spPr>
          <a:xfrm>
            <a:off x="3589380" y="4305066"/>
            <a:ext cx="304763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a</a:t>
            </a:r>
          </a:p>
        </p:txBody>
      </p:sp>
      <p:sp>
        <p:nvSpPr>
          <p:cNvPr id="1623" name="hb"/>
          <p:cNvSpPr/>
          <p:nvPr/>
        </p:nvSpPr>
        <p:spPr>
          <a:xfrm>
            <a:off x="8489157" y="4269348"/>
            <a:ext cx="33182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b</a:t>
            </a:r>
          </a:p>
        </p:txBody>
      </p:sp>
      <p:sp>
        <p:nvSpPr>
          <p:cNvPr id="1624" name="ha"/>
          <p:cNvSpPr/>
          <p:nvPr/>
        </p:nvSpPr>
        <p:spPr>
          <a:xfrm>
            <a:off x="7212211" y="4278277"/>
            <a:ext cx="32060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a</a:t>
            </a:r>
          </a:p>
        </p:txBody>
      </p:sp>
      <p:sp>
        <p:nvSpPr>
          <p:cNvPr id="1625" name="&gt;"/>
          <p:cNvSpPr/>
          <p:nvPr/>
        </p:nvSpPr>
        <p:spPr>
          <a:xfrm>
            <a:off x="7845346" y="4331378"/>
            <a:ext cx="15228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684769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We can describe rank from a pairwise persp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can describe rank from a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pairwise</a:t>
            </a:r>
            <a:r>
              <a:t> perspective</a:t>
            </a:r>
          </a:p>
        </p:txBody>
      </p:sp>
      <p:sp>
        <p:nvSpPr>
          <p:cNvPr id="1628" name="translation a"/>
          <p:cNvSpPr/>
          <p:nvPr/>
        </p:nvSpPr>
        <p:spPr>
          <a:xfrm>
            <a:off x="2493355" y="2245378"/>
            <a:ext cx="1245277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translation a</a:t>
            </a:r>
          </a:p>
        </p:txBody>
      </p:sp>
      <p:sp>
        <p:nvSpPr>
          <p:cNvPr id="1629" name="translation b"/>
          <p:cNvSpPr/>
          <p:nvPr/>
        </p:nvSpPr>
        <p:spPr>
          <a:xfrm>
            <a:off x="6768020" y="2245378"/>
            <a:ext cx="1256499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translation b</a:t>
            </a:r>
          </a:p>
        </p:txBody>
      </p:sp>
      <p:sp>
        <p:nvSpPr>
          <p:cNvPr id="1630" name="Line"/>
          <p:cNvSpPr/>
          <p:nvPr/>
        </p:nvSpPr>
        <p:spPr>
          <a:xfrm>
            <a:off x="5729883" y="5188148"/>
            <a:ext cx="644548" cy="0"/>
          </a:xfrm>
          <a:prstGeom prst="line">
            <a:avLst/>
          </a:prstGeom>
          <a:ln w="76200">
            <a:solidFill>
              <a:srgbClr val="535353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31" name="gb"/>
          <p:cNvSpPr/>
          <p:nvPr/>
        </p:nvSpPr>
        <p:spPr>
          <a:xfrm>
            <a:off x="4646676" y="4318461"/>
            <a:ext cx="31258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b</a:t>
            </a:r>
          </a:p>
        </p:txBody>
      </p:sp>
      <p:sp>
        <p:nvSpPr>
          <p:cNvPr id="1632" name="ga"/>
          <p:cNvSpPr/>
          <p:nvPr/>
        </p:nvSpPr>
        <p:spPr>
          <a:xfrm>
            <a:off x="3589380" y="4305066"/>
            <a:ext cx="304763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a</a:t>
            </a:r>
          </a:p>
        </p:txBody>
      </p:sp>
      <p:sp>
        <p:nvSpPr>
          <p:cNvPr id="1633" name="Line"/>
          <p:cNvSpPr/>
          <p:nvPr/>
        </p:nvSpPr>
        <p:spPr>
          <a:xfrm>
            <a:off x="5683624" y="4473773"/>
            <a:ext cx="644548" cy="0"/>
          </a:xfrm>
          <a:prstGeom prst="line">
            <a:avLst/>
          </a:prstGeom>
          <a:ln w="76200">
            <a:solidFill>
              <a:srgbClr val="535353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34" name="&gt;"/>
          <p:cNvSpPr/>
          <p:nvPr/>
        </p:nvSpPr>
        <p:spPr>
          <a:xfrm>
            <a:off x="4131469" y="4299206"/>
            <a:ext cx="187552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&gt;</a:t>
            </a:r>
          </a:p>
        </p:txBody>
      </p:sp>
      <p:sp>
        <p:nvSpPr>
          <p:cNvPr id="1635" name="Line"/>
          <p:cNvSpPr/>
          <p:nvPr/>
        </p:nvSpPr>
        <p:spPr>
          <a:xfrm flipH="1" flipV="1">
            <a:off x="7256860" y="2759274"/>
            <a:ext cx="250032" cy="8930"/>
          </a:xfrm>
          <a:prstGeom prst="line">
            <a:avLst/>
          </a:prstGeom>
          <a:ln w="38100">
            <a:solidFill>
              <a:srgbClr val="535353"/>
            </a:solidFill>
            <a:miter lim="400000"/>
            <a:headEnd type="arrow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36" name="Line"/>
          <p:cNvSpPr/>
          <p:nvPr/>
        </p:nvSpPr>
        <p:spPr>
          <a:xfrm flipH="1" flipV="1">
            <a:off x="2925961" y="2794992"/>
            <a:ext cx="285750" cy="8931"/>
          </a:xfrm>
          <a:prstGeom prst="line">
            <a:avLst/>
          </a:prstGeom>
          <a:ln w="38100">
            <a:solidFill>
              <a:srgbClr val="535353"/>
            </a:solidFill>
            <a:miter lim="400000"/>
            <a:headEnd type="arrow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37" name="Text"/>
          <p:cNvSpPr/>
          <p:nvPr/>
        </p:nvSpPr>
        <p:spPr>
          <a:xfrm>
            <a:off x="7246314" y="276023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638" name="Text"/>
          <p:cNvSpPr/>
          <p:nvPr/>
        </p:nvSpPr>
        <p:spPr>
          <a:xfrm>
            <a:off x="2939028" y="280487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639" name="fb"/>
          <p:cNvSpPr/>
          <p:nvPr/>
        </p:nvSpPr>
        <p:spPr>
          <a:xfrm>
            <a:off x="7231110" y="2760231"/>
            <a:ext cx="266099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f</a:t>
            </a:r>
            <a:r>
              <a:rPr sz="1898" baseline="-5999"/>
              <a:t>b</a:t>
            </a:r>
          </a:p>
        </p:txBody>
      </p:sp>
      <p:sp>
        <p:nvSpPr>
          <p:cNvPr id="1640" name="fa"/>
          <p:cNvSpPr/>
          <p:nvPr/>
        </p:nvSpPr>
        <p:spPr>
          <a:xfrm>
            <a:off x="2909856" y="2804879"/>
            <a:ext cx="321469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f</a:t>
            </a:r>
            <a:r>
              <a:rPr sz="1828" baseline="-5999"/>
              <a:t>a</a:t>
            </a:r>
          </a:p>
        </p:txBody>
      </p:sp>
      <p:sp>
        <p:nvSpPr>
          <p:cNvPr id="1641" name="ha"/>
          <p:cNvSpPr/>
          <p:nvPr/>
        </p:nvSpPr>
        <p:spPr>
          <a:xfrm>
            <a:off x="3419735" y="2795949"/>
            <a:ext cx="32060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a</a:t>
            </a:r>
          </a:p>
        </p:txBody>
      </p:sp>
      <p:sp>
        <p:nvSpPr>
          <p:cNvPr id="1642" name="hb"/>
          <p:cNvSpPr/>
          <p:nvPr/>
        </p:nvSpPr>
        <p:spPr>
          <a:xfrm>
            <a:off x="7709579" y="2760231"/>
            <a:ext cx="33182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b</a:t>
            </a:r>
          </a:p>
        </p:txBody>
      </p:sp>
      <p:sp>
        <p:nvSpPr>
          <p:cNvPr id="1643" name="ga"/>
          <p:cNvSpPr/>
          <p:nvPr/>
        </p:nvSpPr>
        <p:spPr>
          <a:xfrm>
            <a:off x="3970734" y="2804879"/>
            <a:ext cx="304763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a</a:t>
            </a:r>
          </a:p>
        </p:txBody>
      </p:sp>
      <p:sp>
        <p:nvSpPr>
          <p:cNvPr id="1644" name="gb"/>
          <p:cNvSpPr/>
          <p:nvPr/>
        </p:nvSpPr>
        <p:spPr>
          <a:xfrm>
            <a:off x="8239125" y="2760231"/>
            <a:ext cx="31258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b</a:t>
            </a:r>
          </a:p>
        </p:txBody>
      </p:sp>
      <p:sp>
        <p:nvSpPr>
          <p:cNvPr id="1645" name="&gt; 0"/>
          <p:cNvSpPr/>
          <p:nvPr/>
        </p:nvSpPr>
        <p:spPr>
          <a:xfrm>
            <a:off x="9227334" y="5067160"/>
            <a:ext cx="357470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&gt; 0</a:t>
            </a:r>
          </a:p>
        </p:txBody>
      </p:sp>
      <p:sp>
        <p:nvSpPr>
          <p:cNvPr id="1646" name="hb"/>
          <p:cNvSpPr/>
          <p:nvPr/>
        </p:nvSpPr>
        <p:spPr>
          <a:xfrm>
            <a:off x="8489157" y="4269348"/>
            <a:ext cx="33182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b</a:t>
            </a:r>
          </a:p>
        </p:txBody>
      </p:sp>
      <p:sp>
        <p:nvSpPr>
          <p:cNvPr id="1647" name="ha"/>
          <p:cNvSpPr/>
          <p:nvPr/>
        </p:nvSpPr>
        <p:spPr>
          <a:xfrm>
            <a:off x="7212211" y="4278277"/>
            <a:ext cx="32060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a</a:t>
            </a:r>
          </a:p>
        </p:txBody>
      </p:sp>
      <p:sp>
        <p:nvSpPr>
          <p:cNvPr id="1648" name="&gt;"/>
          <p:cNvSpPr/>
          <p:nvPr/>
        </p:nvSpPr>
        <p:spPr>
          <a:xfrm>
            <a:off x="7845346" y="4290277"/>
            <a:ext cx="187552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&gt;</a:t>
            </a:r>
          </a:p>
        </p:txBody>
      </p:sp>
      <p:sp>
        <p:nvSpPr>
          <p:cNvPr id="1649" name="hb"/>
          <p:cNvSpPr/>
          <p:nvPr/>
        </p:nvSpPr>
        <p:spPr>
          <a:xfrm>
            <a:off x="8480227" y="5010512"/>
            <a:ext cx="33182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b</a:t>
            </a:r>
          </a:p>
        </p:txBody>
      </p:sp>
      <p:sp>
        <p:nvSpPr>
          <p:cNvPr id="1650" name="ha"/>
          <p:cNvSpPr/>
          <p:nvPr/>
        </p:nvSpPr>
        <p:spPr>
          <a:xfrm>
            <a:off x="7221140" y="5001582"/>
            <a:ext cx="32060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a</a:t>
            </a:r>
          </a:p>
        </p:txBody>
      </p:sp>
      <p:sp>
        <p:nvSpPr>
          <p:cNvPr id="1651" name="-"/>
          <p:cNvSpPr/>
          <p:nvPr/>
        </p:nvSpPr>
        <p:spPr>
          <a:xfrm>
            <a:off x="7870557" y="4995721"/>
            <a:ext cx="517894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5200"/>
            </a:lvl1pPr>
          </a:lstStyle>
          <a:p>
            <a:r>
              <a:rPr sz="18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50932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We can describe rank from a pairwise persp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can describe rank from a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pairwise</a:t>
            </a:r>
            <a:r>
              <a:t> perspective</a:t>
            </a:r>
          </a:p>
        </p:txBody>
      </p:sp>
      <p:sp>
        <p:nvSpPr>
          <p:cNvPr id="1654" name="translation a"/>
          <p:cNvSpPr/>
          <p:nvPr/>
        </p:nvSpPr>
        <p:spPr>
          <a:xfrm>
            <a:off x="2493355" y="2245378"/>
            <a:ext cx="1245277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translation a</a:t>
            </a:r>
          </a:p>
        </p:txBody>
      </p:sp>
      <p:sp>
        <p:nvSpPr>
          <p:cNvPr id="1655" name="translation b"/>
          <p:cNvSpPr/>
          <p:nvPr/>
        </p:nvSpPr>
        <p:spPr>
          <a:xfrm>
            <a:off x="6768020" y="2245378"/>
            <a:ext cx="1256499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translation b</a:t>
            </a:r>
          </a:p>
        </p:txBody>
      </p:sp>
      <p:sp>
        <p:nvSpPr>
          <p:cNvPr id="1656" name="Line"/>
          <p:cNvSpPr/>
          <p:nvPr/>
        </p:nvSpPr>
        <p:spPr>
          <a:xfrm>
            <a:off x="5729883" y="5188148"/>
            <a:ext cx="644548" cy="0"/>
          </a:xfrm>
          <a:prstGeom prst="line">
            <a:avLst/>
          </a:prstGeom>
          <a:ln w="76200">
            <a:solidFill>
              <a:srgbClr val="535353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57" name="&gt; 0"/>
          <p:cNvSpPr/>
          <p:nvPr/>
        </p:nvSpPr>
        <p:spPr>
          <a:xfrm>
            <a:off x="9227334" y="5067160"/>
            <a:ext cx="357470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&gt; 0</a:t>
            </a:r>
          </a:p>
        </p:txBody>
      </p:sp>
      <p:sp>
        <p:nvSpPr>
          <p:cNvPr id="1658" name="hb"/>
          <p:cNvSpPr/>
          <p:nvPr/>
        </p:nvSpPr>
        <p:spPr>
          <a:xfrm>
            <a:off x="8489157" y="4269348"/>
            <a:ext cx="33182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b</a:t>
            </a:r>
          </a:p>
        </p:txBody>
      </p:sp>
      <p:sp>
        <p:nvSpPr>
          <p:cNvPr id="1659" name="ha"/>
          <p:cNvSpPr/>
          <p:nvPr/>
        </p:nvSpPr>
        <p:spPr>
          <a:xfrm>
            <a:off x="7212211" y="4278277"/>
            <a:ext cx="32060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a</a:t>
            </a:r>
          </a:p>
        </p:txBody>
      </p:sp>
      <p:sp>
        <p:nvSpPr>
          <p:cNvPr id="1660" name="&gt;"/>
          <p:cNvSpPr/>
          <p:nvPr/>
        </p:nvSpPr>
        <p:spPr>
          <a:xfrm>
            <a:off x="7845346" y="4290277"/>
            <a:ext cx="187552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&gt;</a:t>
            </a:r>
          </a:p>
        </p:txBody>
      </p:sp>
      <p:sp>
        <p:nvSpPr>
          <p:cNvPr id="1661" name="Line"/>
          <p:cNvSpPr/>
          <p:nvPr/>
        </p:nvSpPr>
        <p:spPr>
          <a:xfrm>
            <a:off x="5683624" y="4473773"/>
            <a:ext cx="644548" cy="0"/>
          </a:xfrm>
          <a:prstGeom prst="line">
            <a:avLst/>
          </a:prstGeom>
          <a:ln w="76200">
            <a:solidFill>
              <a:srgbClr val="535353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62" name="&gt;"/>
          <p:cNvSpPr/>
          <p:nvPr/>
        </p:nvSpPr>
        <p:spPr>
          <a:xfrm>
            <a:off x="4131469" y="4299206"/>
            <a:ext cx="187552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&gt;</a:t>
            </a:r>
          </a:p>
        </p:txBody>
      </p:sp>
      <p:sp>
        <p:nvSpPr>
          <p:cNvPr id="1663" name="hb"/>
          <p:cNvSpPr/>
          <p:nvPr/>
        </p:nvSpPr>
        <p:spPr>
          <a:xfrm>
            <a:off x="8480227" y="5010512"/>
            <a:ext cx="33182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b</a:t>
            </a:r>
          </a:p>
        </p:txBody>
      </p:sp>
      <p:sp>
        <p:nvSpPr>
          <p:cNvPr id="1664" name="ha"/>
          <p:cNvSpPr/>
          <p:nvPr/>
        </p:nvSpPr>
        <p:spPr>
          <a:xfrm>
            <a:off x="7221140" y="5001582"/>
            <a:ext cx="32060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a</a:t>
            </a:r>
          </a:p>
        </p:txBody>
      </p:sp>
      <p:sp>
        <p:nvSpPr>
          <p:cNvPr id="1665" name="Line"/>
          <p:cNvSpPr/>
          <p:nvPr/>
        </p:nvSpPr>
        <p:spPr>
          <a:xfrm flipH="1" flipV="1">
            <a:off x="7256860" y="2759274"/>
            <a:ext cx="250032" cy="8930"/>
          </a:xfrm>
          <a:prstGeom prst="line">
            <a:avLst/>
          </a:prstGeom>
          <a:ln w="38100">
            <a:solidFill>
              <a:srgbClr val="535353"/>
            </a:solidFill>
            <a:miter lim="400000"/>
            <a:headEnd type="arrow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66" name="Line"/>
          <p:cNvSpPr/>
          <p:nvPr/>
        </p:nvSpPr>
        <p:spPr>
          <a:xfrm flipH="1" flipV="1">
            <a:off x="2925961" y="2794992"/>
            <a:ext cx="285750" cy="8931"/>
          </a:xfrm>
          <a:prstGeom prst="line">
            <a:avLst/>
          </a:prstGeom>
          <a:ln w="38100">
            <a:solidFill>
              <a:srgbClr val="535353"/>
            </a:solidFill>
            <a:miter lim="400000"/>
            <a:headEnd type="arrow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67" name="Text"/>
          <p:cNvSpPr/>
          <p:nvPr/>
        </p:nvSpPr>
        <p:spPr>
          <a:xfrm>
            <a:off x="7246314" y="276023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668" name="Text"/>
          <p:cNvSpPr/>
          <p:nvPr/>
        </p:nvSpPr>
        <p:spPr>
          <a:xfrm>
            <a:off x="2939028" y="280487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669" name="fb"/>
          <p:cNvSpPr/>
          <p:nvPr/>
        </p:nvSpPr>
        <p:spPr>
          <a:xfrm>
            <a:off x="7231110" y="2760231"/>
            <a:ext cx="266099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f</a:t>
            </a:r>
            <a:r>
              <a:rPr sz="1898" baseline="-5999"/>
              <a:t>b</a:t>
            </a:r>
          </a:p>
        </p:txBody>
      </p:sp>
      <p:sp>
        <p:nvSpPr>
          <p:cNvPr id="1670" name="fa"/>
          <p:cNvSpPr/>
          <p:nvPr/>
        </p:nvSpPr>
        <p:spPr>
          <a:xfrm>
            <a:off x="2909856" y="2804879"/>
            <a:ext cx="321469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f</a:t>
            </a:r>
            <a:r>
              <a:rPr sz="1828" baseline="-5999"/>
              <a:t>a</a:t>
            </a:r>
          </a:p>
        </p:txBody>
      </p:sp>
      <p:sp>
        <p:nvSpPr>
          <p:cNvPr id="1671" name="ha"/>
          <p:cNvSpPr/>
          <p:nvPr/>
        </p:nvSpPr>
        <p:spPr>
          <a:xfrm>
            <a:off x="3419735" y="2795949"/>
            <a:ext cx="32060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a</a:t>
            </a:r>
          </a:p>
        </p:txBody>
      </p:sp>
      <p:sp>
        <p:nvSpPr>
          <p:cNvPr id="1672" name="hb"/>
          <p:cNvSpPr/>
          <p:nvPr/>
        </p:nvSpPr>
        <p:spPr>
          <a:xfrm>
            <a:off x="7709579" y="2760231"/>
            <a:ext cx="33182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b</a:t>
            </a:r>
          </a:p>
        </p:txBody>
      </p:sp>
      <p:sp>
        <p:nvSpPr>
          <p:cNvPr id="1673" name="Line"/>
          <p:cNvSpPr/>
          <p:nvPr/>
        </p:nvSpPr>
        <p:spPr>
          <a:xfrm>
            <a:off x="5738813" y="5715000"/>
            <a:ext cx="644548" cy="0"/>
          </a:xfrm>
          <a:prstGeom prst="line">
            <a:avLst/>
          </a:prstGeom>
          <a:ln w="76200">
            <a:solidFill>
              <a:srgbClr val="535353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674" name="&gt; 0"/>
          <p:cNvSpPr/>
          <p:nvPr/>
        </p:nvSpPr>
        <p:spPr>
          <a:xfrm>
            <a:off x="9239250" y="5611871"/>
            <a:ext cx="357470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&gt; 0</a:t>
            </a:r>
          </a:p>
        </p:txBody>
      </p:sp>
      <p:grpSp>
        <p:nvGrpSpPr>
          <p:cNvPr id="1677" name="Group"/>
          <p:cNvGrpSpPr/>
          <p:nvPr/>
        </p:nvGrpSpPr>
        <p:grpSpPr>
          <a:xfrm>
            <a:off x="6962180" y="5572125"/>
            <a:ext cx="339328" cy="365160"/>
            <a:chOff x="0" y="0"/>
            <a:chExt cx="482600" cy="519339"/>
          </a:xfrm>
        </p:grpSpPr>
        <p:sp>
          <p:nvSpPr>
            <p:cNvPr id="1675" name="Line"/>
            <p:cNvSpPr/>
            <p:nvPr/>
          </p:nvSpPr>
          <p:spPr>
            <a:xfrm flipH="1">
              <a:off x="0" y="0"/>
              <a:ext cx="482600" cy="12701"/>
            </a:xfrm>
            <a:prstGeom prst="line">
              <a:avLst/>
            </a:prstGeom>
            <a:noFill/>
            <a:ln w="38100" cap="flat">
              <a:solidFill>
                <a:srgbClr val="535353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676" name="w"/>
            <p:cNvSpPr/>
            <p:nvPr/>
          </p:nvSpPr>
          <p:spPr>
            <a:xfrm>
              <a:off x="14214" y="1361"/>
              <a:ext cx="398970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w</a:t>
              </a:r>
            </a:p>
          </p:txBody>
        </p:sp>
      </p:grpSp>
      <p:sp>
        <p:nvSpPr>
          <p:cNvPr id="1678" name="Circle"/>
          <p:cNvSpPr/>
          <p:nvPr/>
        </p:nvSpPr>
        <p:spPr>
          <a:xfrm>
            <a:off x="7328297" y="5723930"/>
            <a:ext cx="107156" cy="10715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grpSp>
        <p:nvGrpSpPr>
          <p:cNvPr id="1681" name="Group"/>
          <p:cNvGrpSpPr/>
          <p:nvPr/>
        </p:nvGrpSpPr>
        <p:grpSpPr>
          <a:xfrm>
            <a:off x="7480101" y="5563195"/>
            <a:ext cx="321469" cy="374091"/>
            <a:chOff x="0" y="0"/>
            <a:chExt cx="457200" cy="532040"/>
          </a:xfrm>
        </p:grpSpPr>
        <p:sp>
          <p:nvSpPr>
            <p:cNvPr id="1679" name="Line"/>
            <p:cNvSpPr/>
            <p:nvPr/>
          </p:nvSpPr>
          <p:spPr>
            <a:xfrm flipH="1" flipV="1">
              <a:off x="25400" y="0"/>
              <a:ext cx="406400" cy="12701"/>
            </a:xfrm>
            <a:prstGeom prst="line">
              <a:avLst/>
            </a:prstGeom>
            <a:noFill/>
            <a:ln w="38100" cap="flat">
              <a:solidFill>
                <a:srgbClr val="535353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680" name="fa"/>
            <p:cNvSpPr/>
            <p:nvPr/>
          </p:nvSpPr>
          <p:spPr>
            <a:xfrm>
              <a:off x="0" y="14062"/>
              <a:ext cx="457200" cy="517978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898"/>
                <a:t>f</a:t>
              </a:r>
              <a:r>
                <a:rPr sz="1828" baseline="-5999"/>
                <a:t>a</a:t>
              </a:r>
            </a:p>
          </p:txBody>
        </p:sp>
      </p:grpSp>
      <p:grpSp>
        <p:nvGrpSpPr>
          <p:cNvPr id="1684" name="Group"/>
          <p:cNvGrpSpPr/>
          <p:nvPr/>
        </p:nvGrpSpPr>
        <p:grpSpPr>
          <a:xfrm>
            <a:off x="8765976" y="5545336"/>
            <a:ext cx="276822" cy="365160"/>
            <a:chOff x="0" y="0"/>
            <a:chExt cx="393701" cy="519338"/>
          </a:xfrm>
        </p:grpSpPr>
        <p:sp>
          <p:nvSpPr>
            <p:cNvPr id="1682" name="Line"/>
            <p:cNvSpPr/>
            <p:nvPr/>
          </p:nvSpPr>
          <p:spPr>
            <a:xfrm flipH="1" flipV="1">
              <a:off x="38100" y="0"/>
              <a:ext cx="355601" cy="12700"/>
            </a:xfrm>
            <a:prstGeom prst="line">
              <a:avLst/>
            </a:prstGeom>
            <a:noFill/>
            <a:ln w="38100" cap="flat">
              <a:solidFill>
                <a:srgbClr val="535353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683" name="fb"/>
            <p:cNvSpPr/>
            <p:nvPr/>
          </p:nvSpPr>
          <p:spPr>
            <a:xfrm>
              <a:off x="0" y="1362"/>
              <a:ext cx="378451" cy="517976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898"/>
                <a:t>f</a:t>
              </a:r>
              <a:r>
                <a:rPr sz="1898" baseline="-5999"/>
                <a:t>b</a:t>
              </a:r>
            </a:p>
          </p:txBody>
        </p:sp>
      </p:grpSp>
      <p:grpSp>
        <p:nvGrpSpPr>
          <p:cNvPr id="1687" name="Group"/>
          <p:cNvGrpSpPr/>
          <p:nvPr/>
        </p:nvGrpSpPr>
        <p:grpSpPr>
          <a:xfrm>
            <a:off x="8185547" y="5554266"/>
            <a:ext cx="339328" cy="365160"/>
            <a:chOff x="0" y="0"/>
            <a:chExt cx="482600" cy="519339"/>
          </a:xfrm>
        </p:grpSpPr>
        <p:sp>
          <p:nvSpPr>
            <p:cNvPr id="1685" name="Line"/>
            <p:cNvSpPr/>
            <p:nvPr/>
          </p:nvSpPr>
          <p:spPr>
            <a:xfrm flipH="1">
              <a:off x="0" y="0"/>
              <a:ext cx="482600" cy="12701"/>
            </a:xfrm>
            <a:prstGeom prst="line">
              <a:avLst/>
            </a:prstGeom>
            <a:noFill/>
            <a:ln w="38100" cap="flat">
              <a:solidFill>
                <a:srgbClr val="535353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686" name="w"/>
            <p:cNvSpPr/>
            <p:nvPr/>
          </p:nvSpPr>
          <p:spPr>
            <a:xfrm>
              <a:off x="14214" y="1361"/>
              <a:ext cx="398970" cy="517978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w</a:t>
              </a:r>
            </a:p>
          </p:txBody>
        </p:sp>
      </p:grpSp>
      <p:sp>
        <p:nvSpPr>
          <p:cNvPr id="1688" name="Circle"/>
          <p:cNvSpPr/>
          <p:nvPr/>
        </p:nvSpPr>
        <p:spPr>
          <a:xfrm>
            <a:off x="8551664" y="5706070"/>
            <a:ext cx="107156" cy="107156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1689" name="gb"/>
          <p:cNvSpPr/>
          <p:nvPr/>
        </p:nvSpPr>
        <p:spPr>
          <a:xfrm>
            <a:off x="4646676" y="4318461"/>
            <a:ext cx="31258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b</a:t>
            </a:r>
          </a:p>
        </p:txBody>
      </p:sp>
      <p:sp>
        <p:nvSpPr>
          <p:cNvPr id="1690" name="ga"/>
          <p:cNvSpPr/>
          <p:nvPr/>
        </p:nvSpPr>
        <p:spPr>
          <a:xfrm>
            <a:off x="3589380" y="4305066"/>
            <a:ext cx="304763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a</a:t>
            </a:r>
          </a:p>
        </p:txBody>
      </p:sp>
      <p:sp>
        <p:nvSpPr>
          <p:cNvPr id="1691" name="ga"/>
          <p:cNvSpPr/>
          <p:nvPr/>
        </p:nvSpPr>
        <p:spPr>
          <a:xfrm>
            <a:off x="3970734" y="2804879"/>
            <a:ext cx="304763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a</a:t>
            </a:r>
          </a:p>
        </p:txBody>
      </p:sp>
      <p:sp>
        <p:nvSpPr>
          <p:cNvPr id="1692" name="gb"/>
          <p:cNvSpPr/>
          <p:nvPr/>
        </p:nvSpPr>
        <p:spPr>
          <a:xfrm>
            <a:off x="8239125" y="2760231"/>
            <a:ext cx="31258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b</a:t>
            </a:r>
          </a:p>
        </p:txBody>
      </p:sp>
      <p:sp>
        <p:nvSpPr>
          <p:cNvPr id="1693" name="-"/>
          <p:cNvSpPr/>
          <p:nvPr/>
        </p:nvSpPr>
        <p:spPr>
          <a:xfrm>
            <a:off x="7870557" y="4852926"/>
            <a:ext cx="216406" cy="634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5200"/>
            </a:lvl1pPr>
          </a:lstStyle>
          <a:p>
            <a:r>
              <a:rPr sz="3656"/>
              <a:t>-</a:t>
            </a:r>
          </a:p>
        </p:txBody>
      </p:sp>
      <p:sp>
        <p:nvSpPr>
          <p:cNvPr id="1694" name="-"/>
          <p:cNvSpPr/>
          <p:nvPr/>
        </p:nvSpPr>
        <p:spPr>
          <a:xfrm>
            <a:off x="7881937" y="5384242"/>
            <a:ext cx="216406" cy="634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5200"/>
            </a:lvl1pPr>
          </a:lstStyle>
          <a:p>
            <a:r>
              <a:rPr sz="3656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929915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We can describe rank from a pairwise persp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can describe rank from a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pairwise</a:t>
            </a:r>
            <a:r>
              <a:t> perspective</a:t>
            </a:r>
          </a:p>
        </p:txBody>
      </p:sp>
      <p:sp>
        <p:nvSpPr>
          <p:cNvPr id="1697" name="translation a"/>
          <p:cNvSpPr/>
          <p:nvPr/>
        </p:nvSpPr>
        <p:spPr>
          <a:xfrm>
            <a:off x="2493355" y="2245378"/>
            <a:ext cx="1245277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translation a</a:t>
            </a:r>
          </a:p>
        </p:txBody>
      </p:sp>
      <p:sp>
        <p:nvSpPr>
          <p:cNvPr id="1698" name="translation b"/>
          <p:cNvSpPr/>
          <p:nvPr/>
        </p:nvSpPr>
        <p:spPr>
          <a:xfrm>
            <a:off x="6768020" y="2245378"/>
            <a:ext cx="1256499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translation b</a:t>
            </a:r>
          </a:p>
        </p:txBody>
      </p:sp>
      <p:sp>
        <p:nvSpPr>
          <p:cNvPr id="1699" name="&gt;"/>
          <p:cNvSpPr/>
          <p:nvPr/>
        </p:nvSpPr>
        <p:spPr>
          <a:xfrm>
            <a:off x="4131469" y="4299206"/>
            <a:ext cx="187552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t>&gt;</a:t>
            </a:r>
          </a:p>
        </p:txBody>
      </p:sp>
      <p:sp>
        <p:nvSpPr>
          <p:cNvPr id="1700" name="Line"/>
          <p:cNvSpPr/>
          <p:nvPr/>
        </p:nvSpPr>
        <p:spPr>
          <a:xfrm flipH="1" flipV="1">
            <a:off x="7256860" y="2759274"/>
            <a:ext cx="250032" cy="8930"/>
          </a:xfrm>
          <a:prstGeom prst="line">
            <a:avLst/>
          </a:prstGeom>
          <a:ln w="38100">
            <a:solidFill>
              <a:srgbClr val="535353"/>
            </a:solidFill>
            <a:miter lim="400000"/>
            <a:headEnd type="arrow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701" name="Line"/>
          <p:cNvSpPr/>
          <p:nvPr/>
        </p:nvSpPr>
        <p:spPr>
          <a:xfrm flipH="1" flipV="1">
            <a:off x="2925961" y="2794992"/>
            <a:ext cx="285750" cy="8931"/>
          </a:xfrm>
          <a:prstGeom prst="line">
            <a:avLst/>
          </a:prstGeom>
          <a:ln w="38100">
            <a:solidFill>
              <a:srgbClr val="535353"/>
            </a:solidFill>
            <a:miter lim="400000"/>
            <a:headEnd type="arrow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702" name="Text"/>
          <p:cNvSpPr/>
          <p:nvPr/>
        </p:nvSpPr>
        <p:spPr>
          <a:xfrm>
            <a:off x="7246314" y="2760231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703" name="Text"/>
          <p:cNvSpPr/>
          <p:nvPr/>
        </p:nvSpPr>
        <p:spPr>
          <a:xfrm>
            <a:off x="2939028" y="2804879"/>
            <a:ext cx="216406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  </a:t>
            </a:r>
          </a:p>
        </p:txBody>
      </p:sp>
      <p:sp>
        <p:nvSpPr>
          <p:cNvPr id="1704" name="fb"/>
          <p:cNvSpPr/>
          <p:nvPr/>
        </p:nvSpPr>
        <p:spPr>
          <a:xfrm>
            <a:off x="7231110" y="2760231"/>
            <a:ext cx="266099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f</a:t>
            </a:r>
            <a:r>
              <a:rPr sz="1898" baseline="-5999"/>
              <a:t>b</a:t>
            </a:r>
          </a:p>
        </p:txBody>
      </p:sp>
      <p:sp>
        <p:nvSpPr>
          <p:cNvPr id="1705" name="fa"/>
          <p:cNvSpPr/>
          <p:nvPr/>
        </p:nvSpPr>
        <p:spPr>
          <a:xfrm>
            <a:off x="2909856" y="2804879"/>
            <a:ext cx="321469" cy="364203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f</a:t>
            </a:r>
            <a:r>
              <a:rPr sz="1828" baseline="-5999"/>
              <a:t>a</a:t>
            </a:r>
          </a:p>
        </p:txBody>
      </p:sp>
      <p:sp>
        <p:nvSpPr>
          <p:cNvPr id="1706" name="ha"/>
          <p:cNvSpPr/>
          <p:nvPr/>
        </p:nvSpPr>
        <p:spPr>
          <a:xfrm>
            <a:off x="3419735" y="2795949"/>
            <a:ext cx="32060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a</a:t>
            </a:r>
          </a:p>
        </p:txBody>
      </p:sp>
      <p:sp>
        <p:nvSpPr>
          <p:cNvPr id="1707" name="hb"/>
          <p:cNvSpPr/>
          <p:nvPr/>
        </p:nvSpPr>
        <p:spPr>
          <a:xfrm>
            <a:off x="7709579" y="2760231"/>
            <a:ext cx="331822" cy="364203"/>
          </a:xfrm>
          <a:prstGeom prst="rect">
            <a:avLst/>
          </a:prstGeom>
          <a:solidFill>
            <a:srgbClr val="B0455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h</a:t>
            </a:r>
            <a:r>
              <a:rPr sz="1898" baseline="-5999"/>
              <a:t>b</a:t>
            </a:r>
          </a:p>
        </p:txBody>
      </p:sp>
      <p:grpSp>
        <p:nvGrpSpPr>
          <p:cNvPr id="1717" name="Group"/>
          <p:cNvGrpSpPr/>
          <p:nvPr/>
        </p:nvGrpSpPr>
        <p:grpSpPr>
          <a:xfrm>
            <a:off x="5765602" y="6120863"/>
            <a:ext cx="3000657" cy="396852"/>
            <a:chOff x="0" y="107327"/>
            <a:chExt cx="4267602" cy="564411"/>
          </a:xfrm>
        </p:grpSpPr>
        <p:sp>
          <p:nvSpPr>
            <p:cNvPr id="1708" name="Line"/>
            <p:cNvSpPr/>
            <p:nvPr/>
          </p:nvSpPr>
          <p:spPr>
            <a:xfrm>
              <a:off x="0" y="355600"/>
              <a:ext cx="916691" cy="0"/>
            </a:xfrm>
            <a:prstGeom prst="line">
              <a:avLst/>
            </a:prstGeom>
            <a:noFill/>
            <a:ln w="762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709" name="&gt; 0"/>
            <p:cNvSpPr/>
            <p:nvPr/>
          </p:nvSpPr>
          <p:spPr>
            <a:xfrm>
              <a:off x="3759200" y="107327"/>
              <a:ext cx="508402" cy="496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dirty="0"/>
                <a:t>&gt; 0</a:t>
              </a:r>
            </a:p>
          </p:txBody>
        </p:sp>
        <p:grpSp>
          <p:nvGrpSpPr>
            <p:cNvPr id="1712" name="Group"/>
            <p:cNvGrpSpPr/>
            <p:nvPr/>
          </p:nvGrpSpPr>
          <p:grpSpPr>
            <a:xfrm>
              <a:off x="1739900" y="152400"/>
              <a:ext cx="482600" cy="519338"/>
              <a:chOff x="0" y="0"/>
              <a:chExt cx="482600" cy="519338"/>
            </a:xfrm>
          </p:grpSpPr>
          <p:sp>
            <p:nvSpPr>
              <p:cNvPr id="1710" name="Line"/>
              <p:cNvSpPr/>
              <p:nvPr/>
            </p:nvSpPr>
            <p:spPr>
              <a:xfrm flipH="1">
                <a:off x="0" y="0"/>
                <a:ext cx="482600" cy="1270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711" name="w"/>
              <p:cNvSpPr/>
              <p:nvPr/>
            </p:nvSpPr>
            <p:spPr>
              <a:xfrm>
                <a:off x="14214" y="1362"/>
                <a:ext cx="398970" cy="517976"/>
              </a:xfrm>
              <a:prstGeom prst="rect">
                <a:avLst/>
              </a:prstGeom>
              <a:solidFill>
                <a:srgbClr val="AA794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1898"/>
                  <a:t>w</a:t>
                </a:r>
              </a:p>
            </p:txBody>
          </p:sp>
        </p:grpSp>
        <p:sp>
          <p:nvSpPr>
            <p:cNvPr id="1713" name="Circle"/>
            <p:cNvSpPr/>
            <p:nvPr/>
          </p:nvSpPr>
          <p:spPr>
            <a:xfrm>
              <a:off x="2260600" y="368300"/>
              <a:ext cx="152400" cy="1524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grpSp>
          <p:nvGrpSpPr>
            <p:cNvPr id="1716" name="Group"/>
            <p:cNvGrpSpPr/>
            <p:nvPr/>
          </p:nvGrpSpPr>
          <p:grpSpPr>
            <a:xfrm>
              <a:off x="2578100" y="152396"/>
              <a:ext cx="863600" cy="495304"/>
              <a:chOff x="0" y="0"/>
              <a:chExt cx="863600" cy="495303"/>
            </a:xfrm>
          </p:grpSpPr>
          <p:sp>
            <p:nvSpPr>
              <p:cNvPr id="1714" name="Line"/>
              <p:cNvSpPr/>
              <p:nvPr/>
            </p:nvSpPr>
            <p:spPr>
              <a:xfrm flipH="1" flipV="1">
                <a:off x="23283" y="0"/>
                <a:ext cx="827617" cy="12703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715" name="fa-fb"/>
              <p:cNvSpPr/>
              <p:nvPr/>
            </p:nvSpPr>
            <p:spPr>
              <a:xfrm>
                <a:off x="0" y="12703"/>
                <a:ext cx="863600" cy="482601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1898"/>
                  <a:t>f</a:t>
                </a:r>
                <a:r>
                  <a:rPr sz="1828" baseline="-5999"/>
                  <a:t>a</a:t>
                </a:r>
                <a:r>
                  <a:rPr sz="1828"/>
                  <a:t>-f</a:t>
                </a:r>
                <a:r>
                  <a:rPr sz="1828" baseline="-5999"/>
                  <a:t>b</a:t>
                </a:r>
              </a:p>
            </p:txBody>
          </p:sp>
        </p:grpSp>
      </p:grpSp>
      <p:sp>
        <p:nvSpPr>
          <p:cNvPr id="1718" name="gb"/>
          <p:cNvSpPr/>
          <p:nvPr/>
        </p:nvSpPr>
        <p:spPr>
          <a:xfrm>
            <a:off x="4646676" y="4318461"/>
            <a:ext cx="31258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b</a:t>
            </a:r>
          </a:p>
        </p:txBody>
      </p:sp>
      <p:sp>
        <p:nvSpPr>
          <p:cNvPr id="1719" name="ga"/>
          <p:cNvSpPr/>
          <p:nvPr/>
        </p:nvSpPr>
        <p:spPr>
          <a:xfrm>
            <a:off x="3589380" y="4305066"/>
            <a:ext cx="304763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a</a:t>
            </a:r>
          </a:p>
        </p:txBody>
      </p:sp>
      <p:sp>
        <p:nvSpPr>
          <p:cNvPr id="1720" name="ga"/>
          <p:cNvSpPr/>
          <p:nvPr/>
        </p:nvSpPr>
        <p:spPr>
          <a:xfrm>
            <a:off x="3970734" y="2804879"/>
            <a:ext cx="304763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a</a:t>
            </a:r>
          </a:p>
        </p:txBody>
      </p:sp>
      <p:sp>
        <p:nvSpPr>
          <p:cNvPr id="1721" name="gb"/>
          <p:cNvSpPr/>
          <p:nvPr/>
        </p:nvSpPr>
        <p:spPr>
          <a:xfrm>
            <a:off x="8239125" y="2760231"/>
            <a:ext cx="31258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b</a:t>
            </a:r>
          </a:p>
        </p:txBody>
      </p:sp>
      <p:grpSp>
        <p:nvGrpSpPr>
          <p:cNvPr id="1748" name="Group"/>
          <p:cNvGrpSpPr/>
          <p:nvPr/>
        </p:nvGrpSpPr>
        <p:grpSpPr>
          <a:xfrm>
            <a:off x="5683623" y="4269348"/>
            <a:ext cx="3913099" cy="1749621"/>
            <a:chOff x="0" y="77561"/>
            <a:chExt cx="5565293" cy="2488349"/>
          </a:xfrm>
        </p:grpSpPr>
        <p:sp>
          <p:nvSpPr>
            <p:cNvPr id="1722" name="Line"/>
            <p:cNvSpPr/>
            <p:nvPr/>
          </p:nvSpPr>
          <p:spPr>
            <a:xfrm>
              <a:off x="65790" y="1384300"/>
              <a:ext cx="916691" cy="0"/>
            </a:xfrm>
            <a:prstGeom prst="line">
              <a:avLst/>
            </a:prstGeom>
            <a:noFill/>
            <a:ln w="762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723" name="&gt; 0"/>
            <p:cNvSpPr/>
            <p:nvPr/>
          </p:nvSpPr>
          <p:spPr>
            <a:xfrm>
              <a:off x="5039943" y="1212227"/>
              <a:ext cx="508402" cy="496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dirty="0"/>
                <a:t>&gt; 0</a:t>
              </a:r>
            </a:p>
          </p:txBody>
        </p:sp>
        <p:sp>
          <p:nvSpPr>
            <p:cNvPr id="1724" name="hb"/>
            <p:cNvSpPr/>
            <p:nvPr/>
          </p:nvSpPr>
          <p:spPr>
            <a:xfrm>
              <a:off x="3990090" y="77561"/>
              <a:ext cx="471924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898"/>
                <a:t>h</a:t>
              </a:r>
              <a:r>
                <a:rPr sz="1898" baseline="-5999"/>
                <a:t>b</a:t>
              </a:r>
            </a:p>
          </p:txBody>
        </p:sp>
        <p:sp>
          <p:nvSpPr>
            <p:cNvPr id="1725" name="ha"/>
            <p:cNvSpPr/>
            <p:nvPr/>
          </p:nvSpPr>
          <p:spPr>
            <a:xfrm>
              <a:off x="2173990" y="90261"/>
              <a:ext cx="455967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898"/>
                <a:t>h</a:t>
              </a:r>
              <a:r>
                <a:rPr sz="1898" baseline="-5999"/>
                <a:t>a</a:t>
              </a:r>
            </a:p>
          </p:txBody>
        </p:sp>
        <p:sp>
          <p:nvSpPr>
            <p:cNvPr id="1726" name="&gt;"/>
            <p:cNvSpPr/>
            <p:nvPr/>
          </p:nvSpPr>
          <p:spPr>
            <a:xfrm>
              <a:off x="3074449" y="107327"/>
              <a:ext cx="266741" cy="496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dirty="0"/>
                <a:t>&gt;</a:t>
              </a:r>
            </a:p>
          </p:txBody>
        </p:sp>
        <p:sp>
          <p:nvSpPr>
            <p:cNvPr id="1727" name="Line"/>
            <p:cNvSpPr/>
            <p:nvPr/>
          </p:nvSpPr>
          <p:spPr>
            <a:xfrm>
              <a:off x="0" y="368300"/>
              <a:ext cx="916691" cy="0"/>
            </a:xfrm>
            <a:prstGeom prst="line">
              <a:avLst/>
            </a:prstGeom>
            <a:noFill/>
            <a:ln w="762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728" name="hb"/>
            <p:cNvSpPr/>
            <p:nvPr/>
          </p:nvSpPr>
          <p:spPr>
            <a:xfrm>
              <a:off x="3977390" y="1131661"/>
              <a:ext cx="471924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898"/>
                <a:t>h</a:t>
              </a:r>
              <a:r>
                <a:rPr sz="1898" baseline="-5999"/>
                <a:t>b</a:t>
              </a:r>
            </a:p>
          </p:txBody>
        </p:sp>
        <p:sp>
          <p:nvSpPr>
            <p:cNvPr id="1729" name="ha"/>
            <p:cNvSpPr/>
            <p:nvPr/>
          </p:nvSpPr>
          <p:spPr>
            <a:xfrm>
              <a:off x="2186690" y="1118960"/>
              <a:ext cx="455967" cy="517978"/>
            </a:xfrm>
            <a:prstGeom prst="rect">
              <a:avLst/>
            </a:prstGeom>
            <a:solidFill>
              <a:srgbClr val="B0455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898"/>
                <a:t>h</a:t>
              </a:r>
              <a:r>
                <a:rPr sz="1898" baseline="-5999"/>
                <a:t>a</a:t>
              </a:r>
            </a:p>
          </p:txBody>
        </p:sp>
        <p:sp>
          <p:nvSpPr>
            <p:cNvPr id="1730" name="Line"/>
            <p:cNvSpPr/>
            <p:nvPr/>
          </p:nvSpPr>
          <p:spPr>
            <a:xfrm>
              <a:off x="78490" y="2133600"/>
              <a:ext cx="916691" cy="0"/>
            </a:xfrm>
            <a:prstGeom prst="line">
              <a:avLst/>
            </a:prstGeom>
            <a:noFill/>
            <a:ln w="762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731" name="&gt; 0"/>
            <p:cNvSpPr/>
            <p:nvPr/>
          </p:nvSpPr>
          <p:spPr>
            <a:xfrm>
              <a:off x="5056891" y="1986928"/>
              <a:ext cx="508402" cy="496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dirty="0"/>
                <a:t>&gt; 0</a:t>
              </a:r>
            </a:p>
          </p:txBody>
        </p:sp>
        <p:grpSp>
          <p:nvGrpSpPr>
            <p:cNvPr id="1734" name="Group"/>
            <p:cNvGrpSpPr/>
            <p:nvPr/>
          </p:nvGrpSpPr>
          <p:grpSpPr>
            <a:xfrm>
              <a:off x="1818390" y="1930400"/>
              <a:ext cx="482601" cy="519339"/>
              <a:chOff x="0" y="0"/>
              <a:chExt cx="482600" cy="519339"/>
            </a:xfrm>
          </p:grpSpPr>
          <p:sp>
            <p:nvSpPr>
              <p:cNvPr id="1732" name="Line"/>
              <p:cNvSpPr/>
              <p:nvPr/>
            </p:nvSpPr>
            <p:spPr>
              <a:xfrm flipH="1">
                <a:off x="0" y="0"/>
                <a:ext cx="482600" cy="1270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733" name="w"/>
              <p:cNvSpPr/>
              <p:nvPr/>
            </p:nvSpPr>
            <p:spPr>
              <a:xfrm>
                <a:off x="14214" y="1361"/>
                <a:ext cx="398969" cy="517978"/>
              </a:xfrm>
              <a:prstGeom prst="rect">
                <a:avLst/>
              </a:prstGeom>
              <a:solidFill>
                <a:srgbClr val="AA794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1898"/>
                  <a:t>w</a:t>
                </a:r>
              </a:p>
            </p:txBody>
          </p:sp>
        </p:grpSp>
        <p:sp>
          <p:nvSpPr>
            <p:cNvPr id="1735" name="Circle"/>
            <p:cNvSpPr/>
            <p:nvPr/>
          </p:nvSpPr>
          <p:spPr>
            <a:xfrm>
              <a:off x="2339090" y="2146300"/>
              <a:ext cx="152401" cy="1524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grpSp>
          <p:nvGrpSpPr>
            <p:cNvPr id="1738" name="Group"/>
            <p:cNvGrpSpPr/>
            <p:nvPr/>
          </p:nvGrpSpPr>
          <p:grpSpPr>
            <a:xfrm>
              <a:off x="2554990" y="1917700"/>
              <a:ext cx="457201" cy="532040"/>
              <a:chOff x="0" y="0"/>
              <a:chExt cx="457200" cy="532040"/>
            </a:xfrm>
          </p:grpSpPr>
          <p:sp>
            <p:nvSpPr>
              <p:cNvPr id="1736" name="Line"/>
              <p:cNvSpPr/>
              <p:nvPr/>
            </p:nvSpPr>
            <p:spPr>
              <a:xfrm flipH="1" flipV="1">
                <a:off x="25400" y="0"/>
                <a:ext cx="406400" cy="1270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737" name="fa"/>
              <p:cNvSpPr/>
              <p:nvPr/>
            </p:nvSpPr>
            <p:spPr>
              <a:xfrm>
                <a:off x="0" y="14062"/>
                <a:ext cx="457200" cy="517978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/>
              <a:p>
                <a: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1898"/>
                  <a:t>f</a:t>
                </a:r>
                <a:r>
                  <a:rPr sz="1828" baseline="-5999"/>
                  <a:t>a</a:t>
                </a:r>
              </a:p>
            </p:txBody>
          </p:sp>
        </p:grpSp>
        <p:grpSp>
          <p:nvGrpSpPr>
            <p:cNvPr id="1741" name="Group"/>
            <p:cNvGrpSpPr/>
            <p:nvPr/>
          </p:nvGrpSpPr>
          <p:grpSpPr>
            <a:xfrm>
              <a:off x="4383790" y="1892300"/>
              <a:ext cx="393702" cy="519339"/>
              <a:chOff x="0" y="0"/>
              <a:chExt cx="393701" cy="519338"/>
            </a:xfrm>
          </p:grpSpPr>
          <p:sp>
            <p:nvSpPr>
              <p:cNvPr id="1739" name="Line"/>
              <p:cNvSpPr/>
              <p:nvPr/>
            </p:nvSpPr>
            <p:spPr>
              <a:xfrm flipH="1" flipV="1">
                <a:off x="38100" y="0"/>
                <a:ext cx="355601" cy="12700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740" name="fb"/>
              <p:cNvSpPr/>
              <p:nvPr/>
            </p:nvSpPr>
            <p:spPr>
              <a:xfrm>
                <a:off x="0" y="1362"/>
                <a:ext cx="378451" cy="517976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/>
              <a:p>
                <a: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1898"/>
                  <a:t>f</a:t>
                </a:r>
                <a:r>
                  <a:rPr sz="1898" baseline="-5999"/>
                  <a:t>b</a:t>
                </a:r>
              </a:p>
            </p:txBody>
          </p:sp>
        </p:grpSp>
        <p:grpSp>
          <p:nvGrpSpPr>
            <p:cNvPr id="1744" name="Group"/>
            <p:cNvGrpSpPr/>
            <p:nvPr/>
          </p:nvGrpSpPr>
          <p:grpSpPr>
            <a:xfrm>
              <a:off x="3558290" y="1905000"/>
              <a:ext cx="482601" cy="519339"/>
              <a:chOff x="0" y="0"/>
              <a:chExt cx="482600" cy="519339"/>
            </a:xfrm>
          </p:grpSpPr>
          <p:sp>
            <p:nvSpPr>
              <p:cNvPr id="1742" name="Line"/>
              <p:cNvSpPr/>
              <p:nvPr/>
            </p:nvSpPr>
            <p:spPr>
              <a:xfrm flipH="1">
                <a:off x="0" y="0"/>
                <a:ext cx="482600" cy="1270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743" name="w"/>
              <p:cNvSpPr/>
              <p:nvPr/>
            </p:nvSpPr>
            <p:spPr>
              <a:xfrm>
                <a:off x="14214" y="1361"/>
                <a:ext cx="398969" cy="517978"/>
              </a:xfrm>
              <a:prstGeom prst="rect">
                <a:avLst/>
              </a:prstGeom>
              <a:solidFill>
                <a:srgbClr val="AA794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1898"/>
                  <a:t>w</a:t>
                </a:r>
              </a:p>
            </p:txBody>
          </p:sp>
        </p:grpSp>
        <p:sp>
          <p:nvSpPr>
            <p:cNvPr id="1745" name="Circle"/>
            <p:cNvSpPr/>
            <p:nvPr/>
          </p:nvSpPr>
          <p:spPr>
            <a:xfrm>
              <a:off x="4078990" y="2120900"/>
              <a:ext cx="152401" cy="1524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1746" name="-"/>
            <p:cNvSpPr/>
            <p:nvPr/>
          </p:nvSpPr>
          <p:spPr>
            <a:xfrm>
              <a:off x="3110305" y="907540"/>
              <a:ext cx="307777" cy="902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5200"/>
              </a:lvl1pPr>
            </a:lstStyle>
            <a:p>
              <a:r>
                <a:rPr sz="3656"/>
                <a:t>-</a:t>
              </a:r>
            </a:p>
          </p:txBody>
        </p:sp>
        <p:sp>
          <p:nvSpPr>
            <p:cNvPr id="1747" name="-"/>
            <p:cNvSpPr/>
            <p:nvPr/>
          </p:nvSpPr>
          <p:spPr>
            <a:xfrm>
              <a:off x="3126490" y="1663189"/>
              <a:ext cx="307777" cy="9027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 sz="5200"/>
              </a:lvl1pPr>
            </a:lstStyle>
            <a:p>
              <a:r>
                <a:rPr sz="3656"/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003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This is a binary classificatio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a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binary</a:t>
            </a:r>
          </a:p>
          <a:p>
            <a:r>
              <a:rPr b="1">
                <a:latin typeface="Gill Sans"/>
                <a:ea typeface="Gill Sans"/>
                <a:cs typeface="Gill Sans"/>
                <a:sym typeface="Gill Sans"/>
              </a:rPr>
              <a:t>classification</a:t>
            </a:r>
            <a:r>
              <a:t> problem</a:t>
            </a:r>
          </a:p>
        </p:txBody>
      </p:sp>
      <p:sp>
        <p:nvSpPr>
          <p:cNvPr id="1751" name="&gt;"/>
          <p:cNvSpPr/>
          <p:nvPr/>
        </p:nvSpPr>
        <p:spPr>
          <a:xfrm>
            <a:off x="4292203" y="3138347"/>
            <a:ext cx="187552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dirty="0"/>
              <a:t>&gt;</a:t>
            </a:r>
          </a:p>
        </p:txBody>
      </p:sp>
      <p:sp>
        <p:nvSpPr>
          <p:cNvPr id="1752" name="gb"/>
          <p:cNvSpPr/>
          <p:nvPr/>
        </p:nvSpPr>
        <p:spPr>
          <a:xfrm>
            <a:off x="4762762" y="3130813"/>
            <a:ext cx="31258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b</a:t>
            </a:r>
          </a:p>
        </p:txBody>
      </p:sp>
      <p:sp>
        <p:nvSpPr>
          <p:cNvPr id="1753" name="ga"/>
          <p:cNvSpPr/>
          <p:nvPr/>
        </p:nvSpPr>
        <p:spPr>
          <a:xfrm>
            <a:off x="3705466" y="3117418"/>
            <a:ext cx="304763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a</a:t>
            </a:r>
          </a:p>
        </p:txBody>
      </p:sp>
      <p:grpSp>
        <p:nvGrpSpPr>
          <p:cNvPr id="1763" name="Group"/>
          <p:cNvGrpSpPr/>
          <p:nvPr/>
        </p:nvGrpSpPr>
        <p:grpSpPr>
          <a:xfrm>
            <a:off x="5470922" y="3147277"/>
            <a:ext cx="3000657" cy="396852"/>
            <a:chOff x="0" y="107327"/>
            <a:chExt cx="4267602" cy="564411"/>
          </a:xfrm>
        </p:grpSpPr>
        <p:sp>
          <p:nvSpPr>
            <p:cNvPr id="1754" name="Line"/>
            <p:cNvSpPr/>
            <p:nvPr/>
          </p:nvSpPr>
          <p:spPr>
            <a:xfrm>
              <a:off x="0" y="355600"/>
              <a:ext cx="916691" cy="0"/>
            </a:xfrm>
            <a:prstGeom prst="line">
              <a:avLst/>
            </a:prstGeom>
            <a:noFill/>
            <a:ln w="762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755" name="&gt; 0"/>
            <p:cNvSpPr/>
            <p:nvPr/>
          </p:nvSpPr>
          <p:spPr>
            <a:xfrm>
              <a:off x="3759200" y="107327"/>
              <a:ext cx="508402" cy="496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dirty="0"/>
                <a:t>&gt; 0</a:t>
              </a:r>
            </a:p>
          </p:txBody>
        </p:sp>
        <p:grpSp>
          <p:nvGrpSpPr>
            <p:cNvPr id="1758" name="Group"/>
            <p:cNvGrpSpPr/>
            <p:nvPr/>
          </p:nvGrpSpPr>
          <p:grpSpPr>
            <a:xfrm>
              <a:off x="1739900" y="152400"/>
              <a:ext cx="482600" cy="519338"/>
              <a:chOff x="0" y="0"/>
              <a:chExt cx="482600" cy="519338"/>
            </a:xfrm>
          </p:grpSpPr>
          <p:sp>
            <p:nvSpPr>
              <p:cNvPr id="1756" name="Line"/>
              <p:cNvSpPr/>
              <p:nvPr/>
            </p:nvSpPr>
            <p:spPr>
              <a:xfrm flipH="1">
                <a:off x="0" y="0"/>
                <a:ext cx="482600" cy="1270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757" name="w"/>
              <p:cNvSpPr/>
              <p:nvPr/>
            </p:nvSpPr>
            <p:spPr>
              <a:xfrm>
                <a:off x="14214" y="1362"/>
                <a:ext cx="398970" cy="517976"/>
              </a:xfrm>
              <a:prstGeom prst="rect">
                <a:avLst/>
              </a:prstGeom>
              <a:solidFill>
                <a:srgbClr val="AA794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1898"/>
                  <a:t>w</a:t>
                </a:r>
              </a:p>
            </p:txBody>
          </p:sp>
        </p:grpSp>
        <p:sp>
          <p:nvSpPr>
            <p:cNvPr id="1759" name="Circle"/>
            <p:cNvSpPr/>
            <p:nvPr/>
          </p:nvSpPr>
          <p:spPr>
            <a:xfrm>
              <a:off x="2260600" y="368300"/>
              <a:ext cx="152400" cy="1524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grpSp>
          <p:nvGrpSpPr>
            <p:cNvPr id="1762" name="Group"/>
            <p:cNvGrpSpPr/>
            <p:nvPr/>
          </p:nvGrpSpPr>
          <p:grpSpPr>
            <a:xfrm>
              <a:off x="2578100" y="152396"/>
              <a:ext cx="863600" cy="495304"/>
              <a:chOff x="0" y="0"/>
              <a:chExt cx="863600" cy="495303"/>
            </a:xfrm>
          </p:grpSpPr>
          <p:sp>
            <p:nvSpPr>
              <p:cNvPr id="1760" name="Line"/>
              <p:cNvSpPr/>
              <p:nvPr/>
            </p:nvSpPr>
            <p:spPr>
              <a:xfrm flipH="1" flipV="1">
                <a:off x="23283" y="0"/>
                <a:ext cx="827617" cy="12703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761" name="fa-fb"/>
              <p:cNvSpPr/>
              <p:nvPr/>
            </p:nvSpPr>
            <p:spPr>
              <a:xfrm>
                <a:off x="0" y="12703"/>
                <a:ext cx="863600" cy="482601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1898"/>
                  <a:t>f</a:t>
                </a:r>
                <a:r>
                  <a:rPr sz="1828" baseline="-5999"/>
                  <a:t>a</a:t>
                </a:r>
                <a:r>
                  <a:rPr sz="1828"/>
                  <a:t>-f</a:t>
                </a:r>
                <a:r>
                  <a:rPr sz="1828" baseline="-5999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0128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Weights, change the search space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Model score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dirty="0" smtClean="0"/>
                  <a:t> where  each p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 is a feature</a:t>
                </a:r>
              </a:p>
              <a:p>
                <a:r>
                  <a:rPr lang="en-US" dirty="0" smtClean="0"/>
                  <a:t>Features decompose over the phrase pairs,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Thus,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log</m:t>
                                </m:r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98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This is a binary classification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a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binary</a:t>
            </a:r>
          </a:p>
          <a:p>
            <a:r>
              <a:rPr b="1">
                <a:latin typeface="Gill Sans"/>
                <a:ea typeface="Gill Sans"/>
                <a:cs typeface="Gill Sans"/>
                <a:sym typeface="Gill Sans"/>
              </a:rPr>
              <a:t>classification</a:t>
            </a:r>
            <a:r>
              <a:t> problem</a:t>
            </a:r>
          </a:p>
        </p:txBody>
      </p:sp>
      <p:sp>
        <p:nvSpPr>
          <p:cNvPr id="1766" name="training instance…"/>
          <p:cNvSpPr/>
          <p:nvPr/>
        </p:nvSpPr>
        <p:spPr>
          <a:xfrm>
            <a:off x="6288695" y="3956081"/>
            <a:ext cx="2459969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8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969"/>
              <a:t>training instance</a:t>
            </a:r>
          </a:p>
          <a:p>
            <a:pPr>
              <a:defRPr sz="28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969"/>
              <a:t>(difference vector)</a:t>
            </a:r>
          </a:p>
        </p:txBody>
      </p:sp>
      <p:sp>
        <p:nvSpPr>
          <p:cNvPr id="1767" name="label…"/>
          <p:cNvSpPr/>
          <p:nvPr/>
        </p:nvSpPr>
        <p:spPr>
          <a:xfrm>
            <a:off x="3405512" y="3821010"/>
            <a:ext cx="2036328" cy="948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label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(+ if a is better, 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- if b is better)</a:t>
            </a:r>
          </a:p>
        </p:txBody>
      </p:sp>
      <p:sp>
        <p:nvSpPr>
          <p:cNvPr id="1768" name="&gt;"/>
          <p:cNvSpPr/>
          <p:nvPr/>
        </p:nvSpPr>
        <p:spPr>
          <a:xfrm>
            <a:off x="4292203" y="3179448"/>
            <a:ext cx="15228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&gt;</a:t>
            </a:r>
          </a:p>
        </p:txBody>
      </p:sp>
      <p:sp>
        <p:nvSpPr>
          <p:cNvPr id="1769" name="gb"/>
          <p:cNvSpPr/>
          <p:nvPr/>
        </p:nvSpPr>
        <p:spPr>
          <a:xfrm>
            <a:off x="4762762" y="3130813"/>
            <a:ext cx="312586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b</a:t>
            </a:r>
          </a:p>
        </p:txBody>
      </p:sp>
      <p:sp>
        <p:nvSpPr>
          <p:cNvPr id="1770" name="ga"/>
          <p:cNvSpPr/>
          <p:nvPr/>
        </p:nvSpPr>
        <p:spPr>
          <a:xfrm>
            <a:off x="3705466" y="3117418"/>
            <a:ext cx="304763" cy="364203"/>
          </a:xfrm>
          <a:prstGeom prst="rect">
            <a:avLst/>
          </a:prstGeom>
          <a:solidFill>
            <a:srgbClr val="FF93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</a:t>
            </a:r>
            <a:r>
              <a:rPr sz="1898" baseline="-5999"/>
              <a:t>a</a:t>
            </a:r>
          </a:p>
        </p:txBody>
      </p:sp>
      <p:grpSp>
        <p:nvGrpSpPr>
          <p:cNvPr id="1780" name="Group"/>
          <p:cNvGrpSpPr/>
          <p:nvPr/>
        </p:nvGrpSpPr>
        <p:grpSpPr>
          <a:xfrm>
            <a:off x="5470922" y="3178966"/>
            <a:ext cx="2914095" cy="365163"/>
            <a:chOff x="0" y="152396"/>
            <a:chExt cx="4144491" cy="519342"/>
          </a:xfrm>
        </p:grpSpPr>
        <p:sp>
          <p:nvSpPr>
            <p:cNvPr id="1771" name="Line"/>
            <p:cNvSpPr/>
            <p:nvPr/>
          </p:nvSpPr>
          <p:spPr>
            <a:xfrm>
              <a:off x="0" y="355600"/>
              <a:ext cx="916691" cy="0"/>
            </a:xfrm>
            <a:prstGeom prst="line">
              <a:avLst/>
            </a:prstGeom>
            <a:noFill/>
            <a:ln w="762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772" name="&gt; 0"/>
            <p:cNvSpPr/>
            <p:nvPr/>
          </p:nvSpPr>
          <p:spPr>
            <a:xfrm>
              <a:off x="3759200" y="165782"/>
              <a:ext cx="385291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&gt; 0</a:t>
              </a:r>
            </a:p>
          </p:txBody>
        </p:sp>
        <p:grpSp>
          <p:nvGrpSpPr>
            <p:cNvPr id="1775" name="Group"/>
            <p:cNvGrpSpPr/>
            <p:nvPr/>
          </p:nvGrpSpPr>
          <p:grpSpPr>
            <a:xfrm>
              <a:off x="1739900" y="152400"/>
              <a:ext cx="482600" cy="519338"/>
              <a:chOff x="0" y="0"/>
              <a:chExt cx="482600" cy="519338"/>
            </a:xfrm>
          </p:grpSpPr>
          <p:sp>
            <p:nvSpPr>
              <p:cNvPr id="1773" name="Line"/>
              <p:cNvSpPr/>
              <p:nvPr/>
            </p:nvSpPr>
            <p:spPr>
              <a:xfrm flipH="1">
                <a:off x="0" y="0"/>
                <a:ext cx="482600" cy="1270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774" name="w"/>
              <p:cNvSpPr/>
              <p:nvPr/>
            </p:nvSpPr>
            <p:spPr>
              <a:xfrm>
                <a:off x="14214" y="1362"/>
                <a:ext cx="398970" cy="517976"/>
              </a:xfrm>
              <a:prstGeom prst="rect">
                <a:avLst/>
              </a:prstGeom>
              <a:solidFill>
                <a:srgbClr val="AA794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1898"/>
                  <a:t>w</a:t>
                </a:r>
              </a:p>
            </p:txBody>
          </p:sp>
        </p:grpSp>
        <p:sp>
          <p:nvSpPr>
            <p:cNvPr id="1776" name="Circle"/>
            <p:cNvSpPr/>
            <p:nvPr/>
          </p:nvSpPr>
          <p:spPr>
            <a:xfrm>
              <a:off x="2260600" y="368300"/>
              <a:ext cx="152400" cy="1524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grpSp>
          <p:nvGrpSpPr>
            <p:cNvPr id="1779" name="Group"/>
            <p:cNvGrpSpPr/>
            <p:nvPr/>
          </p:nvGrpSpPr>
          <p:grpSpPr>
            <a:xfrm>
              <a:off x="2578100" y="152396"/>
              <a:ext cx="863600" cy="495304"/>
              <a:chOff x="0" y="0"/>
              <a:chExt cx="863600" cy="495303"/>
            </a:xfrm>
          </p:grpSpPr>
          <p:sp>
            <p:nvSpPr>
              <p:cNvPr id="1777" name="Line"/>
              <p:cNvSpPr/>
              <p:nvPr/>
            </p:nvSpPr>
            <p:spPr>
              <a:xfrm flipH="1" flipV="1">
                <a:off x="23283" y="0"/>
                <a:ext cx="827617" cy="12703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778" name="fa-fb"/>
              <p:cNvSpPr/>
              <p:nvPr/>
            </p:nvSpPr>
            <p:spPr>
              <a:xfrm>
                <a:off x="0" y="12703"/>
                <a:ext cx="863600" cy="482601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1898"/>
                  <a:t>f</a:t>
                </a:r>
                <a:r>
                  <a:rPr sz="1828" baseline="-5999"/>
                  <a:t>a</a:t>
                </a:r>
                <a:r>
                  <a:rPr sz="1828"/>
                  <a:t>-f</a:t>
                </a:r>
                <a:r>
                  <a:rPr sz="1828" baseline="-5999"/>
                  <a:t>b</a:t>
                </a:r>
              </a:p>
            </p:txBody>
          </p:sp>
        </p:grpSp>
      </p:grpSp>
      <p:grpSp>
        <p:nvGrpSpPr>
          <p:cNvPr id="1783" name="Group"/>
          <p:cNvGrpSpPr/>
          <p:nvPr/>
        </p:nvGrpSpPr>
        <p:grpSpPr>
          <a:xfrm>
            <a:off x="5631656" y="5420317"/>
            <a:ext cx="607219" cy="348261"/>
            <a:chOff x="0" y="0"/>
            <a:chExt cx="863600" cy="495303"/>
          </a:xfrm>
        </p:grpSpPr>
        <p:sp>
          <p:nvSpPr>
            <p:cNvPr id="1781" name="Line"/>
            <p:cNvSpPr/>
            <p:nvPr/>
          </p:nvSpPr>
          <p:spPr>
            <a:xfrm flipH="1" flipV="1">
              <a:off x="23283" y="0"/>
              <a:ext cx="827617" cy="12703"/>
            </a:xfrm>
            <a:prstGeom prst="line">
              <a:avLst/>
            </a:prstGeom>
            <a:noFill/>
            <a:ln w="38100" cap="flat">
              <a:solidFill>
                <a:srgbClr val="535353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782" name="fa-fb"/>
            <p:cNvSpPr/>
            <p:nvPr/>
          </p:nvSpPr>
          <p:spPr>
            <a:xfrm>
              <a:off x="0" y="12703"/>
              <a:ext cx="863600" cy="482601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898"/>
                <a:t>f</a:t>
              </a:r>
              <a:r>
                <a:rPr sz="1828" baseline="-5999"/>
                <a:t>a</a:t>
              </a:r>
              <a:r>
                <a:rPr sz="1828"/>
                <a:t>-f</a:t>
              </a:r>
              <a:r>
                <a:rPr sz="1828" baseline="-5999"/>
                <a:t>b</a:t>
              </a:r>
            </a:p>
          </p:txBody>
        </p:sp>
      </p:grpSp>
      <p:sp>
        <p:nvSpPr>
          <p:cNvPr id="1784" name="+"/>
          <p:cNvSpPr/>
          <p:nvPr/>
        </p:nvSpPr>
        <p:spPr>
          <a:xfrm>
            <a:off x="5763447" y="5063612"/>
            <a:ext cx="18114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66"/>
              <a:t>+</a:t>
            </a:r>
          </a:p>
        </p:txBody>
      </p:sp>
      <p:sp>
        <p:nvSpPr>
          <p:cNvPr id="1785" name="Oval"/>
          <p:cNvSpPr/>
          <p:nvPr/>
        </p:nvSpPr>
        <p:spPr>
          <a:xfrm>
            <a:off x="5354836" y="4911328"/>
            <a:ext cx="1187648" cy="1151930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</p:spTree>
    <p:extLst>
      <p:ext uri="{BB962C8B-B14F-4D97-AF65-F5344CB8AC3E}">
        <p14:creationId xmlns:p14="http://schemas.microsoft.com/office/powerpoint/2010/main" val="564596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4" name="Group"/>
          <p:cNvGrpSpPr/>
          <p:nvPr/>
        </p:nvGrpSpPr>
        <p:grpSpPr>
          <a:xfrm>
            <a:off x="1464461" y="35625"/>
            <a:ext cx="9227353" cy="6858094"/>
            <a:chOff x="0" y="0"/>
            <a:chExt cx="13123344" cy="9753733"/>
          </a:xfrm>
        </p:grpSpPr>
        <p:grpSp>
          <p:nvGrpSpPr>
            <p:cNvPr id="1802" name="Group"/>
            <p:cNvGrpSpPr/>
            <p:nvPr/>
          </p:nvGrpSpPr>
          <p:grpSpPr>
            <a:xfrm rot="10800000">
              <a:off x="71977" y="132"/>
              <a:ext cx="13017501" cy="9753601"/>
              <a:chOff x="0" y="0"/>
              <a:chExt cx="13017500" cy="9753600"/>
            </a:xfrm>
          </p:grpSpPr>
          <p:sp>
            <p:nvSpPr>
              <p:cNvPr id="1787" name="-"/>
              <p:cNvSpPr/>
              <p:nvPr/>
            </p:nvSpPr>
            <p:spPr>
              <a:xfrm>
                <a:off x="4810626" y="282397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788" name="-"/>
              <p:cNvSpPr/>
              <p:nvPr/>
            </p:nvSpPr>
            <p:spPr>
              <a:xfrm>
                <a:off x="7650005" y="24366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789" name="-"/>
              <p:cNvSpPr/>
              <p:nvPr/>
            </p:nvSpPr>
            <p:spPr>
              <a:xfrm>
                <a:off x="5872006" y="32367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790" name="-"/>
              <p:cNvSpPr/>
              <p:nvPr/>
            </p:nvSpPr>
            <p:spPr>
              <a:xfrm>
                <a:off x="9199405" y="28303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791" name="-"/>
              <p:cNvSpPr/>
              <p:nvPr/>
            </p:nvSpPr>
            <p:spPr>
              <a:xfrm>
                <a:off x="10444005" y="46591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792" name="-"/>
              <p:cNvSpPr/>
              <p:nvPr/>
            </p:nvSpPr>
            <p:spPr>
              <a:xfrm>
                <a:off x="10596406" y="11539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793" name="-"/>
              <p:cNvSpPr/>
              <p:nvPr/>
            </p:nvSpPr>
            <p:spPr>
              <a:xfrm>
                <a:off x="9669305" y="66403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794" name="-"/>
              <p:cNvSpPr/>
              <p:nvPr/>
            </p:nvSpPr>
            <p:spPr>
              <a:xfrm>
                <a:off x="8488205" y="5662421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795" name="-"/>
              <p:cNvSpPr/>
              <p:nvPr/>
            </p:nvSpPr>
            <p:spPr>
              <a:xfrm>
                <a:off x="9669305" y="47988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796" name="-"/>
              <p:cNvSpPr/>
              <p:nvPr/>
            </p:nvSpPr>
            <p:spPr>
              <a:xfrm>
                <a:off x="7510306" y="6030721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797" name="-"/>
              <p:cNvSpPr/>
              <p:nvPr/>
            </p:nvSpPr>
            <p:spPr>
              <a:xfrm>
                <a:off x="7065806" y="2004821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798" name="Rectangle"/>
              <p:cNvSpPr/>
              <p:nvPr/>
            </p:nvSpPr>
            <p:spPr>
              <a:xfrm>
                <a:off x="1268730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799" name="Rectangle"/>
              <p:cNvSpPr/>
              <p:nvPr/>
            </p:nvSpPr>
            <p:spPr>
              <a:xfrm>
                <a:off x="1268730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00" name="Rectangle"/>
              <p:cNvSpPr/>
              <p:nvPr/>
            </p:nvSpPr>
            <p:spPr>
              <a:xfrm>
                <a:off x="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01" name="Rectangle"/>
              <p:cNvSpPr/>
              <p:nvPr/>
            </p:nvSpPr>
            <p:spPr>
              <a:xfrm>
                <a:off x="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</p:grpSp>
        <p:sp>
          <p:nvSpPr>
            <p:cNvPr id="1803" name="Line"/>
            <p:cNvSpPr/>
            <p:nvPr/>
          </p:nvSpPr>
          <p:spPr>
            <a:xfrm>
              <a:off x="0" y="4927813"/>
              <a:ext cx="13123344" cy="84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804" name="Δf1"/>
            <p:cNvSpPr/>
            <p:nvPr/>
          </p:nvSpPr>
          <p:spPr>
            <a:xfrm>
              <a:off x="12019299" y="4409275"/>
              <a:ext cx="631512" cy="5797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3100"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180"/>
                <a:t>Δf</a:t>
              </a:r>
              <a:r>
                <a:rPr sz="2109" baseline="-5999"/>
                <a:t>1</a:t>
              </a:r>
            </a:p>
          </p:txBody>
        </p:sp>
        <p:sp>
          <p:nvSpPr>
            <p:cNvPr id="1805" name="Line"/>
            <p:cNvSpPr/>
            <p:nvPr/>
          </p:nvSpPr>
          <p:spPr>
            <a:xfrm flipV="1">
              <a:off x="6587077" y="0"/>
              <a:ext cx="1" cy="9652134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806" name="Δf2"/>
            <p:cNvSpPr/>
            <p:nvPr/>
          </p:nvSpPr>
          <p:spPr>
            <a:xfrm>
              <a:off x="6663276" y="8993976"/>
              <a:ext cx="631512" cy="5797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3100"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180"/>
                <a:t>Δf</a:t>
              </a:r>
              <a:r>
                <a:rPr sz="2109" baseline="-5999"/>
                <a:t>2</a:t>
              </a:r>
            </a:p>
          </p:txBody>
        </p:sp>
        <p:grpSp>
          <p:nvGrpSpPr>
            <p:cNvPr id="1823" name="Group"/>
            <p:cNvGrpSpPr/>
            <p:nvPr/>
          </p:nvGrpSpPr>
          <p:grpSpPr>
            <a:xfrm>
              <a:off x="71977" y="132"/>
              <a:ext cx="13017501" cy="9753601"/>
              <a:chOff x="0" y="0"/>
              <a:chExt cx="13017500" cy="9753600"/>
            </a:xfrm>
          </p:grpSpPr>
          <p:grpSp>
            <p:nvGrpSpPr>
              <p:cNvPr id="1818" name="Group"/>
              <p:cNvGrpSpPr/>
              <p:nvPr/>
            </p:nvGrpSpPr>
            <p:grpSpPr>
              <a:xfrm>
                <a:off x="4767919" y="1153920"/>
                <a:ext cx="6180192" cy="6112259"/>
                <a:chOff x="0" y="-14480"/>
                <a:chExt cx="6180190" cy="6112259"/>
              </a:xfrm>
            </p:grpSpPr>
            <p:sp>
              <p:nvSpPr>
                <p:cNvPr id="1807" name="+"/>
                <p:cNvSpPr/>
                <p:nvPr/>
              </p:nvSpPr>
              <p:spPr>
                <a:xfrm>
                  <a:off x="0" y="165557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08" name="+"/>
                <p:cNvSpPr/>
                <p:nvPr/>
              </p:nvSpPr>
              <p:spPr>
                <a:xfrm>
                  <a:off x="2839380" y="12682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09" name="+"/>
                <p:cNvSpPr/>
                <p:nvPr/>
              </p:nvSpPr>
              <p:spPr>
                <a:xfrm>
                  <a:off x="1061380" y="20683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10" name="+"/>
                <p:cNvSpPr/>
                <p:nvPr/>
              </p:nvSpPr>
              <p:spPr>
                <a:xfrm>
                  <a:off x="4388780" y="16619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11" name="+"/>
                <p:cNvSpPr/>
                <p:nvPr/>
              </p:nvSpPr>
              <p:spPr>
                <a:xfrm>
                  <a:off x="5633380" y="34907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12" name="+"/>
                <p:cNvSpPr/>
                <p:nvPr/>
              </p:nvSpPr>
              <p:spPr>
                <a:xfrm>
                  <a:off x="5785780" y="-1448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13" name="+"/>
                <p:cNvSpPr/>
                <p:nvPr/>
              </p:nvSpPr>
              <p:spPr>
                <a:xfrm>
                  <a:off x="4858680" y="54719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14" name="+"/>
                <p:cNvSpPr/>
                <p:nvPr/>
              </p:nvSpPr>
              <p:spPr>
                <a:xfrm>
                  <a:off x="3677580" y="4494022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15" name="+"/>
                <p:cNvSpPr/>
                <p:nvPr/>
              </p:nvSpPr>
              <p:spPr>
                <a:xfrm>
                  <a:off x="4858680" y="3630422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16" name="+"/>
                <p:cNvSpPr/>
                <p:nvPr/>
              </p:nvSpPr>
              <p:spPr>
                <a:xfrm>
                  <a:off x="2699680" y="4862322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17" name="+"/>
                <p:cNvSpPr/>
                <p:nvPr/>
              </p:nvSpPr>
              <p:spPr>
                <a:xfrm>
                  <a:off x="2255179" y="836421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</p:grpSp>
          <p:sp>
            <p:nvSpPr>
              <p:cNvPr id="1819" name="Rectangle"/>
              <p:cNvSpPr/>
              <p:nvPr/>
            </p:nvSpPr>
            <p:spPr>
              <a:xfrm>
                <a:off x="1268730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20" name="Rectangle"/>
              <p:cNvSpPr/>
              <p:nvPr/>
            </p:nvSpPr>
            <p:spPr>
              <a:xfrm>
                <a:off x="1268730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21" name="Rectangle"/>
              <p:cNvSpPr/>
              <p:nvPr/>
            </p:nvSpPr>
            <p:spPr>
              <a:xfrm>
                <a:off x="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22" name="Rectangle"/>
              <p:cNvSpPr/>
              <p:nvPr/>
            </p:nvSpPr>
            <p:spPr>
              <a:xfrm>
                <a:off x="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</p:grpSp>
      </p:grpSp>
      <p:sp>
        <p:nvSpPr>
          <p:cNvPr id="1825" name="Find the separating vector"/>
          <p:cNvSpPr txBox="1">
            <a:spLocks noGrp="1"/>
          </p:cNvSpPr>
          <p:nvPr>
            <p:ph type="title"/>
          </p:nvPr>
        </p:nvSpPr>
        <p:spPr>
          <a:xfrm>
            <a:off x="1774031" y="-366117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Find the separating vector</a:t>
            </a:r>
          </a:p>
        </p:txBody>
      </p:sp>
    </p:spTree>
    <p:extLst>
      <p:ext uri="{BB962C8B-B14F-4D97-AF65-F5344CB8AC3E}">
        <p14:creationId xmlns:p14="http://schemas.microsoft.com/office/powerpoint/2010/main" val="1582555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4" name="Group"/>
          <p:cNvGrpSpPr/>
          <p:nvPr/>
        </p:nvGrpSpPr>
        <p:grpSpPr>
          <a:xfrm>
            <a:off x="1464461" y="35626"/>
            <a:ext cx="9227353" cy="6858095"/>
            <a:chOff x="0" y="0"/>
            <a:chExt cx="13123344" cy="9753734"/>
          </a:xfrm>
        </p:grpSpPr>
        <p:grpSp>
          <p:nvGrpSpPr>
            <p:cNvPr id="1842" name="Group"/>
            <p:cNvGrpSpPr/>
            <p:nvPr/>
          </p:nvGrpSpPr>
          <p:grpSpPr>
            <a:xfrm rot="10800000">
              <a:off x="71977" y="133"/>
              <a:ext cx="13017501" cy="9753601"/>
              <a:chOff x="0" y="0"/>
              <a:chExt cx="13017500" cy="9753600"/>
            </a:xfrm>
          </p:grpSpPr>
          <p:sp>
            <p:nvSpPr>
              <p:cNvPr id="1827" name="-"/>
              <p:cNvSpPr/>
              <p:nvPr/>
            </p:nvSpPr>
            <p:spPr>
              <a:xfrm>
                <a:off x="4810626" y="282397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28" name="-"/>
              <p:cNvSpPr/>
              <p:nvPr/>
            </p:nvSpPr>
            <p:spPr>
              <a:xfrm>
                <a:off x="7650005" y="24366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29" name="-"/>
              <p:cNvSpPr/>
              <p:nvPr/>
            </p:nvSpPr>
            <p:spPr>
              <a:xfrm>
                <a:off x="5872006" y="32367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30" name="-"/>
              <p:cNvSpPr/>
              <p:nvPr/>
            </p:nvSpPr>
            <p:spPr>
              <a:xfrm>
                <a:off x="9199405" y="28303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31" name="-"/>
              <p:cNvSpPr/>
              <p:nvPr/>
            </p:nvSpPr>
            <p:spPr>
              <a:xfrm>
                <a:off x="10444005" y="46591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32" name="-"/>
              <p:cNvSpPr/>
              <p:nvPr/>
            </p:nvSpPr>
            <p:spPr>
              <a:xfrm>
                <a:off x="10596406" y="11539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33" name="-"/>
              <p:cNvSpPr/>
              <p:nvPr/>
            </p:nvSpPr>
            <p:spPr>
              <a:xfrm>
                <a:off x="9669305" y="66403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34" name="-"/>
              <p:cNvSpPr/>
              <p:nvPr/>
            </p:nvSpPr>
            <p:spPr>
              <a:xfrm>
                <a:off x="8488205" y="5662421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35" name="-"/>
              <p:cNvSpPr/>
              <p:nvPr/>
            </p:nvSpPr>
            <p:spPr>
              <a:xfrm>
                <a:off x="9669305" y="47988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36" name="-"/>
              <p:cNvSpPr/>
              <p:nvPr/>
            </p:nvSpPr>
            <p:spPr>
              <a:xfrm>
                <a:off x="7510306" y="6030721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37" name="-"/>
              <p:cNvSpPr/>
              <p:nvPr/>
            </p:nvSpPr>
            <p:spPr>
              <a:xfrm>
                <a:off x="7065806" y="2004821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38" name="Rectangle"/>
              <p:cNvSpPr/>
              <p:nvPr/>
            </p:nvSpPr>
            <p:spPr>
              <a:xfrm>
                <a:off x="1268730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39" name="Rectangle"/>
              <p:cNvSpPr/>
              <p:nvPr/>
            </p:nvSpPr>
            <p:spPr>
              <a:xfrm>
                <a:off x="1268730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40" name="Rectangle"/>
              <p:cNvSpPr/>
              <p:nvPr/>
            </p:nvSpPr>
            <p:spPr>
              <a:xfrm>
                <a:off x="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41" name="Rectangle"/>
              <p:cNvSpPr/>
              <p:nvPr/>
            </p:nvSpPr>
            <p:spPr>
              <a:xfrm>
                <a:off x="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</p:grpSp>
        <p:sp>
          <p:nvSpPr>
            <p:cNvPr id="1843" name="Line"/>
            <p:cNvSpPr/>
            <p:nvPr/>
          </p:nvSpPr>
          <p:spPr>
            <a:xfrm>
              <a:off x="0" y="4927813"/>
              <a:ext cx="13123344" cy="84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844" name="Δf1"/>
            <p:cNvSpPr/>
            <p:nvPr/>
          </p:nvSpPr>
          <p:spPr>
            <a:xfrm>
              <a:off x="12019299" y="4409275"/>
              <a:ext cx="631512" cy="5797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3100"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180"/>
                <a:t>Δf</a:t>
              </a:r>
              <a:r>
                <a:rPr sz="2109" baseline="-5999"/>
                <a:t>1</a:t>
              </a:r>
            </a:p>
          </p:txBody>
        </p:sp>
        <p:sp>
          <p:nvSpPr>
            <p:cNvPr id="1845" name="Line"/>
            <p:cNvSpPr/>
            <p:nvPr/>
          </p:nvSpPr>
          <p:spPr>
            <a:xfrm flipV="1">
              <a:off x="6587077" y="0"/>
              <a:ext cx="1" cy="9652134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846" name="Δf2"/>
            <p:cNvSpPr/>
            <p:nvPr/>
          </p:nvSpPr>
          <p:spPr>
            <a:xfrm>
              <a:off x="6663276" y="8993977"/>
              <a:ext cx="631512" cy="5797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3100"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180"/>
                <a:t>Δf</a:t>
              </a:r>
              <a:r>
                <a:rPr sz="2109" baseline="-5999"/>
                <a:t>2</a:t>
              </a:r>
            </a:p>
          </p:txBody>
        </p:sp>
        <p:grpSp>
          <p:nvGrpSpPr>
            <p:cNvPr id="1863" name="Group"/>
            <p:cNvGrpSpPr/>
            <p:nvPr/>
          </p:nvGrpSpPr>
          <p:grpSpPr>
            <a:xfrm>
              <a:off x="71977" y="132"/>
              <a:ext cx="13017501" cy="9753601"/>
              <a:chOff x="0" y="0"/>
              <a:chExt cx="13017500" cy="9753600"/>
            </a:xfrm>
          </p:grpSpPr>
          <p:grpSp>
            <p:nvGrpSpPr>
              <p:cNvPr id="1858" name="Group"/>
              <p:cNvGrpSpPr/>
              <p:nvPr/>
            </p:nvGrpSpPr>
            <p:grpSpPr>
              <a:xfrm>
                <a:off x="4767919" y="1153920"/>
                <a:ext cx="6180192" cy="6112259"/>
                <a:chOff x="0" y="-14480"/>
                <a:chExt cx="6180190" cy="6112259"/>
              </a:xfrm>
            </p:grpSpPr>
            <p:sp>
              <p:nvSpPr>
                <p:cNvPr id="1847" name="+"/>
                <p:cNvSpPr/>
                <p:nvPr/>
              </p:nvSpPr>
              <p:spPr>
                <a:xfrm>
                  <a:off x="0" y="165557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48" name="+"/>
                <p:cNvSpPr/>
                <p:nvPr/>
              </p:nvSpPr>
              <p:spPr>
                <a:xfrm>
                  <a:off x="2839380" y="12682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49" name="+"/>
                <p:cNvSpPr/>
                <p:nvPr/>
              </p:nvSpPr>
              <p:spPr>
                <a:xfrm>
                  <a:off x="1061380" y="20683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50" name="+"/>
                <p:cNvSpPr/>
                <p:nvPr/>
              </p:nvSpPr>
              <p:spPr>
                <a:xfrm>
                  <a:off x="4388780" y="16619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51" name="+"/>
                <p:cNvSpPr/>
                <p:nvPr/>
              </p:nvSpPr>
              <p:spPr>
                <a:xfrm>
                  <a:off x="5633380" y="34907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52" name="+"/>
                <p:cNvSpPr/>
                <p:nvPr/>
              </p:nvSpPr>
              <p:spPr>
                <a:xfrm>
                  <a:off x="5785780" y="-1448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53" name="+"/>
                <p:cNvSpPr/>
                <p:nvPr/>
              </p:nvSpPr>
              <p:spPr>
                <a:xfrm>
                  <a:off x="4858680" y="54719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54" name="+"/>
                <p:cNvSpPr/>
                <p:nvPr/>
              </p:nvSpPr>
              <p:spPr>
                <a:xfrm>
                  <a:off x="3677580" y="4494022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55" name="+"/>
                <p:cNvSpPr/>
                <p:nvPr/>
              </p:nvSpPr>
              <p:spPr>
                <a:xfrm>
                  <a:off x="4858680" y="3630422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56" name="+"/>
                <p:cNvSpPr/>
                <p:nvPr/>
              </p:nvSpPr>
              <p:spPr>
                <a:xfrm>
                  <a:off x="2699680" y="4862322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57" name="+"/>
                <p:cNvSpPr/>
                <p:nvPr/>
              </p:nvSpPr>
              <p:spPr>
                <a:xfrm>
                  <a:off x="2255179" y="836421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</p:grpSp>
          <p:sp>
            <p:nvSpPr>
              <p:cNvPr id="1859" name="Rectangle"/>
              <p:cNvSpPr/>
              <p:nvPr/>
            </p:nvSpPr>
            <p:spPr>
              <a:xfrm>
                <a:off x="1268730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60" name="Rectangle"/>
              <p:cNvSpPr/>
              <p:nvPr/>
            </p:nvSpPr>
            <p:spPr>
              <a:xfrm>
                <a:off x="1268730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61" name="Rectangle"/>
              <p:cNvSpPr/>
              <p:nvPr/>
            </p:nvSpPr>
            <p:spPr>
              <a:xfrm>
                <a:off x="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62" name="Rectangle"/>
              <p:cNvSpPr/>
              <p:nvPr/>
            </p:nvSpPr>
            <p:spPr>
              <a:xfrm>
                <a:off x="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</p:grpSp>
      </p:grpSp>
      <p:sp>
        <p:nvSpPr>
          <p:cNvPr id="1865" name="Find the separating vector"/>
          <p:cNvSpPr txBox="1">
            <a:spLocks noGrp="1"/>
          </p:cNvSpPr>
          <p:nvPr>
            <p:ph type="title"/>
          </p:nvPr>
        </p:nvSpPr>
        <p:spPr>
          <a:xfrm>
            <a:off x="1774031" y="-366117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Find the separating vector</a:t>
            </a:r>
          </a:p>
        </p:txBody>
      </p:sp>
      <p:sp>
        <p:nvSpPr>
          <p:cNvPr id="1866" name="Line"/>
          <p:cNvSpPr/>
          <p:nvPr/>
        </p:nvSpPr>
        <p:spPr>
          <a:xfrm>
            <a:off x="2024063" y="71438"/>
            <a:ext cx="8048625" cy="6774656"/>
          </a:xfrm>
          <a:prstGeom prst="line">
            <a:avLst/>
          </a:prstGeom>
          <a:ln w="63500">
            <a:solidFill>
              <a:srgbClr val="535353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grpSp>
        <p:nvGrpSpPr>
          <p:cNvPr id="1875" name="Group"/>
          <p:cNvGrpSpPr/>
          <p:nvPr/>
        </p:nvGrpSpPr>
        <p:grpSpPr>
          <a:xfrm>
            <a:off x="8542735" y="5313161"/>
            <a:ext cx="1579714" cy="365163"/>
            <a:chOff x="0" y="152396"/>
            <a:chExt cx="2246703" cy="519342"/>
          </a:xfrm>
        </p:grpSpPr>
        <p:grpSp>
          <p:nvGrpSpPr>
            <p:cNvPr id="1869" name="Group"/>
            <p:cNvGrpSpPr/>
            <p:nvPr/>
          </p:nvGrpSpPr>
          <p:grpSpPr>
            <a:xfrm>
              <a:off x="0" y="152400"/>
              <a:ext cx="482600" cy="519338"/>
              <a:chOff x="0" y="0"/>
              <a:chExt cx="482600" cy="519338"/>
            </a:xfrm>
          </p:grpSpPr>
          <p:sp>
            <p:nvSpPr>
              <p:cNvPr id="1867" name="Line"/>
              <p:cNvSpPr/>
              <p:nvPr/>
            </p:nvSpPr>
            <p:spPr>
              <a:xfrm flipH="1">
                <a:off x="0" y="0"/>
                <a:ext cx="482600" cy="1270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868" name="w"/>
              <p:cNvSpPr/>
              <p:nvPr/>
            </p:nvSpPr>
            <p:spPr>
              <a:xfrm>
                <a:off x="14214" y="1362"/>
                <a:ext cx="398970" cy="517976"/>
              </a:xfrm>
              <a:prstGeom prst="rect">
                <a:avLst/>
              </a:prstGeom>
              <a:solidFill>
                <a:srgbClr val="AA794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1898"/>
                  <a:t>w</a:t>
                </a:r>
              </a:p>
            </p:txBody>
          </p:sp>
        </p:grpSp>
        <p:sp>
          <p:nvSpPr>
            <p:cNvPr id="1870" name="Circle"/>
            <p:cNvSpPr/>
            <p:nvPr/>
          </p:nvSpPr>
          <p:spPr>
            <a:xfrm>
              <a:off x="520700" y="368300"/>
              <a:ext cx="152400" cy="1524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grpSp>
          <p:nvGrpSpPr>
            <p:cNvPr id="1873" name="Group"/>
            <p:cNvGrpSpPr/>
            <p:nvPr/>
          </p:nvGrpSpPr>
          <p:grpSpPr>
            <a:xfrm>
              <a:off x="838200" y="152396"/>
              <a:ext cx="863600" cy="495304"/>
              <a:chOff x="0" y="0"/>
              <a:chExt cx="863600" cy="495303"/>
            </a:xfrm>
          </p:grpSpPr>
          <p:sp>
            <p:nvSpPr>
              <p:cNvPr id="1871" name="Line"/>
              <p:cNvSpPr/>
              <p:nvPr/>
            </p:nvSpPr>
            <p:spPr>
              <a:xfrm flipH="1" flipV="1">
                <a:off x="23283" y="0"/>
                <a:ext cx="827617" cy="12703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872" name="fa-fb"/>
              <p:cNvSpPr/>
              <p:nvPr/>
            </p:nvSpPr>
            <p:spPr>
              <a:xfrm>
                <a:off x="0" y="12703"/>
                <a:ext cx="863600" cy="482601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1898"/>
                  <a:t>f</a:t>
                </a:r>
                <a:r>
                  <a:rPr sz="1828" baseline="-5999"/>
                  <a:t>a</a:t>
                </a:r>
                <a:r>
                  <a:rPr sz="1828"/>
                  <a:t>-f</a:t>
                </a:r>
                <a:r>
                  <a:rPr sz="1828" baseline="-5999"/>
                  <a:t>b</a:t>
                </a:r>
              </a:p>
            </p:txBody>
          </p:sp>
        </p:grpSp>
        <p:sp>
          <p:nvSpPr>
            <p:cNvPr id="1874" name="= 0"/>
            <p:cNvSpPr/>
            <p:nvPr/>
          </p:nvSpPr>
          <p:spPr>
            <a:xfrm>
              <a:off x="1861412" y="165782"/>
              <a:ext cx="385291" cy="379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580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4" name="Group"/>
          <p:cNvGrpSpPr/>
          <p:nvPr/>
        </p:nvGrpSpPr>
        <p:grpSpPr>
          <a:xfrm>
            <a:off x="1464461" y="35626"/>
            <a:ext cx="9227353" cy="6858095"/>
            <a:chOff x="0" y="0"/>
            <a:chExt cx="13123344" cy="9753734"/>
          </a:xfrm>
        </p:grpSpPr>
        <p:grpSp>
          <p:nvGrpSpPr>
            <p:cNvPr id="1892" name="Group"/>
            <p:cNvGrpSpPr/>
            <p:nvPr/>
          </p:nvGrpSpPr>
          <p:grpSpPr>
            <a:xfrm rot="10800000">
              <a:off x="71977" y="133"/>
              <a:ext cx="13017501" cy="9753601"/>
              <a:chOff x="0" y="0"/>
              <a:chExt cx="13017500" cy="9753600"/>
            </a:xfrm>
          </p:grpSpPr>
          <p:sp>
            <p:nvSpPr>
              <p:cNvPr id="1877" name="-"/>
              <p:cNvSpPr/>
              <p:nvPr/>
            </p:nvSpPr>
            <p:spPr>
              <a:xfrm>
                <a:off x="4810626" y="282397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78" name="-"/>
              <p:cNvSpPr/>
              <p:nvPr/>
            </p:nvSpPr>
            <p:spPr>
              <a:xfrm>
                <a:off x="7650005" y="24366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79" name="-"/>
              <p:cNvSpPr/>
              <p:nvPr/>
            </p:nvSpPr>
            <p:spPr>
              <a:xfrm>
                <a:off x="5872006" y="32367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80" name="-"/>
              <p:cNvSpPr/>
              <p:nvPr/>
            </p:nvSpPr>
            <p:spPr>
              <a:xfrm>
                <a:off x="9199405" y="28303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81" name="-"/>
              <p:cNvSpPr/>
              <p:nvPr/>
            </p:nvSpPr>
            <p:spPr>
              <a:xfrm>
                <a:off x="10444005" y="46591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82" name="-"/>
              <p:cNvSpPr/>
              <p:nvPr/>
            </p:nvSpPr>
            <p:spPr>
              <a:xfrm>
                <a:off x="10596406" y="11539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83" name="-"/>
              <p:cNvSpPr/>
              <p:nvPr/>
            </p:nvSpPr>
            <p:spPr>
              <a:xfrm>
                <a:off x="9669305" y="66403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84" name="-"/>
              <p:cNvSpPr/>
              <p:nvPr/>
            </p:nvSpPr>
            <p:spPr>
              <a:xfrm>
                <a:off x="8488205" y="5662421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85" name="-"/>
              <p:cNvSpPr/>
              <p:nvPr/>
            </p:nvSpPr>
            <p:spPr>
              <a:xfrm>
                <a:off x="9669305" y="4798820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86" name="-"/>
              <p:cNvSpPr/>
              <p:nvPr/>
            </p:nvSpPr>
            <p:spPr>
              <a:xfrm>
                <a:off x="7510306" y="6030721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87" name="-"/>
              <p:cNvSpPr/>
              <p:nvPr/>
            </p:nvSpPr>
            <p:spPr>
              <a:xfrm>
                <a:off x="7065806" y="2004821"/>
                <a:ext cx="316897" cy="6258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3400" b="1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391"/>
                  <a:t>-</a:t>
                </a:r>
              </a:p>
            </p:txBody>
          </p:sp>
          <p:sp>
            <p:nvSpPr>
              <p:cNvPr id="1888" name="Rectangle"/>
              <p:cNvSpPr/>
              <p:nvPr/>
            </p:nvSpPr>
            <p:spPr>
              <a:xfrm>
                <a:off x="1268730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89" name="Rectangle"/>
              <p:cNvSpPr/>
              <p:nvPr/>
            </p:nvSpPr>
            <p:spPr>
              <a:xfrm>
                <a:off x="1268730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90" name="Rectangle"/>
              <p:cNvSpPr/>
              <p:nvPr/>
            </p:nvSpPr>
            <p:spPr>
              <a:xfrm>
                <a:off x="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891" name="Rectangle"/>
              <p:cNvSpPr/>
              <p:nvPr/>
            </p:nvSpPr>
            <p:spPr>
              <a:xfrm>
                <a:off x="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</p:grpSp>
        <p:sp>
          <p:nvSpPr>
            <p:cNvPr id="1893" name="Line"/>
            <p:cNvSpPr/>
            <p:nvPr/>
          </p:nvSpPr>
          <p:spPr>
            <a:xfrm>
              <a:off x="0" y="4927813"/>
              <a:ext cx="13123344" cy="84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894" name="Δf1"/>
            <p:cNvSpPr/>
            <p:nvPr/>
          </p:nvSpPr>
          <p:spPr>
            <a:xfrm>
              <a:off x="12019299" y="4409275"/>
              <a:ext cx="631512" cy="5797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3100"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180"/>
                <a:t>Δf</a:t>
              </a:r>
              <a:r>
                <a:rPr sz="2109" baseline="-5999"/>
                <a:t>1</a:t>
              </a:r>
            </a:p>
          </p:txBody>
        </p:sp>
        <p:sp>
          <p:nvSpPr>
            <p:cNvPr id="1895" name="Line"/>
            <p:cNvSpPr/>
            <p:nvPr/>
          </p:nvSpPr>
          <p:spPr>
            <a:xfrm flipV="1">
              <a:off x="6587077" y="0"/>
              <a:ext cx="1" cy="9652134"/>
            </a:xfrm>
            <a:prstGeom prst="line">
              <a:avLst/>
            </a:prstGeom>
            <a:noFill/>
            <a:ln w="25400" cap="flat">
              <a:solidFill>
                <a:srgbClr val="535353"/>
              </a:solidFill>
              <a:prstDash val="solid"/>
              <a:miter lim="400000"/>
              <a:headEnd type="stealth" w="med" len="med"/>
              <a:tailEnd type="stealth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1896" name="Δf2"/>
            <p:cNvSpPr/>
            <p:nvPr/>
          </p:nvSpPr>
          <p:spPr>
            <a:xfrm>
              <a:off x="6663276" y="8993977"/>
              <a:ext cx="631512" cy="5797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>
                <a:defRPr sz="3100" b="1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180"/>
                <a:t>Δf</a:t>
              </a:r>
              <a:r>
                <a:rPr sz="2109" baseline="-5999"/>
                <a:t>2</a:t>
              </a:r>
            </a:p>
          </p:txBody>
        </p:sp>
        <p:grpSp>
          <p:nvGrpSpPr>
            <p:cNvPr id="1913" name="Group"/>
            <p:cNvGrpSpPr/>
            <p:nvPr/>
          </p:nvGrpSpPr>
          <p:grpSpPr>
            <a:xfrm>
              <a:off x="71977" y="132"/>
              <a:ext cx="13017501" cy="9753601"/>
              <a:chOff x="0" y="0"/>
              <a:chExt cx="13017500" cy="9753600"/>
            </a:xfrm>
          </p:grpSpPr>
          <p:grpSp>
            <p:nvGrpSpPr>
              <p:cNvPr id="1908" name="Group"/>
              <p:cNvGrpSpPr/>
              <p:nvPr/>
            </p:nvGrpSpPr>
            <p:grpSpPr>
              <a:xfrm>
                <a:off x="4767919" y="1153920"/>
                <a:ext cx="6180192" cy="6112259"/>
                <a:chOff x="0" y="-14480"/>
                <a:chExt cx="6180190" cy="6112259"/>
              </a:xfrm>
            </p:grpSpPr>
            <p:sp>
              <p:nvSpPr>
                <p:cNvPr id="1897" name="+"/>
                <p:cNvSpPr/>
                <p:nvPr/>
              </p:nvSpPr>
              <p:spPr>
                <a:xfrm>
                  <a:off x="0" y="165557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98" name="+"/>
                <p:cNvSpPr/>
                <p:nvPr/>
              </p:nvSpPr>
              <p:spPr>
                <a:xfrm>
                  <a:off x="2839380" y="12682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899" name="+"/>
                <p:cNvSpPr/>
                <p:nvPr/>
              </p:nvSpPr>
              <p:spPr>
                <a:xfrm>
                  <a:off x="1061380" y="20683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900" name="+"/>
                <p:cNvSpPr/>
                <p:nvPr/>
              </p:nvSpPr>
              <p:spPr>
                <a:xfrm>
                  <a:off x="4388780" y="16619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901" name="+"/>
                <p:cNvSpPr/>
                <p:nvPr/>
              </p:nvSpPr>
              <p:spPr>
                <a:xfrm>
                  <a:off x="5633380" y="34907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902" name="+"/>
                <p:cNvSpPr/>
                <p:nvPr/>
              </p:nvSpPr>
              <p:spPr>
                <a:xfrm>
                  <a:off x="5785780" y="-1448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903" name="+"/>
                <p:cNvSpPr/>
                <p:nvPr/>
              </p:nvSpPr>
              <p:spPr>
                <a:xfrm>
                  <a:off x="4858680" y="5471920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904" name="+"/>
                <p:cNvSpPr/>
                <p:nvPr/>
              </p:nvSpPr>
              <p:spPr>
                <a:xfrm>
                  <a:off x="3677580" y="4494022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905" name="+"/>
                <p:cNvSpPr/>
                <p:nvPr/>
              </p:nvSpPr>
              <p:spPr>
                <a:xfrm>
                  <a:off x="4858680" y="3630422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906" name="+"/>
                <p:cNvSpPr/>
                <p:nvPr/>
              </p:nvSpPr>
              <p:spPr>
                <a:xfrm>
                  <a:off x="2699680" y="4862322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  <p:sp>
              <p:nvSpPr>
                <p:cNvPr id="1907" name="+"/>
                <p:cNvSpPr/>
                <p:nvPr/>
              </p:nvSpPr>
              <p:spPr>
                <a:xfrm>
                  <a:off x="2255179" y="836421"/>
                  <a:ext cx="394410" cy="6258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3400" b="1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391"/>
                    <a:t>+</a:t>
                  </a:r>
                </a:p>
              </p:txBody>
            </p:sp>
          </p:grpSp>
          <p:sp>
            <p:nvSpPr>
              <p:cNvPr id="1909" name="Rectangle"/>
              <p:cNvSpPr/>
              <p:nvPr/>
            </p:nvSpPr>
            <p:spPr>
              <a:xfrm>
                <a:off x="1268730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910" name="Rectangle"/>
              <p:cNvSpPr/>
              <p:nvPr/>
            </p:nvSpPr>
            <p:spPr>
              <a:xfrm>
                <a:off x="1268730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911" name="Rectangle"/>
              <p:cNvSpPr/>
              <p:nvPr/>
            </p:nvSpPr>
            <p:spPr>
              <a:xfrm>
                <a:off x="0" y="943610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  <p:sp>
            <p:nvSpPr>
              <p:cNvPr id="1912" name="Rectangle"/>
              <p:cNvSpPr/>
              <p:nvPr/>
            </p:nvSpPr>
            <p:spPr>
              <a:xfrm>
                <a:off x="0" y="0"/>
                <a:ext cx="330200" cy="3175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3600">
                    <a:solidFill>
                      <a:srgbClr val="FFFFFF"/>
                    </a:solidFill>
                  </a:defRPr>
                </a:pPr>
                <a:endParaRPr sz="2531"/>
              </a:p>
            </p:txBody>
          </p:sp>
        </p:grpSp>
      </p:grpSp>
      <p:sp>
        <p:nvSpPr>
          <p:cNvPr id="1915" name="Find the separating vector"/>
          <p:cNvSpPr txBox="1">
            <a:spLocks noGrp="1"/>
          </p:cNvSpPr>
          <p:nvPr>
            <p:ph type="title"/>
          </p:nvPr>
        </p:nvSpPr>
        <p:spPr>
          <a:xfrm>
            <a:off x="1774031" y="-366117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Find the separating vector</a:t>
            </a:r>
          </a:p>
        </p:txBody>
      </p:sp>
      <p:sp>
        <p:nvSpPr>
          <p:cNvPr id="1916" name="Line"/>
          <p:cNvSpPr/>
          <p:nvPr/>
        </p:nvSpPr>
        <p:spPr>
          <a:xfrm>
            <a:off x="2024063" y="71438"/>
            <a:ext cx="8048625" cy="6774656"/>
          </a:xfrm>
          <a:prstGeom prst="line">
            <a:avLst/>
          </a:prstGeom>
          <a:ln w="63500">
            <a:solidFill>
              <a:srgbClr val="535353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grpSp>
        <p:nvGrpSpPr>
          <p:cNvPr id="1925" name="Group"/>
          <p:cNvGrpSpPr/>
          <p:nvPr/>
        </p:nvGrpSpPr>
        <p:grpSpPr>
          <a:xfrm>
            <a:off x="8542735" y="5313161"/>
            <a:ext cx="1579714" cy="365163"/>
            <a:chOff x="0" y="152396"/>
            <a:chExt cx="2246703" cy="519342"/>
          </a:xfrm>
        </p:grpSpPr>
        <p:grpSp>
          <p:nvGrpSpPr>
            <p:cNvPr id="1919" name="Group"/>
            <p:cNvGrpSpPr/>
            <p:nvPr/>
          </p:nvGrpSpPr>
          <p:grpSpPr>
            <a:xfrm>
              <a:off x="0" y="152400"/>
              <a:ext cx="482600" cy="519338"/>
              <a:chOff x="0" y="0"/>
              <a:chExt cx="482600" cy="519338"/>
            </a:xfrm>
          </p:grpSpPr>
          <p:sp>
            <p:nvSpPr>
              <p:cNvPr id="1917" name="Line"/>
              <p:cNvSpPr/>
              <p:nvPr/>
            </p:nvSpPr>
            <p:spPr>
              <a:xfrm flipH="1">
                <a:off x="0" y="0"/>
                <a:ext cx="482600" cy="1270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918" name="w"/>
              <p:cNvSpPr/>
              <p:nvPr/>
            </p:nvSpPr>
            <p:spPr>
              <a:xfrm>
                <a:off x="14214" y="1362"/>
                <a:ext cx="398970" cy="517976"/>
              </a:xfrm>
              <a:prstGeom prst="rect">
                <a:avLst/>
              </a:prstGeom>
              <a:solidFill>
                <a:srgbClr val="AA794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1898"/>
                  <a:t>w</a:t>
                </a:r>
              </a:p>
            </p:txBody>
          </p:sp>
        </p:grpSp>
        <p:sp>
          <p:nvSpPr>
            <p:cNvPr id="1920" name="Circle"/>
            <p:cNvSpPr/>
            <p:nvPr/>
          </p:nvSpPr>
          <p:spPr>
            <a:xfrm>
              <a:off x="520700" y="368300"/>
              <a:ext cx="152400" cy="1524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grpSp>
          <p:nvGrpSpPr>
            <p:cNvPr id="1923" name="Group"/>
            <p:cNvGrpSpPr/>
            <p:nvPr/>
          </p:nvGrpSpPr>
          <p:grpSpPr>
            <a:xfrm>
              <a:off x="838200" y="152396"/>
              <a:ext cx="863600" cy="495304"/>
              <a:chOff x="0" y="0"/>
              <a:chExt cx="863600" cy="495303"/>
            </a:xfrm>
          </p:grpSpPr>
          <p:sp>
            <p:nvSpPr>
              <p:cNvPr id="1921" name="Line"/>
              <p:cNvSpPr/>
              <p:nvPr/>
            </p:nvSpPr>
            <p:spPr>
              <a:xfrm flipH="1" flipV="1">
                <a:off x="23283" y="0"/>
                <a:ext cx="827617" cy="12703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922" name="fa-fb"/>
              <p:cNvSpPr/>
              <p:nvPr/>
            </p:nvSpPr>
            <p:spPr>
              <a:xfrm>
                <a:off x="0" y="12703"/>
                <a:ext cx="863600" cy="482601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1898"/>
                  <a:t>f</a:t>
                </a:r>
                <a:r>
                  <a:rPr sz="1828" baseline="-5999"/>
                  <a:t>a</a:t>
                </a:r>
                <a:r>
                  <a:rPr sz="1828"/>
                  <a:t>-f</a:t>
                </a:r>
                <a:r>
                  <a:rPr sz="1828" baseline="-5999"/>
                  <a:t>b</a:t>
                </a:r>
              </a:p>
            </p:txBody>
          </p:sp>
        </p:grpSp>
        <p:sp>
          <p:nvSpPr>
            <p:cNvPr id="1924" name="= 0"/>
            <p:cNvSpPr/>
            <p:nvPr/>
          </p:nvSpPr>
          <p:spPr>
            <a:xfrm>
              <a:off x="1861412" y="165782"/>
              <a:ext cx="385291" cy="379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= 0</a:t>
              </a:r>
            </a:p>
          </p:txBody>
        </p:sp>
      </p:grpSp>
      <p:grpSp>
        <p:nvGrpSpPr>
          <p:cNvPr id="1934" name="Group"/>
          <p:cNvGrpSpPr/>
          <p:nvPr/>
        </p:nvGrpSpPr>
        <p:grpSpPr>
          <a:xfrm>
            <a:off x="7864078" y="2661047"/>
            <a:ext cx="1583573" cy="365160"/>
            <a:chOff x="0" y="152400"/>
            <a:chExt cx="2252192" cy="519338"/>
          </a:xfrm>
        </p:grpSpPr>
        <p:grpSp>
          <p:nvGrpSpPr>
            <p:cNvPr id="1928" name="Group"/>
            <p:cNvGrpSpPr/>
            <p:nvPr/>
          </p:nvGrpSpPr>
          <p:grpSpPr>
            <a:xfrm>
              <a:off x="0" y="152400"/>
              <a:ext cx="482600" cy="519338"/>
              <a:chOff x="0" y="0"/>
              <a:chExt cx="482600" cy="519338"/>
            </a:xfrm>
          </p:grpSpPr>
          <p:sp>
            <p:nvSpPr>
              <p:cNvPr id="1926" name="Line"/>
              <p:cNvSpPr/>
              <p:nvPr/>
            </p:nvSpPr>
            <p:spPr>
              <a:xfrm flipH="1">
                <a:off x="0" y="0"/>
                <a:ext cx="482600" cy="1270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927" name="w"/>
              <p:cNvSpPr/>
              <p:nvPr/>
            </p:nvSpPr>
            <p:spPr>
              <a:xfrm>
                <a:off x="14214" y="1362"/>
                <a:ext cx="398970" cy="517976"/>
              </a:xfrm>
              <a:prstGeom prst="rect">
                <a:avLst/>
              </a:prstGeom>
              <a:solidFill>
                <a:srgbClr val="AA794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1898"/>
                  <a:t>w</a:t>
                </a:r>
              </a:p>
            </p:txBody>
          </p:sp>
        </p:grpSp>
        <p:sp>
          <p:nvSpPr>
            <p:cNvPr id="1929" name="Circle"/>
            <p:cNvSpPr/>
            <p:nvPr/>
          </p:nvSpPr>
          <p:spPr>
            <a:xfrm>
              <a:off x="520700" y="368300"/>
              <a:ext cx="152400" cy="1524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grpSp>
          <p:nvGrpSpPr>
            <p:cNvPr id="1932" name="Group"/>
            <p:cNvGrpSpPr/>
            <p:nvPr/>
          </p:nvGrpSpPr>
          <p:grpSpPr>
            <a:xfrm>
              <a:off x="838200" y="152400"/>
              <a:ext cx="863600" cy="495304"/>
              <a:chOff x="0" y="0"/>
              <a:chExt cx="863600" cy="495303"/>
            </a:xfrm>
          </p:grpSpPr>
          <p:sp>
            <p:nvSpPr>
              <p:cNvPr id="1930" name="Line"/>
              <p:cNvSpPr/>
              <p:nvPr/>
            </p:nvSpPr>
            <p:spPr>
              <a:xfrm flipH="1" flipV="1">
                <a:off x="23283" y="0"/>
                <a:ext cx="827617" cy="12703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931" name="fa-fb"/>
              <p:cNvSpPr/>
              <p:nvPr/>
            </p:nvSpPr>
            <p:spPr>
              <a:xfrm>
                <a:off x="0" y="12703"/>
                <a:ext cx="863600" cy="482601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1898"/>
                  <a:t>f</a:t>
                </a:r>
                <a:r>
                  <a:rPr sz="1828" baseline="-5999"/>
                  <a:t>a</a:t>
                </a:r>
                <a:r>
                  <a:rPr sz="1828"/>
                  <a:t>-f</a:t>
                </a:r>
                <a:r>
                  <a:rPr sz="1828" baseline="-5999"/>
                  <a:t>b</a:t>
                </a:r>
              </a:p>
            </p:txBody>
          </p:sp>
        </p:grpSp>
        <p:sp>
          <p:nvSpPr>
            <p:cNvPr id="1933" name="&gt; 0"/>
            <p:cNvSpPr/>
            <p:nvPr/>
          </p:nvSpPr>
          <p:spPr>
            <a:xfrm>
              <a:off x="1866901" y="165782"/>
              <a:ext cx="385291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&gt; 0</a:t>
              </a:r>
            </a:p>
          </p:txBody>
        </p:sp>
      </p:grpSp>
      <p:grpSp>
        <p:nvGrpSpPr>
          <p:cNvPr id="1943" name="Group"/>
          <p:cNvGrpSpPr/>
          <p:nvPr/>
        </p:nvGrpSpPr>
        <p:grpSpPr>
          <a:xfrm>
            <a:off x="2470547" y="5054203"/>
            <a:ext cx="1583573" cy="365160"/>
            <a:chOff x="0" y="152400"/>
            <a:chExt cx="2252192" cy="519338"/>
          </a:xfrm>
        </p:grpSpPr>
        <p:grpSp>
          <p:nvGrpSpPr>
            <p:cNvPr id="1937" name="Group"/>
            <p:cNvGrpSpPr/>
            <p:nvPr/>
          </p:nvGrpSpPr>
          <p:grpSpPr>
            <a:xfrm>
              <a:off x="0" y="152400"/>
              <a:ext cx="482600" cy="519338"/>
              <a:chOff x="0" y="0"/>
              <a:chExt cx="482600" cy="519338"/>
            </a:xfrm>
          </p:grpSpPr>
          <p:sp>
            <p:nvSpPr>
              <p:cNvPr id="1935" name="Line"/>
              <p:cNvSpPr/>
              <p:nvPr/>
            </p:nvSpPr>
            <p:spPr>
              <a:xfrm flipH="1">
                <a:off x="0" y="0"/>
                <a:ext cx="482600" cy="12701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936" name="w"/>
              <p:cNvSpPr/>
              <p:nvPr/>
            </p:nvSpPr>
            <p:spPr>
              <a:xfrm>
                <a:off x="14214" y="1362"/>
                <a:ext cx="398970" cy="517976"/>
              </a:xfrm>
              <a:prstGeom prst="rect">
                <a:avLst/>
              </a:prstGeom>
              <a:solidFill>
                <a:srgbClr val="AA794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35719" tIns="35719" rIns="35719" bIns="35719" numCol="1" anchor="ctr">
                <a:spAutoFit/>
              </a:bodyPr>
              <a:lstStyle>
                <a:lvl1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1898"/>
                  <a:t>w</a:t>
                </a:r>
              </a:p>
            </p:txBody>
          </p:sp>
        </p:grpSp>
        <p:sp>
          <p:nvSpPr>
            <p:cNvPr id="1938" name="Circle"/>
            <p:cNvSpPr/>
            <p:nvPr/>
          </p:nvSpPr>
          <p:spPr>
            <a:xfrm>
              <a:off x="520700" y="368300"/>
              <a:ext cx="152400" cy="1524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grpSp>
          <p:nvGrpSpPr>
            <p:cNvPr id="1941" name="Group"/>
            <p:cNvGrpSpPr/>
            <p:nvPr/>
          </p:nvGrpSpPr>
          <p:grpSpPr>
            <a:xfrm>
              <a:off x="838200" y="152400"/>
              <a:ext cx="863600" cy="495304"/>
              <a:chOff x="0" y="0"/>
              <a:chExt cx="863600" cy="495303"/>
            </a:xfrm>
          </p:grpSpPr>
          <p:sp>
            <p:nvSpPr>
              <p:cNvPr id="1939" name="Line"/>
              <p:cNvSpPr/>
              <p:nvPr/>
            </p:nvSpPr>
            <p:spPr>
              <a:xfrm flipH="1" flipV="1">
                <a:off x="23283" y="0"/>
                <a:ext cx="827617" cy="12703"/>
              </a:xfrm>
              <a:prstGeom prst="line">
                <a:avLst/>
              </a:prstGeom>
              <a:noFill/>
              <a:ln w="38100" cap="flat">
                <a:solidFill>
                  <a:srgbClr val="535353"/>
                </a:solidFill>
                <a:prstDash val="solid"/>
                <a:miter lim="400000"/>
                <a:headEnd type="arrow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defTabSz="321457">
                  <a:defRPr sz="1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844"/>
              </a:p>
            </p:txBody>
          </p:sp>
          <p:sp>
            <p:nvSpPr>
              <p:cNvPr id="1940" name="fa-fb"/>
              <p:cNvSpPr/>
              <p:nvPr/>
            </p:nvSpPr>
            <p:spPr>
              <a:xfrm>
                <a:off x="0" y="12703"/>
                <a:ext cx="863600" cy="482601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700" b="1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1898"/>
                  <a:t>f</a:t>
                </a:r>
                <a:r>
                  <a:rPr sz="1828" baseline="-5999"/>
                  <a:t>a</a:t>
                </a:r>
                <a:r>
                  <a:rPr sz="1828"/>
                  <a:t>-f</a:t>
                </a:r>
                <a:r>
                  <a:rPr sz="1828" baseline="-5999"/>
                  <a:t>b</a:t>
                </a:r>
              </a:p>
            </p:txBody>
          </p:sp>
        </p:grpSp>
        <p:sp>
          <p:nvSpPr>
            <p:cNvPr id="1942" name="&lt; 0"/>
            <p:cNvSpPr/>
            <p:nvPr/>
          </p:nvSpPr>
          <p:spPr>
            <a:xfrm>
              <a:off x="1866901" y="165782"/>
              <a:ext cx="385291" cy="379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r>
                <a:rPr sz="1266"/>
                <a:t>&lt; 0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18332" y="6058261"/>
            <a:ext cx="5212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can find this with logistic regression!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3071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Avoid Intractabi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Avoid Intractability</a:t>
            </a:r>
          </a:p>
        </p:txBody>
      </p:sp>
      <p:pic>
        <p:nvPicPr>
          <p:cNvPr id="2394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rcRect l="2915" t="12051" r="2511" b="6917"/>
          <a:stretch>
            <a:fillRect/>
          </a:stretch>
        </p:blipFill>
        <p:spPr>
          <a:xfrm>
            <a:off x="3015911" y="5325461"/>
            <a:ext cx="1469438" cy="95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31" extrusionOk="0">
                <a:moveTo>
                  <a:pt x="12899" y="0"/>
                </a:moveTo>
                <a:cubicBezTo>
                  <a:pt x="12758" y="0"/>
                  <a:pt x="12397" y="307"/>
                  <a:pt x="12339" y="474"/>
                </a:cubicBezTo>
                <a:cubicBezTo>
                  <a:pt x="12292" y="609"/>
                  <a:pt x="12232" y="626"/>
                  <a:pt x="11901" y="626"/>
                </a:cubicBezTo>
                <a:cubicBezTo>
                  <a:pt x="11670" y="626"/>
                  <a:pt x="11468" y="673"/>
                  <a:pt x="11386" y="739"/>
                </a:cubicBezTo>
                <a:cubicBezTo>
                  <a:pt x="11094" y="979"/>
                  <a:pt x="10150" y="1283"/>
                  <a:pt x="9755" y="1264"/>
                </a:cubicBezTo>
                <a:cubicBezTo>
                  <a:pt x="9458" y="1250"/>
                  <a:pt x="9356" y="1270"/>
                  <a:pt x="9305" y="1365"/>
                </a:cubicBezTo>
                <a:cubicBezTo>
                  <a:pt x="9232" y="1501"/>
                  <a:pt x="9096" y="1526"/>
                  <a:pt x="9023" y="1415"/>
                </a:cubicBezTo>
                <a:cubicBezTo>
                  <a:pt x="8956" y="1314"/>
                  <a:pt x="8696" y="1405"/>
                  <a:pt x="8696" y="1529"/>
                </a:cubicBezTo>
                <a:cubicBezTo>
                  <a:pt x="8696" y="1727"/>
                  <a:pt x="8392" y="1876"/>
                  <a:pt x="7988" y="1876"/>
                </a:cubicBezTo>
                <a:cubicBezTo>
                  <a:pt x="7663" y="1876"/>
                  <a:pt x="7582" y="1904"/>
                  <a:pt x="7506" y="2034"/>
                </a:cubicBezTo>
                <a:cubicBezTo>
                  <a:pt x="7389" y="2234"/>
                  <a:pt x="7248" y="2234"/>
                  <a:pt x="7179" y="2034"/>
                </a:cubicBezTo>
                <a:cubicBezTo>
                  <a:pt x="7103" y="1814"/>
                  <a:pt x="7045" y="1838"/>
                  <a:pt x="7048" y="2091"/>
                </a:cubicBezTo>
                <a:cubicBezTo>
                  <a:pt x="7050" y="2273"/>
                  <a:pt x="7029" y="2315"/>
                  <a:pt x="6901" y="2337"/>
                </a:cubicBezTo>
                <a:cubicBezTo>
                  <a:pt x="6817" y="2352"/>
                  <a:pt x="6724" y="2390"/>
                  <a:pt x="6696" y="2426"/>
                </a:cubicBezTo>
                <a:cubicBezTo>
                  <a:pt x="6668" y="2461"/>
                  <a:pt x="6461" y="2500"/>
                  <a:pt x="6234" y="2514"/>
                </a:cubicBezTo>
                <a:cubicBezTo>
                  <a:pt x="6007" y="2529"/>
                  <a:pt x="5833" y="2570"/>
                  <a:pt x="5846" y="2603"/>
                </a:cubicBezTo>
                <a:cubicBezTo>
                  <a:pt x="5890" y="2714"/>
                  <a:pt x="5589" y="2833"/>
                  <a:pt x="5494" y="2742"/>
                </a:cubicBezTo>
                <a:cubicBezTo>
                  <a:pt x="5317" y="2572"/>
                  <a:pt x="5007" y="2717"/>
                  <a:pt x="4885" y="3026"/>
                </a:cubicBezTo>
                <a:cubicBezTo>
                  <a:pt x="4858" y="3095"/>
                  <a:pt x="4725" y="3132"/>
                  <a:pt x="4480" y="3133"/>
                </a:cubicBezTo>
                <a:cubicBezTo>
                  <a:pt x="4237" y="3135"/>
                  <a:pt x="4085" y="3175"/>
                  <a:pt x="4018" y="3253"/>
                </a:cubicBezTo>
                <a:cubicBezTo>
                  <a:pt x="3913" y="3376"/>
                  <a:pt x="3671" y="3344"/>
                  <a:pt x="3548" y="3190"/>
                </a:cubicBezTo>
                <a:cubicBezTo>
                  <a:pt x="3469" y="3091"/>
                  <a:pt x="3441" y="3126"/>
                  <a:pt x="3417" y="3367"/>
                </a:cubicBezTo>
                <a:cubicBezTo>
                  <a:pt x="3392" y="3622"/>
                  <a:pt x="3093" y="3733"/>
                  <a:pt x="2276" y="3790"/>
                </a:cubicBezTo>
                <a:cubicBezTo>
                  <a:pt x="1383" y="3852"/>
                  <a:pt x="1385" y="3847"/>
                  <a:pt x="1385" y="4011"/>
                </a:cubicBezTo>
                <a:cubicBezTo>
                  <a:pt x="1384" y="4212"/>
                  <a:pt x="1244" y="4317"/>
                  <a:pt x="755" y="4472"/>
                </a:cubicBezTo>
                <a:cubicBezTo>
                  <a:pt x="323" y="4609"/>
                  <a:pt x="216" y="4601"/>
                  <a:pt x="281" y="4434"/>
                </a:cubicBezTo>
                <a:cubicBezTo>
                  <a:pt x="301" y="4384"/>
                  <a:pt x="243" y="4450"/>
                  <a:pt x="154" y="4586"/>
                </a:cubicBezTo>
                <a:cubicBezTo>
                  <a:pt x="-42" y="4887"/>
                  <a:pt x="-50" y="5058"/>
                  <a:pt x="125" y="5161"/>
                </a:cubicBezTo>
                <a:cubicBezTo>
                  <a:pt x="227" y="5220"/>
                  <a:pt x="246" y="5265"/>
                  <a:pt x="203" y="5344"/>
                </a:cubicBezTo>
                <a:cubicBezTo>
                  <a:pt x="143" y="5456"/>
                  <a:pt x="244" y="5965"/>
                  <a:pt x="399" y="6336"/>
                </a:cubicBezTo>
                <a:cubicBezTo>
                  <a:pt x="444" y="6443"/>
                  <a:pt x="484" y="6628"/>
                  <a:pt x="489" y="6753"/>
                </a:cubicBezTo>
                <a:cubicBezTo>
                  <a:pt x="495" y="6877"/>
                  <a:pt x="521" y="7021"/>
                  <a:pt x="547" y="7068"/>
                </a:cubicBezTo>
                <a:cubicBezTo>
                  <a:pt x="588" y="7146"/>
                  <a:pt x="609" y="8076"/>
                  <a:pt x="616" y="9904"/>
                </a:cubicBezTo>
                <a:cubicBezTo>
                  <a:pt x="617" y="10257"/>
                  <a:pt x="639" y="10525"/>
                  <a:pt x="661" y="10504"/>
                </a:cubicBezTo>
                <a:cubicBezTo>
                  <a:pt x="683" y="10483"/>
                  <a:pt x="761" y="10519"/>
                  <a:pt x="837" y="10580"/>
                </a:cubicBezTo>
                <a:cubicBezTo>
                  <a:pt x="997" y="10710"/>
                  <a:pt x="994" y="10652"/>
                  <a:pt x="1013" y="12412"/>
                </a:cubicBezTo>
                <a:cubicBezTo>
                  <a:pt x="1020" y="13113"/>
                  <a:pt x="1046" y="13709"/>
                  <a:pt x="1070" y="13732"/>
                </a:cubicBezTo>
                <a:cubicBezTo>
                  <a:pt x="1094" y="13755"/>
                  <a:pt x="1092" y="13815"/>
                  <a:pt x="1066" y="13865"/>
                </a:cubicBezTo>
                <a:cubicBezTo>
                  <a:pt x="1001" y="13987"/>
                  <a:pt x="1016" y="15150"/>
                  <a:pt x="1082" y="15134"/>
                </a:cubicBezTo>
                <a:cubicBezTo>
                  <a:pt x="1110" y="15128"/>
                  <a:pt x="1160" y="15096"/>
                  <a:pt x="1193" y="15065"/>
                </a:cubicBezTo>
                <a:cubicBezTo>
                  <a:pt x="1269" y="14991"/>
                  <a:pt x="1327" y="15137"/>
                  <a:pt x="1287" y="15298"/>
                </a:cubicBezTo>
                <a:cubicBezTo>
                  <a:pt x="1270" y="15366"/>
                  <a:pt x="1290" y="15459"/>
                  <a:pt x="1332" y="15507"/>
                </a:cubicBezTo>
                <a:cubicBezTo>
                  <a:pt x="1425" y="15617"/>
                  <a:pt x="1453" y="16381"/>
                  <a:pt x="1368" y="16511"/>
                </a:cubicBezTo>
                <a:cubicBezTo>
                  <a:pt x="1336" y="16562"/>
                  <a:pt x="1311" y="16683"/>
                  <a:pt x="1311" y="16776"/>
                </a:cubicBezTo>
                <a:cubicBezTo>
                  <a:pt x="1311" y="17050"/>
                  <a:pt x="1663" y="17191"/>
                  <a:pt x="2043" y="17073"/>
                </a:cubicBezTo>
                <a:cubicBezTo>
                  <a:pt x="2206" y="17023"/>
                  <a:pt x="2385" y="17001"/>
                  <a:pt x="2440" y="17023"/>
                </a:cubicBezTo>
                <a:cubicBezTo>
                  <a:pt x="2505" y="17049"/>
                  <a:pt x="2528" y="17036"/>
                  <a:pt x="2505" y="16979"/>
                </a:cubicBezTo>
                <a:cubicBezTo>
                  <a:pt x="2486" y="16930"/>
                  <a:pt x="2518" y="16844"/>
                  <a:pt x="2575" y="16789"/>
                </a:cubicBezTo>
                <a:cubicBezTo>
                  <a:pt x="2702" y="16667"/>
                  <a:pt x="2706" y="16521"/>
                  <a:pt x="2587" y="16423"/>
                </a:cubicBezTo>
                <a:cubicBezTo>
                  <a:pt x="2455" y="16314"/>
                  <a:pt x="2474" y="15175"/>
                  <a:pt x="2616" y="14736"/>
                </a:cubicBezTo>
                <a:cubicBezTo>
                  <a:pt x="2716" y="14426"/>
                  <a:pt x="2716" y="14424"/>
                  <a:pt x="2616" y="14206"/>
                </a:cubicBezTo>
                <a:cubicBezTo>
                  <a:pt x="2553" y="14070"/>
                  <a:pt x="2532" y="13949"/>
                  <a:pt x="2558" y="13890"/>
                </a:cubicBezTo>
                <a:cubicBezTo>
                  <a:pt x="2606" y="13784"/>
                  <a:pt x="2610" y="12581"/>
                  <a:pt x="2562" y="12462"/>
                </a:cubicBezTo>
                <a:cubicBezTo>
                  <a:pt x="2546" y="12421"/>
                  <a:pt x="2527" y="12249"/>
                  <a:pt x="2517" y="12077"/>
                </a:cubicBezTo>
                <a:lnTo>
                  <a:pt x="2497" y="11761"/>
                </a:lnTo>
                <a:lnTo>
                  <a:pt x="2877" y="11723"/>
                </a:lnTo>
                <a:cubicBezTo>
                  <a:pt x="3552" y="11654"/>
                  <a:pt x="3831" y="11784"/>
                  <a:pt x="3850" y="12178"/>
                </a:cubicBezTo>
                <a:cubicBezTo>
                  <a:pt x="3858" y="12343"/>
                  <a:pt x="3884" y="12359"/>
                  <a:pt x="4218" y="12349"/>
                </a:cubicBezTo>
                <a:cubicBezTo>
                  <a:pt x="4939" y="12327"/>
                  <a:pt x="5012" y="12338"/>
                  <a:pt x="5040" y="12507"/>
                </a:cubicBezTo>
                <a:cubicBezTo>
                  <a:pt x="5058" y="12611"/>
                  <a:pt x="5109" y="12665"/>
                  <a:pt x="5196" y="12665"/>
                </a:cubicBezTo>
                <a:cubicBezTo>
                  <a:pt x="5267" y="12665"/>
                  <a:pt x="5365" y="12725"/>
                  <a:pt x="5416" y="12797"/>
                </a:cubicBezTo>
                <a:cubicBezTo>
                  <a:pt x="5485" y="12893"/>
                  <a:pt x="5631" y="12932"/>
                  <a:pt x="5952" y="12955"/>
                </a:cubicBezTo>
                <a:cubicBezTo>
                  <a:pt x="6242" y="12976"/>
                  <a:pt x="6470" y="13040"/>
                  <a:pt x="6610" y="13138"/>
                </a:cubicBezTo>
                <a:cubicBezTo>
                  <a:pt x="6728" y="13221"/>
                  <a:pt x="6840" y="13290"/>
                  <a:pt x="6860" y="13290"/>
                </a:cubicBezTo>
                <a:cubicBezTo>
                  <a:pt x="6879" y="13290"/>
                  <a:pt x="6945" y="13364"/>
                  <a:pt x="7007" y="13454"/>
                </a:cubicBezTo>
                <a:cubicBezTo>
                  <a:pt x="7101" y="13590"/>
                  <a:pt x="7136" y="13599"/>
                  <a:pt x="7228" y="13524"/>
                </a:cubicBezTo>
                <a:cubicBezTo>
                  <a:pt x="7288" y="13474"/>
                  <a:pt x="7378" y="13455"/>
                  <a:pt x="7424" y="13486"/>
                </a:cubicBezTo>
                <a:cubicBezTo>
                  <a:pt x="7471" y="13516"/>
                  <a:pt x="7566" y="13553"/>
                  <a:pt x="7637" y="13568"/>
                </a:cubicBezTo>
                <a:cubicBezTo>
                  <a:pt x="7708" y="13582"/>
                  <a:pt x="7852" y="13653"/>
                  <a:pt x="7956" y="13719"/>
                </a:cubicBezTo>
                <a:cubicBezTo>
                  <a:pt x="8115" y="13822"/>
                  <a:pt x="8133" y="13861"/>
                  <a:pt x="8091" y="13985"/>
                </a:cubicBezTo>
                <a:cubicBezTo>
                  <a:pt x="8048" y="14108"/>
                  <a:pt x="8064" y="14141"/>
                  <a:pt x="8193" y="14180"/>
                </a:cubicBezTo>
                <a:cubicBezTo>
                  <a:pt x="8358" y="14231"/>
                  <a:pt x="8612" y="14592"/>
                  <a:pt x="8565" y="14711"/>
                </a:cubicBezTo>
                <a:cubicBezTo>
                  <a:pt x="8507" y="14855"/>
                  <a:pt x="8497" y="16130"/>
                  <a:pt x="8553" y="16233"/>
                </a:cubicBezTo>
                <a:cubicBezTo>
                  <a:pt x="8592" y="16307"/>
                  <a:pt x="8591" y="16368"/>
                  <a:pt x="8544" y="16454"/>
                </a:cubicBezTo>
                <a:cubicBezTo>
                  <a:pt x="8478" y="16577"/>
                  <a:pt x="8433" y="17485"/>
                  <a:pt x="8487" y="17623"/>
                </a:cubicBezTo>
                <a:cubicBezTo>
                  <a:pt x="8504" y="17666"/>
                  <a:pt x="8524" y="17810"/>
                  <a:pt x="8528" y="17939"/>
                </a:cubicBezTo>
                <a:cubicBezTo>
                  <a:pt x="8540" y="18300"/>
                  <a:pt x="8564" y="18483"/>
                  <a:pt x="8614" y="18539"/>
                </a:cubicBezTo>
                <a:cubicBezTo>
                  <a:pt x="8752" y="18694"/>
                  <a:pt x="8857" y="19708"/>
                  <a:pt x="8745" y="19815"/>
                </a:cubicBezTo>
                <a:cubicBezTo>
                  <a:pt x="8708" y="19850"/>
                  <a:pt x="8706" y="19901"/>
                  <a:pt x="8745" y="19972"/>
                </a:cubicBezTo>
                <a:cubicBezTo>
                  <a:pt x="8781" y="20040"/>
                  <a:pt x="8786" y="20092"/>
                  <a:pt x="8753" y="20124"/>
                </a:cubicBezTo>
                <a:cubicBezTo>
                  <a:pt x="8725" y="20151"/>
                  <a:pt x="8704" y="20431"/>
                  <a:pt x="8708" y="20749"/>
                </a:cubicBezTo>
                <a:cubicBezTo>
                  <a:pt x="8712" y="21068"/>
                  <a:pt x="8735" y="21308"/>
                  <a:pt x="8757" y="21286"/>
                </a:cubicBezTo>
                <a:cubicBezTo>
                  <a:pt x="8780" y="21265"/>
                  <a:pt x="8845" y="21305"/>
                  <a:pt x="8904" y="21368"/>
                </a:cubicBezTo>
                <a:cubicBezTo>
                  <a:pt x="8963" y="21432"/>
                  <a:pt x="9043" y="21466"/>
                  <a:pt x="9080" y="21444"/>
                </a:cubicBezTo>
                <a:cubicBezTo>
                  <a:pt x="9117" y="21422"/>
                  <a:pt x="9177" y="21434"/>
                  <a:pt x="9219" y="21469"/>
                </a:cubicBezTo>
                <a:cubicBezTo>
                  <a:pt x="9316" y="21553"/>
                  <a:pt x="9713" y="21553"/>
                  <a:pt x="9796" y="21469"/>
                </a:cubicBezTo>
                <a:cubicBezTo>
                  <a:pt x="9831" y="21434"/>
                  <a:pt x="9907" y="21429"/>
                  <a:pt x="9963" y="21457"/>
                </a:cubicBezTo>
                <a:cubicBezTo>
                  <a:pt x="10141" y="21544"/>
                  <a:pt x="10197" y="21384"/>
                  <a:pt x="10200" y="20775"/>
                </a:cubicBezTo>
                <a:cubicBezTo>
                  <a:pt x="10202" y="20462"/>
                  <a:pt x="10180" y="20159"/>
                  <a:pt x="10151" y="20105"/>
                </a:cubicBezTo>
                <a:cubicBezTo>
                  <a:pt x="10117" y="20040"/>
                  <a:pt x="10118" y="19974"/>
                  <a:pt x="10151" y="19909"/>
                </a:cubicBezTo>
                <a:cubicBezTo>
                  <a:pt x="10179" y="19856"/>
                  <a:pt x="10202" y="19565"/>
                  <a:pt x="10205" y="19265"/>
                </a:cubicBezTo>
                <a:cubicBezTo>
                  <a:pt x="10208" y="18850"/>
                  <a:pt x="10230" y="18700"/>
                  <a:pt x="10295" y="18627"/>
                </a:cubicBezTo>
                <a:cubicBezTo>
                  <a:pt x="10341" y="18574"/>
                  <a:pt x="10407" y="18550"/>
                  <a:pt x="10438" y="18577"/>
                </a:cubicBezTo>
                <a:cubicBezTo>
                  <a:pt x="10468" y="18604"/>
                  <a:pt x="10475" y="18599"/>
                  <a:pt x="10454" y="18564"/>
                </a:cubicBezTo>
                <a:cubicBezTo>
                  <a:pt x="10433" y="18529"/>
                  <a:pt x="10440" y="18456"/>
                  <a:pt x="10470" y="18400"/>
                </a:cubicBezTo>
                <a:cubicBezTo>
                  <a:pt x="10534" y="18281"/>
                  <a:pt x="10492" y="18134"/>
                  <a:pt x="10393" y="18134"/>
                </a:cubicBezTo>
                <a:cubicBezTo>
                  <a:pt x="10355" y="18134"/>
                  <a:pt x="10290" y="18033"/>
                  <a:pt x="10250" y="17907"/>
                </a:cubicBezTo>
                <a:cubicBezTo>
                  <a:pt x="10181" y="17694"/>
                  <a:pt x="10183" y="17666"/>
                  <a:pt x="10286" y="17515"/>
                </a:cubicBezTo>
                <a:cubicBezTo>
                  <a:pt x="10348" y="17426"/>
                  <a:pt x="10433" y="17351"/>
                  <a:pt x="10479" y="17351"/>
                </a:cubicBezTo>
                <a:cubicBezTo>
                  <a:pt x="10583" y="17351"/>
                  <a:pt x="10578" y="16963"/>
                  <a:pt x="10470" y="16833"/>
                </a:cubicBezTo>
                <a:cubicBezTo>
                  <a:pt x="10407" y="16757"/>
                  <a:pt x="10404" y="16716"/>
                  <a:pt x="10462" y="16549"/>
                </a:cubicBezTo>
                <a:cubicBezTo>
                  <a:pt x="10499" y="16441"/>
                  <a:pt x="10514" y="16312"/>
                  <a:pt x="10495" y="16265"/>
                </a:cubicBezTo>
                <a:cubicBezTo>
                  <a:pt x="10476" y="16217"/>
                  <a:pt x="10496" y="16158"/>
                  <a:pt x="10540" y="16132"/>
                </a:cubicBezTo>
                <a:cubicBezTo>
                  <a:pt x="10586" y="16105"/>
                  <a:pt x="10618" y="15996"/>
                  <a:pt x="10618" y="15867"/>
                </a:cubicBezTo>
                <a:cubicBezTo>
                  <a:pt x="10618" y="15667"/>
                  <a:pt x="10600" y="15642"/>
                  <a:pt x="10429" y="15621"/>
                </a:cubicBezTo>
                <a:cubicBezTo>
                  <a:pt x="10250" y="15598"/>
                  <a:pt x="10240" y="15578"/>
                  <a:pt x="10225" y="15305"/>
                </a:cubicBezTo>
                <a:cubicBezTo>
                  <a:pt x="10209" y="15002"/>
                  <a:pt x="10291" y="14660"/>
                  <a:pt x="10364" y="14730"/>
                </a:cubicBezTo>
                <a:cubicBezTo>
                  <a:pt x="10387" y="14752"/>
                  <a:pt x="10419" y="14703"/>
                  <a:pt x="10434" y="14616"/>
                </a:cubicBezTo>
                <a:cubicBezTo>
                  <a:pt x="10448" y="14530"/>
                  <a:pt x="10486" y="14465"/>
                  <a:pt x="10524" y="14477"/>
                </a:cubicBezTo>
                <a:cubicBezTo>
                  <a:pt x="10571" y="14493"/>
                  <a:pt x="10592" y="14403"/>
                  <a:pt x="10593" y="14168"/>
                </a:cubicBezTo>
                <a:cubicBezTo>
                  <a:pt x="10594" y="13830"/>
                  <a:pt x="10698" y="13624"/>
                  <a:pt x="10871" y="13618"/>
                </a:cubicBezTo>
                <a:cubicBezTo>
                  <a:pt x="11387" y="13601"/>
                  <a:pt x="11460" y="13574"/>
                  <a:pt x="11439" y="13404"/>
                </a:cubicBezTo>
                <a:cubicBezTo>
                  <a:pt x="11409" y="13161"/>
                  <a:pt x="11604" y="12998"/>
                  <a:pt x="11930" y="12987"/>
                </a:cubicBezTo>
                <a:cubicBezTo>
                  <a:pt x="12137" y="12979"/>
                  <a:pt x="12241" y="12927"/>
                  <a:pt x="12368" y="12778"/>
                </a:cubicBezTo>
                <a:cubicBezTo>
                  <a:pt x="12459" y="12670"/>
                  <a:pt x="12559" y="12582"/>
                  <a:pt x="12588" y="12582"/>
                </a:cubicBezTo>
                <a:cubicBezTo>
                  <a:pt x="12618" y="12582"/>
                  <a:pt x="12642" y="12528"/>
                  <a:pt x="12642" y="12462"/>
                </a:cubicBezTo>
                <a:cubicBezTo>
                  <a:pt x="12642" y="12301"/>
                  <a:pt x="12886" y="12162"/>
                  <a:pt x="12973" y="12273"/>
                </a:cubicBezTo>
                <a:cubicBezTo>
                  <a:pt x="13116" y="12457"/>
                  <a:pt x="13451" y="12237"/>
                  <a:pt x="13451" y="11957"/>
                </a:cubicBezTo>
                <a:cubicBezTo>
                  <a:pt x="13451" y="11749"/>
                  <a:pt x="13522" y="11709"/>
                  <a:pt x="13893" y="11717"/>
                </a:cubicBezTo>
                <a:cubicBezTo>
                  <a:pt x="14197" y="11724"/>
                  <a:pt x="14219" y="11715"/>
                  <a:pt x="14130" y="11610"/>
                </a:cubicBezTo>
                <a:cubicBezTo>
                  <a:pt x="14034" y="11497"/>
                  <a:pt x="14035" y="11492"/>
                  <a:pt x="14142" y="11446"/>
                </a:cubicBezTo>
                <a:cubicBezTo>
                  <a:pt x="14202" y="11419"/>
                  <a:pt x="14263" y="11332"/>
                  <a:pt x="14277" y="11250"/>
                </a:cubicBezTo>
                <a:cubicBezTo>
                  <a:pt x="14298" y="11126"/>
                  <a:pt x="14348" y="11098"/>
                  <a:pt x="14580" y="11098"/>
                </a:cubicBezTo>
                <a:cubicBezTo>
                  <a:pt x="14836" y="11098"/>
                  <a:pt x="14877" y="11076"/>
                  <a:pt x="15070" y="10789"/>
                </a:cubicBezTo>
                <a:cubicBezTo>
                  <a:pt x="15250" y="10521"/>
                  <a:pt x="15315" y="10473"/>
                  <a:pt x="15504" y="10473"/>
                </a:cubicBezTo>
                <a:cubicBezTo>
                  <a:pt x="15625" y="10473"/>
                  <a:pt x="15735" y="10446"/>
                  <a:pt x="15749" y="10410"/>
                </a:cubicBezTo>
                <a:cubicBezTo>
                  <a:pt x="15786" y="10319"/>
                  <a:pt x="16073" y="10314"/>
                  <a:pt x="16109" y="10403"/>
                </a:cubicBezTo>
                <a:cubicBezTo>
                  <a:pt x="16181" y="10583"/>
                  <a:pt x="16285" y="10468"/>
                  <a:pt x="16285" y="10208"/>
                </a:cubicBezTo>
                <a:cubicBezTo>
                  <a:pt x="16285" y="9879"/>
                  <a:pt x="16344" y="9815"/>
                  <a:pt x="16624" y="9841"/>
                </a:cubicBezTo>
                <a:cubicBezTo>
                  <a:pt x="16790" y="9857"/>
                  <a:pt x="16841" y="9831"/>
                  <a:pt x="16841" y="9740"/>
                </a:cubicBezTo>
                <a:cubicBezTo>
                  <a:pt x="16841" y="9570"/>
                  <a:pt x="16935" y="9510"/>
                  <a:pt x="17021" y="9620"/>
                </a:cubicBezTo>
                <a:cubicBezTo>
                  <a:pt x="17082" y="9699"/>
                  <a:pt x="17094" y="9679"/>
                  <a:pt x="17094" y="9513"/>
                </a:cubicBezTo>
                <a:cubicBezTo>
                  <a:pt x="17094" y="9240"/>
                  <a:pt x="17155" y="9199"/>
                  <a:pt x="17556" y="9210"/>
                </a:cubicBezTo>
                <a:lnTo>
                  <a:pt x="17904" y="9216"/>
                </a:lnTo>
                <a:lnTo>
                  <a:pt x="17904" y="8951"/>
                </a:lnTo>
                <a:cubicBezTo>
                  <a:pt x="17904" y="8632"/>
                  <a:pt x="17940" y="8589"/>
                  <a:pt x="18219" y="8584"/>
                </a:cubicBezTo>
                <a:cubicBezTo>
                  <a:pt x="18337" y="8582"/>
                  <a:pt x="18457" y="8554"/>
                  <a:pt x="18485" y="8521"/>
                </a:cubicBezTo>
                <a:cubicBezTo>
                  <a:pt x="18565" y="8427"/>
                  <a:pt x="18815" y="8379"/>
                  <a:pt x="18844" y="8452"/>
                </a:cubicBezTo>
                <a:cubicBezTo>
                  <a:pt x="18859" y="8488"/>
                  <a:pt x="18912" y="8475"/>
                  <a:pt x="18963" y="8426"/>
                </a:cubicBezTo>
                <a:cubicBezTo>
                  <a:pt x="19063" y="8330"/>
                  <a:pt x="19242" y="8394"/>
                  <a:pt x="19196" y="8508"/>
                </a:cubicBezTo>
                <a:cubicBezTo>
                  <a:pt x="19181" y="8547"/>
                  <a:pt x="19203" y="8625"/>
                  <a:pt x="19245" y="8679"/>
                </a:cubicBezTo>
                <a:cubicBezTo>
                  <a:pt x="19293" y="8740"/>
                  <a:pt x="19307" y="8807"/>
                  <a:pt x="19278" y="8862"/>
                </a:cubicBezTo>
                <a:cubicBezTo>
                  <a:pt x="19230" y="8953"/>
                  <a:pt x="19227" y="9515"/>
                  <a:pt x="19274" y="9652"/>
                </a:cubicBezTo>
                <a:cubicBezTo>
                  <a:pt x="19289" y="9695"/>
                  <a:pt x="19301" y="9783"/>
                  <a:pt x="19298" y="9848"/>
                </a:cubicBezTo>
                <a:cubicBezTo>
                  <a:pt x="19296" y="9912"/>
                  <a:pt x="19324" y="10002"/>
                  <a:pt x="19364" y="10050"/>
                </a:cubicBezTo>
                <a:cubicBezTo>
                  <a:pt x="19445" y="10146"/>
                  <a:pt x="19406" y="10410"/>
                  <a:pt x="19315" y="10378"/>
                </a:cubicBezTo>
                <a:cubicBezTo>
                  <a:pt x="19283" y="10367"/>
                  <a:pt x="19249" y="10398"/>
                  <a:pt x="19237" y="10448"/>
                </a:cubicBezTo>
                <a:cubicBezTo>
                  <a:pt x="19225" y="10497"/>
                  <a:pt x="19256" y="10530"/>
                  <a:pt x="19307" y="10523"/>
                </a:cubicBezTo>
                <a:cubicBezTo>
                  <a:pt x="19373" y="10515"/>
                  <a:pt x="19397" y="10571"/>
                  <a:pt x="19401" y="10725"/>
                </a:cubicBezTo>
                <a:cubicBezTo>
                  <a:pt x="19403" y="10842"/>
                  <a:pt x="19435" y="10994"/>
                  <a:pt x="19470" y="11060"/>
                </a:cubicBezTo>
                <a:cubicBezTo>
                  <a:pt x="19505" y="11126"/>
                  <a:pt x="19521" y="11180"/>
                  <a:pt x="19503" y="11180"/>
                </a:cubicBezTo>
                <a:cubicBezTo>
                  <a:pt x="19485" y="11180"/>
                  <a:pt x="19505" y="11280"/>
                  <a:pt x="19548" y="11408"/>
                </a:cubicBezTo>
                <a:cubicBezTo>
                  <a:pt x="19620" y="11625"/>
                  <a:pt x="19618" y="11645"/>
                  <a:pt x="19523" y="11723"/>
                </a:cubicBezTo>
                <a:cubicBezTo>
                  <a:pt x="19467" y="11770"/>
                  <a:pt x="19421" y="11783"/>
                  <a:pt x="19421" y="11755"/>
                </a:cubicBezTo>
                <a:cubicBezTo>
                  <a:pt x="19421" y="11727"/>
                  <a:pt x="19390" y="11752"/>
                  <a:pt x="19347" y="11806"/>
                </a:cubicBezTo>
                <a:cubicBezTo>
                  <a:pt x="19288" y="11882"/>
                  <a:pt x="19281" y="11928"/>
                  <a:pt x="19327" y="12014"/>
                </a:cubicBezTo>
                <a:cubicBezTo>
                  <a:pt x="19360" y="12075"/>
                  <a:pt x="19419" y="12107"/>
                  <a:pt x="19458" y="12083"/>
                </a:cubicBezTo>
                <a:cubicBezTo>
                  <a:pt x="19497" y="12060"/>
                  <a:pt x="19574" y="12073"/>
                  <a:pt x="19625" y="12115"/>
                </a:cubicBezTo>
                <a:cubicBezTo>
                  <a:pt x="19677" y="12158"/>
                  <a:pt x="19877" y="12202"/>
                  <a:pt x="20071" y="12216"/>
                </a:cubicBezTo>
                <a:cubicBezTo>
                  <a:pt x="20435" y="12242"/>
                  <a:pt x="20620" y="12144"/>
                  <a:pt x="20574" y="11945"/>
                </a:cubicBezTo>
                <a:cubicBezTo>
                  <a:pt x="20561" y="11888"/>
                  <a:pt x="20594" y="11747"/>
                  <a:pt x="20648" y="11629"/>
                </a:cubicBezTo>
                <a:cubicBezTo>
                  <a:pt x="20768" y="11363"/>
                  <a:pt x="20750" y="11061"/>
                  <a:pt x="20615" y="11060"/>
                </a:cubicBezTo>
                <a:cubicBezTo>
                  <a:pt x="20562" y="11060"/>
                  <a:pt x="20512" y="11017"/>
                  <a:pt x="20501" y="10965"/>
                </a:cubicBezTo>
                <a:cubicBezTo>
                  <a:pt x="20471" y="10831"/>
                  <a:pt x="20579" y="10552"/>
                  <a:pt x="20652" y="10574"/>
                </a:cubicBezTo>
                <a:cubicBezTo>
                  <a:pt x="20699" y="10588"/>
                  <a:pt x="20713" y="10187"/>
                  <a:pt x="20717" y="8900"/>
                </a:cubicBezTo>
                <a:cubicBezTo>
                  <a:pt x="20720" y="7969"/>
                  <a:pt x="20737" y="7149"/>
                  <a:pt x="20754" y="7081"/>
                </a:cubicBezTo>
                <a:cubicBezTo>
                  <a:pt x="20774" y="7001"/>
                  <a:pt x="20848" y="6961"/>
                  <a:pt x="20963" y="6961"/>
                </a:cubicBezTo>
                <a:lnTo>
                  <a:pt x="21138" y="6961"/>
                </a:lnTo>
                <a:lnTo>
                  <a:pt x="21134" y="5047"/>
                </a:lnTo>
                <a:cubicBezTo>
                  <a:pt x="21133" y="3996"/>
                  <a:pt x="21149" y="3096"/>
                  <a:pt x="21167" y="3051"/>
                </a:cubicBezTo>
                <a:cubicBezTo>
                  <a:pt x="21185" y="3007"/>
                  <a:pt x="21244" y="2969"/>
                  <a:pt x="21298" y="2969"/>
                </a:cubicBezTo>
                <a:cubicBezTo>
                  <a:pt x="21394" y="2969"/>
                  <a:pt x="21405" y="2940"/>
                  <a:pt x="21416" y="2622"/>
                </a:cubicBezTo>
                <a:cubicBezTo>
                  <a:pt x="21420" y="2536"/>
                  <a:pt x="21444" y="2413"/>
                  <a:pt x="21470" y="2350"/>
                </a:cubicBezTo>
                <a:cubicBezTo>
                  <a:pt x="21527" y="2209"/>
                  <a:pt x="21550" y="1754"/>
                  <a:pt x="21515" y="1466"/>
                </a:cubicBezTo>
                <a:cubicBezTo>
                  <a:pt x="21496" y="1318"/>
                  <a:pt x="21457" y="1251"/>
                  <a:pt x="21388" y="1251"/>
                </a:cubicBezTo>
                <a:cubicBezTo>
                  <a:pt x="21333" y="1251"/>
                  <a:pt x="21299" y="1283"/>
                  <a:pt x="21314" y="1321"/>
                </a:cubicBezTo>
                <a:cubicBezTo>
                  <a:pt x="21329" y="1358"/>
                  <a:pt x="21297" y="1450"/>
                  <a:pt x="21245" y="1523"/>
                </a:cubicBezTo>
                <a:cubicBezTo>
                  <a:pt x="21120" y="1697"/>
                  <a:pt x="20786" y="1610"/>
                  <a:pt x="20750" y="1396"/>
                </a:cubicBezTo>
                <a:cubicBezTo>
                  <a:pt x="20727" y="1261"/>
                  <a:pt x="20660" y="1253"/>
                  <a:pt x="19703" y="1264"/>
                </a:cubicBezTo>
                <a:cubicBezTo>
                  <a:pt x="19140" y="1270"/>
                  <a:pt x="18647" y="1246"/>
                  <a:pt x="18607" y="1207"/>
                </a:cubicBezTo>
                <a:cubicBezTo>
                  <a:pt x="18568" y="1168"/>
                  <a:pt x="18421" y="1134"/>
                  <a:pt x="18280" y="1131"/>
                </a:cubicBezTo>
                <a:cubicBezTo>
                  <a:pt x="18140" y="1128"/>
                  <a:pt x="17993" y="1095"/>
                  <a:pt x="17953" y="1055"/>
                </a:cubicBezTo>
                <a:cubicBezTo>
                  <a:pt x="17913" y="1015"/>
                  <a:pt x="17801" y="971"/>
                  <a:pt x="17704" y="961"/>
                </a:cubicBezTo>
                <a:cubicBezTo>
                  <a:pt x="17107" y="898"/>
                  <a:pt x="16858" y="835"/>
                  <a:pt x="16780" y="727"/>
                </a:cubicBezTo>
                <a:cubicBezTo>
                  <a:pt x="16710" y="630"/>
                  <a:pt x="16676" y="625"/>
                  <a:pt x="16616" y="702"/>
                </a:cubicBezTo>
                <a:cubicBezTo>
                  <a:pt x="16573" y="757"/>
                  <a:pt x="16515" y="770"/>
                  <a:pt x="16477" y="733"/>
                </a:cubicBezTo>
                <a:cubicBezTo>
                  <a:pt x="16387" y="645"/>
                  <a:pt x="16322" y="647"/>
                  <a:pt x="16248" y="733"/>
                </a:cubicBezTo>
                <a:cubicBezTo>
                  <a:pt x="16209" y="779"/>
                  <a:pt x="16161" y="775"/>
                  <a:pt x="16121" y="727"/>
                </a:cubicBezTo>
                <a:cubicBezTo>
                  <a:pt x="16086" y="685"/>
                  <a:pt x="15766" y="640"/>
                  <a:pt x="15410" y="632"/>
                </a:cubicBezTo>
                <a:cubicBezTo>
                  <a:pt x="15054" y="624"/>
                  <a:pt x="14707" y="591"/>
                  <a:pt x="14637" y="550"/>
                </a:cubicBezTo>
                <a:cubicBezTo>
                  <a:pt x="14567" y="509"/>
                  <a:pt x="14422" y="474"/>
                  <a:pt x="14314" y="474"/>
                </a:cubicBezTo>
                <a:cubicBezTo>
                  <a:pt x="14022" y="474"/>
                  <a:pt x="13857" y="351"/>
                  <a:pt x="13881" y="158"/>
                </a:cubicBezTo>
                <a:cubicBezTo>
                  <a:pt x="13903" y="-22"/>
                  <a:pt x="13858" y="-47"/>
                  <a:pt x="13766" y="95"/>
                </a:cubicBezTo>
                <a:cubicBezTo>
                  <a:pt x="13718" y="169"/>
                  <a:pt x="13680" y="173"/>
                  <a:pt x="13607" y="102"/>
                </a:cubicBezTo>
                <a:cubicBezTo>
                  <a:pt x="13530" y="28"/>
                  <a:pt x="13506" y="36"/>
                  <a:pt x="13484" y="127"/>
                </a:cubicBezTo>
                <a:cubicBezTo>
                  <a:pt x="13448" y="272"/>
                  <a:pt x="13312" y="269"/>
                  <a:pt x="13128" y="120"/>
                </a:cubicBezTo>
                <a:cubicBezTo>
                  <a:pt x="13048" y="56"/>
                  <a:pt x="12946" y="0"/>
                  <a:pt x="12899" y="0"/>
                </a:cubicBezTo>
                <a:close/>
                <a:moveTo>
                  <a:pt x="11591" y="7820"/>
                </a:moveTo>
                <a:cubicBezTo>
                  <a:pt x="11641" y="7828"/>
                  <a:pt x="11690" y="7859"/>
                  <a:pt x="11709" y="7908"/>
                </a:cubicBezTo>
                <a:cubicBezTo>
                  <a:pt x="11729" y="7958"/>
                  <a:pt x="11710" y="8040"/>
                  <a:pt x="11664" y="8092"/>
                </a:cubicBezTo>
                <a:cubicBezTo>
                  <a:pt x="11619" y="8143"/>
                  <a:pt x="11595" y="8206"/>
                  <a:pt x="11611" y="8231"/>
                </a:cubicBezTo>
                <a:cubicBezTo>
                  <a:pt x="11649" y="8288"/>
                  <a:pt x="11363" y="8519"/>
                  <a:pt x="11243" y="8527"/>
                </a:cubicBezTo>
                <a:cubicBezTo>
                  <a:pt x="11147" y="8534"/>
                  <a:pt x="11141" y="8530"/>
                  <a:pt x="11423" y="8692"/>
                </a:cubicBezTo>
                <a:cubicBezTo>
                  <a:pt x="11539" y="8758"/>
                  <a:pt x="11539" y="8764"/>
                  <a:pt x="11452" y="8913"/>
                </a:cubicBezTo>
                <a:cubicBezTo>
                  <a:pt x="11386" y="9024"/>
                  <a:pt x="11318" y="9056"/>
                  <a:pt x="11194" y="9033"/>
                </a:cubicBezTo>
                <a:cubicBezTo>
                  <a:pt x="11100" y="9015"/>
                  <a:pt x="10954" y="9034"/>
                  <a:pt x="10871" y="9071"/>
                </a:cubicBezTo>
                <a:cubicBezTo>
                  <a:pt x="10723" y="9136"/>
                  <a:pt x="10711" y="9123"/>
                  <a:pt x="10699" y="8938"/>
                </a:cubicBezTo>
                <a:cubicBezTo>
                  <a:pt x="10696" y="8889"/>
                  <a:pt x="10638" y="8775"/>
                  <a:pt x="10568" y="8685"/>
                </a:cubicBezTo>
                <a:lnTo>
                  <a:pt x="10442" y="8521"/>
                </a:lnTo>
                <a:lnTo>
                  <a:pt x="10560" y="8471"/>
                </a:lnTo>
                <a:cubicBezTo>
                  <a:pt x="10633" y="8439"/>
                  <a:pt x="10663" y="8381"/>
                  <a:pt x="10646" y="8313"/>
                </a:cubicBezTo>
                <a:cubicBezTo>
                  <a:pt x="10618" y="8198"/>
                  <a:pt x="10701" y="8122"/>
                  <a:pt x="10887" y="8092"/>
                </a:cubicBezTo>
                <a:cubicBezTo>
                  <a:pt x="10948" y="8082"/>
                  <a:pt x="10998" y="8069"/>
                  <a:pt x="10998" y="8060"/>
                </a:cubicBezTo>
                <a:cubicBezTo>
                  <a:pt x="10998" y="8035"/>
                  <a:pt x="11188" y="7960"/>
                  <a:pt x="11313" y="7940"/>
                </a:cubicBezTo>
                <a:cubicBezTo>
                  <a:pt x="11375" y="7930"/>
                  <a:pt x="11441" y="7899"/>
                  <a:pt x="11460" y="7871"/>
                </a:cubicBezTo>
                <a:cubicBezTo>
                  <a:pt x="11487" y="7828"/>
                  <a:pt x="11540" y="7812"/>
                  <a:pt x="11591" y="7820"/>
                </a:cubicBezTo>
                <a:close/>
                <a:moveTo>
                  <a:pt x="2894" y="13397"/>
                </a:moveTo>
                <a:cubicBezTo>
                  <a:pt x="2888" y="13405"/>
                  <a:pt x="2883" y="13434"/>
                  <a:pt x="2881" y="13479"/>
                </a:cubicBezTo>
                <a:cubicBezTo>
                  <a:pt x="2879" y="13562"/>
                  <a:pt x="2889" y="13606"/>
                  <a:pt x="2906" y="13580"/>
                </a:cubicBezTo>
                <a:cubicBezTo>
                  <a:pt x="2923" y="13554"/>
                  <a:pt x="2929" y="13485"/>
                  <a:pt x="2914" y="13429"/>
                </a:cubicBezTo>
                <a:cubicBezTo>
                  <a:pt x="2906" y="13398"/>
                  <a:pt x="2899" y="13389"/>
                  <a:pt x="2894" y="13397"/>
                </a:cubicBezTo>
                <a:close/>
                <a:moveTo>
                  <a:pt x="8336" y="16214"/>
                </a:moveTo>
                <a:cubicBezTo>
                  <a:pt x="8312" y="16191"/>
                  <a:pt x="8291" y="16279"/>
                  <a:pt x="8291" y="16410"/>
                </a:cubicBezTo>
                <a:cubicBezTo>
                  <a:pt x="8291" y="16542"/>
                  <a:pt x="8301" y="16650"/>
                  <a:pt x="8311" y="16650"/>
                </a:cubicBezTo>
                <a:cubicBezTo>
                  <a:pt x="8354" y="16650"/>
                  <a:pt x="8377" y="16253"/>
                  <a:pt x="8336" y="1621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95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rcRect l="97" t="11375" r="1865" b="10322"/>
          <a:stretch>
            <a:fillRect/>
          </a:stretch>
        </p:blipFill>
        <p:spPr>
          <a:xfrm>
            <a:off x="2903720" y="3408775"/>
            <a:ext cx="1688081" cy="1348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0" h="21575" extrusionOk="0">
                <a:moveTo>
                  <a:pt x="10374" y="0"/>
                </a:moveTo>
                <a:cubicBezTo>
                  <a:pt x="9761" y="2"/>
                  <a:pt x="9219" y="18"/>
                  <a:pt x="9177" y="49"/>
                </a:cubicBezTo>
                <a:cubicBezTo>
                  <a:pt x="9150" y="69"/>
                  <a:pt x="8907" y="124"/>
                  <a:pt x="8635" y="170"/>
                </a:cubicBezTo>
                <a:cubicBezTo>
                  <a:pt x="8363" y="215"/>
                  <a:pt x="8023" y="284"/>
                  <a:pt x="7884" y="322"/>
                </a:cubicBezTo>
                <a:cubicBezTo>
                  <a:pt x="7744" y="359"/>
                  <a:pt x="7597" y="396"/>
                  <a:pt x="7556" y="407"/>
                </a:cubicBezTo>
                <a:cubicBezTo>
                  <a:pt x="7514" y="417"/>
                  <a:pt x="7439" y="450"/>
                  <a:pt x="7388" y="478"/>
                </a:cubicBezTo>
                <a:cubicBezTo>
                  <a:pt x="7387" y="479"/>
                  <a:pt x="7383" y="477"/>
                  <a:pt x="7381" y="478"/>
                </a:cubicBezTo>
                <a:cubicBezTo>
                  <a:pt x="7347" y="496"/>
                  <a:pt x="7304" y="505"/>
                  <a:pt x="7257" y="496"/>
                </a:cubicBezTo>
                <a:cubicBezTo>
                  <a:pt x="7235" y="497"/>
                  <a:pt x="7213" y="509"/>
                  <a:pt x="7196" y="505"/>
                </a:cubicBezTo>
                <a:cubicBezTo>
                  <a:pt x="7097" y="481"/>
                  <a:pt x="6786" y="858"/>
                  <a:pt x="6722" y="1081"/>
                </a:cubicBezTo>
                <a:cubicBezTo>
                  <a:pt x="6699" y="1161"/>
                  <a:pt x="6650" y="1184"/>
                  <a:pt x="6562" y="1157"/>
                </a:cubicBezTo>
                <a:cubicBezTo>
                  <a:pt x="6492" y="1135"/>
                  <a:pt x="6453" y="1143"/>
                  <a:pt x="6476" y="1175"/>
                </a:cubicBezTo>
                <a:cubicBezTo>
                  <a:pt x="6499" y="1206"/>
                  <a:pt x="6463" y="1302"/>
                  <a:pt x="6394" y="1393"/>
                </a:cubicBezTo>
                <a:cubicBezTo>
                  <a:pt x="6326" y="1485"/>
                  <a:pt x="6280" y="1580"/>
                  <a:pt x="6291" y="1603"/>
                </a:cubicBezTo>
                <a:cubicBezTo>
                  <a:pt x="6302" y="1627"/>
                  <a:pt x="6179" y="1734"/>
                  <a:pt x="6020" y="1840"/>
                </a:cubicBezTo>
                <a:cubicBezTo>
                  <a:pt x="5862" y="1946"/>
                  <a:pt x="5752" y="2032"/>
                  <a:pt x="5775" y="2032"/>
                </a:cubicBezTo>
                <a:cubicBezTo>
                  <a:pt x="5798" y="2032"/>
                  <a:pt x="5784" y="2081"/>
                  <a:pt x="5746" y="2139"/>
                </a:cubicBezTo>
                <a:cubicBezTo>
                  <a:pt x="5708" y="2197"/>
                  <a:pt x="5635" y="2227"/>
                  <a:pt x="5582" y="2206"/>
                </a:cubicBezTo>
                <a:cubicBezTo>
                  <a:pt x="5500" y="2173"/>
                  <a:pt x="5419" y="2278"/>
                  <a:pt x="5397" y="2447"/>
                </a:cubicBezTo>
                <a:cubicBezTo>
                  <a:pt x="5394" y="2467"/>
                  <a:pt x="5282" y="2605"/>
                  <a:pt x="5148" y="2755"/>
                </a:cubicBezTo>
                <a:cubicBezTo>
                  <a:pt x="4779" y="3168"/>
                  <a:pt x="4255" y="3870"/>
                  <a:pt x="4097" y="4162"/>
                </a:cubicBezTo>
                <a:cubicBezTo>
                  <a:pt x="4020" y="4305"/>
                  <a:pt x="3883" y="4546"/>
                  <a:pt x="3794" y="4693"/>
                </a:cubicBezTo>
                <a:cubicBezTo>
                  <a:pt x="3705" y="4841"/>
                  <a:pt x="3604" y="5020"/>
                  <a:pt x="3566" y="5095"/>
                </a:cubicBezTo>
                <a:cubicBezTo>
                  <a:pt x="3429" y="5368"/>
                  <a:pt x="2945" y="6596"/>
                  <a:pt x="2946" y="6672"/>
                </a:cubicBezTo>
                <a:cubicBezTo>
                  <a:pt x="2947" y="6714"/>
                  <a:pt x="3046" y="6488"/>
                  <a:pt x="3167" y="6171"/>
                </a:cubicBezTo>
                <a:cubicBezTo>
                  <a:pt x="3341" y="5715"/>
                  <a:pt x="3555" y="5271"/>
                  <a:pt x="3787" y="4863"/>
                </a:cubicBezTo>
                <a:cubicBezTo>
                  <a:pt x="3813" y="4804"/>
                  <a:pt x="3879" y="4682"/>
                  <a:pt x="3879" y="4667"/>
                </a:cubicBezTo>
                <a:cubicBezTo>
                  <a:pt x="3879" y="4624"/>
                  <a:pt x="3912" y="4563"/>
                  <a:pt x="3951" y="4533"/>
                </a:cubicBezTo>
                <a:cubicBezTo>
                  <a:pt x="3990" y="4502"/>
                  <a:pt x="4116" y="4328"/>
                  <a:pt x="4232" y="4149"/>
                </a:cubicBezTo>
                <a:cubicBezTo>
                  <a:pt x="4312" y="4024"/>
                  <a:pt x="4382" y="3947"/>
                  <a:pt x="4432" y="3903"/>
                </a:cubicBezTo>
                <a:cubicBezTo>
                  <a:pt x="4438" y="3895"/>
                  <a:pt x="4443" y="3884"/>
                  <a:pt x="4449" y="3876"/>
                </a:cubicBezTo>
                <a:cubicBezTo>
                  <a:pt x="4583" y="3713"/>
                  <a:pt x="4698" y="3587"/>
                  <a:pt x="4788" y="3497"/>
                </a:cubicBezTo>
                <a:cubicBezTo>
                  <a:pt x="4815" y="3457"/>
                  <a:pt x="4849" y="3423"/>
                  <a:pt x="4898" y="3403"/>
                </a:cubicBezTo>
                <a:cubicBezTo>
                  <a:pt x="4904" y="3401"/>
                  <a:pt x="4925" y="3374"/>
                  <a:pt x="4927" y="3376"/>
                </a:cubicBezTo>
                <a:cubicBezTo>
                  <a:pt x="4951" y="3395"/>
                  <a:pt x="4988" y="3377"/>
                  <a:pt x="5009" y="3336"/>
                </a:cubicBezTo>
                <a:cubicBezTo>
                  <a:pt x="5029" y="3295"/>
                  <a:pt x="5078" y="3276"/>
                  <a:pt x="5119" y="3296"/>
                </a:cubicBezTo>
                <a:cubicBezTo>
                  <a:pt x="5133" y="3302"/>
                  <a:pt x="5139" y="3301"/>
                  <a:pt x="5148" y="3300"/>
                </a:cubicBezTo>
                <a:cubicBezTo>
                  <a:pt x="5149" y="3292"/>
                  <a:pt x="5156" y="3287"/>
                  <a:pt x="5155" y="3278"/>
                </a:cubicBezTo>
                <a:cubicBezTo>
                  <a:pt x="5145" y="3220"/>
                  <a:pt x="5166" y="3166"/>
                  <a:pt x="5198" y="3117"/>
                </a:cubicBezTo>
                <a:cubicBezTo>
                  <a:pt x="5205" y="3105"/>
                  <a:pt x="5210" y="3092"/>
                  <a:pt x="5219" y="3081"/>
                </a:cubicBezTo>
                <a:cubicBezTo>
                  <a:pt x="5307" y="2925"/>
                  <a:pt x="5475" y="2720"/>
                  <a:pt x="5543" y="2720"/>
                </a:cubicBezTo>
                <a:cubicBezTo>
                  <a:pt x="5568" y="2720"/>
                  <a:pt x="5655" y="2654"/>
                  <a:pt x="5739" y="2577"/>
                </a:cubicBezTo>
                <a:cubicBezTo>
                  <a:pt x="5880" y="2446"/>
                  <a:pt x="6184" y="2363"/>
                  <a:pt x="6519" y="2358"/>
                </a:cubicBezTo>
                <a:cubicBezTo>
                  <a:pt x="6669" y="2356"/>
                  <a:pt x="7289" y="2696"/>
                  <a:pt x="7289" y="2782"/>
                </a:cubicBezTo>
                <a:cubicBezTo>
                  <a:pt x="7289" y="2811"/>
                  <a:pt x="7236" y="2892"/>
                  <a:pt x="7175" y="2961"/>
                </a:cubicBezTo>
                <a:cubicBezTo>
                  <a:pt x="7067" y="3083"/>
                  <a:pt x="7062" y="3084"/>
                  <a:pt x="6954" y="2938"/>
                </a:cubicBezTo>
                <a:cubicBezTo>
                  <a:pt x="6809" y="2743"/>
                  <a:pt x="6692" y="2751"/>
                  <a:pt x="6630" y="2956"/>
                </a:cubicBezTo>
                <a:cubicBezTo>
                  <a:pt x="6602" y="3047"/>
                  <a:pt x="6553" y="3140"/>
                  <a:pt x="6519" y="3166"/>
                </a:cubicBezTo>
                <a:cubicBezTo>
                  <a:pt x="6476" y="3200"/>
                  <a:pt x="6482" y="3260"/>
                  <a:pt x="6541" y="3372"/>
                </a:cubicBezTo>
                <a:cubicBezTo>
                  <a:pt x="6616" y="3516"/>
                  <a:pt x="6613" y="3542"/>
                  <a:pt x="6516" y="3653"/>
                </a:cubicBezTo>
                <a:cubicBezTo>
                  <a:pt x="6378" y="3810"/>
                  <a:pt x="6380" y="4006"/>
                  <a:pt x="6519" y="4099"/>
                </a:cubicBezTo>
                <a:cubicBezTo>
                  <a:pt x="6583" y="4143"/>
                  <a:pt x="6630" y="4241"/>
                  <a:pt x="6630" y="4341"/>
                </a:cubicBezTo>
                <a:cubicBezTo>
                  <a:pt x="6630" y="4445"/>
                  <a:pt x="6661" y="4510"/>
                  <a:pt x="6712" y="4510"/>
                </a:cubicBezTo>
                <a:cubicBezTo>
                  <a:pt x="6756" y="4510"/>
                  <a:pt x="6828" y="4619"/>
                  <a:pt x="6872" y="4751"/>
                </a:cubicBezTo>
                <a:cubicBezTo>
                  <a:pt x="6916" y="4884"/>
                  <a:pt x="6981" y="4993"/>
                  <a:pt x="7018" y="4993"/>
                </a:cubicBezTo>
                <a:cubicBezTo>
                  <a:pt x="7110" y="4993"/>
                  <a:pt x="7289" y="4785"/>
                  <a:pt x="7289" y="4676"/>
                </a:cubicBezTo>
                <a:cubicBezTo>
                  <a:pt x="7289" y="4412"/>
                  <a:pt x="8038" y="4387"/>
                  <a:pt x="8229" y="4644"/>
                </a:cubicBezTo>
                <a:cubicBezTo>
                  <a:pt x="8337" y="4789"/>
                  <a:pt x="8353" y="4789"/>
                  <a:pt x="8400" y="4684"/>
                </a:cubicBezTo>
                <a:cubicBezTo>
                  <a:pt x="8434" y="4609"/>
                  <a:pt x="8511" y="4574"/>
                  <a:pt x="8625" y="4582"/>
                </a:cubicBezTo>
                <a:cubicBezTo>
                  <a:pt x="8720" y="4588"/>
                  <a:pt x="8812" y="4586"/>
                  <a:pt x="8828" y="4577"/>
                </a:cubicBezTo>
                <a:cubicBezTo>
                  <a:pt x="8881" y="4546"/>
                  <a:pt x="9137" y="4525"/>
                  <a:pt x="9797" y="4497"/>
                </a:cubicBezTo>
                <a:cubicBezTo>
                  <a:pt x="10225" y="4479"/>
                  <a:pt x="10494" y="4437"/>
                  <a:pt x="10548" y="4381"/>
                </a:cubicBezTo>
                <a:cubicBezTo>
                  <a:pt x="10606" y="4321"/>
                  <a:pt x="10750" y="4304"/>
                  <a:pt x="11001" y="4327"/>
                </a:cubicBezTo>
                <a:cubicBezTo>
                  <a:pt x="11421" y="4366"/>
                  <a:pt x="11522" y="4448"/>
                  <a:pt x="11421" y="4653"/>
                </a:cubicBezTo>
                <a:cubicBezTo>
                  <a:pt x="11384" y="4728"/>
                  <a:pt x="11330" y="4850"/>
                  <a:pt x="11300" y="4926"/>
                </a:cubicBezTo>
                <a:cubicBezTo>
                  <a:pt x="11270" y="5001"/>
                  <a:pt x="11217" y="5132"/>
                  <a:pt x="11182" y="5216"/>
                </a:cubicBezTo>
                <a:cubicBezTo>
                  <a:pt x="11130" y="5343"/>
                  <a:pt x="11136" y="5379"/>
                  <a:pt x="11221" y="5439"/>
                </a:cubicBezTo>
                <a:cubicBezTo>
                  <a:pt x="11278" y="5478"/>
                  <a:pt x="11411" y="5615"/>
                  <a:pt x="11517" y="5743"/>
                </a:cubicBezTo>
                <a:cubicBezTo>
                  <a:pt x="11715" y="5982"/>
                  <a:pt x="12021" y="6072"/>
                  <a:pt x="12166" y="5935"/>
                </a:cubicBezTo>
                <a:cubicBezTo>
                  <a:pt x="12203" y="5899"/>
                  <a:pt x="12233" y="5891"/>
                  <a:pt x="12233" y="5912"/>
                </a:cubicBezTo>
                <a:cubicBezTo>
                  <a:pt x="12233" y="5934"/>
                  <a:pt x="12307" y="5916"/>
                  <a:pt x="12397" y="5877"/>
                </a:cubicBezTo>
                <a:cubicBezTo>
                  <a:pt x="12540" y="5814"/>
                  <a:pt x="12557" y="5784"/>
                  <a:pt x="12525" y="5627"/>
                </a:cubicBezTo>
                <a:cubicBezTo>
                  <a:pt x="12505" y="5527"/>
                  <a:pt x="12490" y="5398"/>
                  <a:pt x="12490" y="5341"/>
                </a:cubicBezTo>
                <a:cubicBezTo>
                  <a:pt x="12490" y="5283"/>
                  <a:pt x="12457" y="5201"/>
                  <a:pt x="12415" y="5162"/>
                </a:cubicBezTo>
                <a:cubicBezTo>
                  <a:pt x="12351" y="5103"/>
                  <a:pt x="12356" y="5073"/>
                  <a:pt x="12450" y="4966"/>
                </a:cubicBezTo>
                <a:cubicBezTo>
                  <a:pt x="12528" y="4877"/>
                  <a:pt x="12545" y="4812"/>
                  <a:pt x="12507" y="4756"/>
                </a:cubicBezTo>
                <a:cubicBezTo>
                  <a:pt x="12472" y="4702"/>
                  <a:pt x="12478" y="4632"/>
                  <a:pt x="12529" y="4546"/>
                </a:cubicBezTo>
                <a:cubicBezTo>
                  <a:pt x="12599" y="4426"/>
                  <a:pt x="12629" y="4420"/>
                  <a:pt x="12953" y="4501"/>
                </a:cubicBezTo>
                <a:cubicBezTo>
                  <a:pt x="13145" y="4550"/>
                  <a:pt x="13390" y="4598"/>
                  <a:pt x="13494" y="4609"/>
                </a:cubicBezTo>
                <a:cubicBezTo>
                  <a:pt x="13710" y="4631"/>
                  <a:pt x="13751" y="4704"/>
                  <a:pt x="13647" y="4881"/>
                </a:cubicBezTo>
                <a:cubicBezTo>
                  <a:pt x="13590" y="4979"/>
                  <a:pt x="13549" y="4989"/>
                  <a:pt x="13441" y="4935"/>
                </a:cubicBezTo>
                <a:cubicBezTo>
                  <a:pt x="13014" y="4719"/>
                  <a:pt x="12954" y="4708"/>
                  <a:pt x="12971" y="4845"/>
                </a:cubicBezTo>
                <a:cubicBezTo>
                  <a:pt x="12978" y="4908"/>
                  <a:pt x="13034" y="4963"/>
                  <a:pt x="13092" y="4966"/>
                </a:cubicBezTo>
                <a:cubicBezTo>
                  <a:pt x="13149" y="4968"/>
                  <a:pt x="13285" y="4993"/>
                  <a:pt x="13395" y="5019"/>
                </a:cubicBezTo>
                <a:cubicBezTo>
                  <a:pt x="13613" y="5073"/>
                  <a:pt x="13909" y="4965"/>
                  <a:pt x="13854" y="4854"/>
                </a:cubicBezTo>
                <a:cubicBezTo>
                  <a:pt x="13835" y="4816"/>
                  <a:pt x="13860" y="4765"/>
                  <a:pt x="13908" y="4743"/>
                </a:cubicBezTo>
                <a:cubicBezTo>
                  <a:pt x="14004" y="4696"/>
                  <a:pt x="14161" y="4833"/>
                  <a:pt x="14150" y="4952"/>
                </a:cubicBezTo>
                <a:cubicBezTo>
                  <a:pt x="14128" y="5180"/>
                  <a:pt x="14178" y="5244"/>
                  <a:pt x="14456" y="5359"/>
                </a:cubicBezTo>
                <a:cubicBezTo>
                  <a:pt x="14750" y="5480"/>
                  <a:pt x="14758" y="5477"/>
                  <a:pt x="15005" y="5332"/>
                </a:cubicBezTo>
                <a:cubicBezTo>
                  <a:pt x="15143" y="5251"/>
                  <a:pt x="15254" y="5159"/>
                  <a:pt x="15254" y="5127"/>
                </a:cubicBezTo>
                <a:cubicBezTo>
                  <a:pt x="15254" y="5094"/>
                  <a:pt x="15196" y="5017"/>
                  <a:pt x="15122" y="4957"/>
                </a:cubicBezTo>
                <a:cubicBezTo>
                  <a:pt x="15049" y="4896"/>
                  <a:pt x="14972" y="4750"/>
                  <a:pt x="14951" y="4631"/>
                </a:cubicBezTo>
                <a:cubicBezTo>
                  <a:pt x="14917" y="4434"/>
                  <a:pt x="14865" y="4305"/>
                  <a:pt x="14802" y="4233"/>
                </a:cubicBezTo>
                <a:cubicBezTo>
                  <a:pt x="14791" y="4221"/>
                  <a:pt x="14780" y="4204"/>
                  <a:pt x="14770" y="4193"/>
                </a:cubicBezTo>
                <a:cubicBezTo>
                  <a:pt x="14745" y="4175"/>
                  <a:pt x="14719" y="4166"/>
                  <a:pt x="14691" y="4166"/>
                </a:cubicBezTo>
                <a:cubicBezTo>
                  <a:pt x="14672" y="4166"/>
                  <a:pt x="14627" y="4137"/>
                  <a:pt x="14595" y="4126"/>
                </a:cubicBezTo>
                <a:cubicBezTo>
                  <a:pt x="14539" y="4108"/>
                  <a:pt x="14485" y="4101"/>
                  <a:pt x="14428" y="4064"/>
                </a:cubicBezTo>
                <a:cubicBezTo>
                  <a:pt x="14306" y="3985"/>
                  <a:pt x="14267" y="3908"/>
                  <a:pt x="14267" y="3760"/>
                </a:cubicBezTo>
                <a:cubicBezTo>
                  <a:pt x="14267" y="3652"/>
                  <a:pt x="14230" y="3526"/>
                  <a:pt x="14185" y="3479"/>
                </a:cubicBezTo>
                <a:cubicBezTo>
                  <a:pt x="14140" y="3432"/>
                  <a:pt x="14115" y="3365"/>
                  <a:pt x="14132" y="3331"/>
                </a:cubicBezTo>
                <a:cubicBezTo>
                  <a:pt x="14185" y="3224"/>
                  <a:pt x="14339" y="3265"/>
                  <a:pt x="14477" y="3425"/>
                </a:cubicBezTo>
                <a:cubicBezTo>
                  <a:pt x="14520" y="3474"/>
                  <a:pt x="14552" y="3505"/>
                  <a:pt x="14577" y="3519"/>
                </a:cubicBezTo>
                <a:cubicBezTo>
                  <a:pt x="14592" y="3517"/>
                  <a:pt x="14600" y="3511"/>
                  <a:pt x="14616" y="3510"/>
                </a:cubicBezTo>
                <a:cubicBezTo>
                  <a:pt x="14622" y="3510"/>
                  <a:pt x="14625" y="3506"/>
                  <a:pt x="14631" y="3506"/>
                </a:cubicBezTo>
                <a:cubicBezTo>
                  <a:pt x="14632" y="3502"/>
                  <a:pt x="14633" y="3501"/>
                  <a:pt x="14634" y="3497"/>
                </a:cubicBezTo>
                <a:cubicBezTo>
                  <a:pt x="14648" y="3450"/>
                  <a:pt x="14754" y="3344"/>
                  <a:pt x="14873" y="3260"/>
                </a:cubicBezTo>
                <a:cubicBezTo>
                  <a:pt x="14992" y="3176"/>
                  <a:pt x="15091" y="3077"/>
                  <a:pt x="15090" y="3037"/>
                </a:cubicBezTo>
                <a:cubicBezTo>
                  <a:pt x="15088" y="2810"/>
                  <a:pt x="14842" y="2671"/>
                  <a:pt x="14709" y="2822"/>
                </a:cubicBezTo>
                <a:cubicBezTo>
                  <a:pt x="14625" y="2917"/>
                  <a:pt x="14604" y="2910"/>
                  <a:pt x="14492" y="2760"/>
                </a:cubicBezTo>
                <a:cubicBezTo>
                  <a:pt x="14389" y="2623"/>
                  <a:pt x="14377" y="2571"/>
                  <a:pt x="14428" y="2452"/>
                </a:cubicBezTo>
                <a:cubicBezTo>
                  <a:pt x="14479" y="2331"/>
                  <a:pt x="14541" y="2309"/>
                  <a:pt x="14809" y="2309"/>
                </a:cubicBezTo>
                <a:cubicBezTo>
                  <a:pt x="15057" y="2309"/>
                  <a:pt x="15152" y="2277"/>
                  <a:pt x="15229" y="2170"/>
                </a:cubicBezTo>
                <a:cubicBezTo>
                  <a:pt x="15327" y="2034"/>
                  <a:pt x="15328" y="2036"/>
                  <a:pt x="15553" y="2188"/>
                </a:cubicBezTo>
                <a:cubicBezTo>
                  <a:pt x="15797" y="2353"/>
                  <a:pt x="16239" y="2764"/>
                  <a:pt x="16440" y="2997"/>
                </a:cubicBezTo>
                <a:cubicBezTo>
                  <a:pt x="16515" y="3038"/>
                  <a:pt x="16539" y="3080"/>
                  <a:pt x="16533" y="3130"/>
                </a:cubicBezTo>
                <a:cubicBezTo>
                  <a:pt x="16535" y="3135"/>
                  <a:pt x="16547" y="3149"/>
                  <a:pt x="16547" y="3153"/>
                </a:cubicBezTo>
                <a:cubicBezTo>
                  <a:pt x="16547" y="3197"/>
                  <a:pt x="16603" y="3270"/>
                  <a:pt x="16672" y="3314"/>
                </a:cubicBezTo>
                <a:cubicBezTo>
                  <a:pt x="16820" y="3406"/>
                  <a:pt x="17071" y="3689"/>
                  <a:pt x="17071" y="3765"/>
                </a:cubicBezTo>
                <a:cubicBezTo>
                  <a:pt x="17071" y="3783"/>
                  <a:pt x="17172" y="3918"/>
                  <a:pt x="17249" y="4028"/>
                </a:cubicBezTo>
                <a:cubicBezTo>
                  <a:pt x="17300" y="4068"/>
                  <a:pt x="17347" y="4143"/>
                  <a:pt x="17367" y="4211"/>
                </a:cubicBezTo>
                <a:cubicBezTo>
                  <a:pt x="17367" y="4212"/>
                  <a:pt x="17370" y="4210"/>
                  <a:pt x="17370" y="4211"/>
                </a:cubicBezTo>
                <a:cubicBezTo>
                  <a:pt x="17438" y="4301"/>
                  <a:pt x="17477" y="4379"/>
                  <a:pt x="17530" y="4461"/>
                </a:cubicBezTo>
                <a:cubicBezTo>
                  <a:pt x="17559" y="4499"/>
                  <a:pt x="17584" y="4532"/>
                  <a:pt x="17609" y="4577"/>
                </a:cubicBezTo>
                <a:cubicBezTo>
                  <a:pt x="17727" y="4780"/>
                  <a:pt x="17805" y="4956"/>
                  <a:pt x="17790" y="5046"/>
                </a:cubicBezTo>
                <a:cubicBezTo>
                  <a:pt x="17788" y="5065"/>
                  <a:pt x="17791" y="5079"/>
                  <a:pt x="17794" y="5091"/>
                </a:cubicBezTo>
                <a:cubicBezTo>
                  <a:pt x="17810" y="5099"/>
                  <a:pt x="17827" y="5106"/>
                  <a:pt x="17840" y="5095"/>
                </a:cubicBezTo>
                <a:cubicBezTo>
                  <a:pt x="17877" y="5067"/>
                  <a:pt x="17922" y="5126"/>
                  <a:pt x="17951" y="5211"/>
                </a:cubicBezTo>
                <a:cubicBezTo>
                  <a:pt x="17968" y="5231"/>
                  <a:pt x="17984" y="5246"/>
                  <a:pt x="18001" y="5269"/>
                </a:cubicBezTo>
                <a:lnTo>
                  <a:pt x="18100" y="5412"/>
                </a:lnTo>
                <a:cubicBezTo>
                  <a:pt x="18100" y="5402"/>
                  <a:pt x="18098" y="5391"/>
                  <a:pt x="18097" y="5381"/>
                </a:cubicBezTo>
                <a:lnTo>
                  <a:pt x="18022" y="5202"/>
                </a:lnTo>
                <a:cubicBezTo>
                  <a:pt x="17845" y="4776"/>
                  <a:pt x="17206" y="3737"/>
                  <a:pt x="16718" y="3081"/>
                </a:cubicBezTo>
                <a:cubicBezTo>
                  <a:pt x="16457" y="2731"/>
                  <a:pt x="16244" y="2467"/>
                  <a:pt x="16244" y="2492"/>
                </a:cubicBezTo>
                <a:cubicBezTo>
                  <a:pt x="16244" y="2517"/>
                  <a:pt x="16201" y="2488"/>
                  <a:pt x="16148" y="2429"/>
                </a:cubicBezTo>
                <a:cubicBezTo>
                  <a:pt x="15943" y="2203"/>
                  <a:pt x="14971" y="1411"/>
                  <a:pt x="14898" y="1411"/>
                </a:cubicBezTo>
                <a:cubicBezTo>
                  <a:pt x="14803" y="1411"/>
                  <a:pt x="14688" y="1157"/>
                  <a:pt x="14727" y="1032"/>
                </a:cubicBezTo>
                <a:cubicBezTo>
                  <a:pt x="14767" y="901"/>
                  <a:pt x="14528" y="598"/>
                  <a:pt x="14342" y="545"/>
                </a:cubicBezTo>
                <a:cubicBezTo>
                  <a:pt x="14256" y="520"/>
                  <a:pt x="14078" y="460"/>
                  <a:pt x="13947" y="407"/>
                </a:cubicBezTo>
                <a:cubicBezTo>
                  <a:pt x="13638" y="281"/>
                  <a:pt x="12739" y="113"/>
                  <a:pt x="11980" y="40"/>
                </a:cubicBezTo>
                <a:cubicBezTo>
                  <a:pt x="11668" y="11"/>
                  <a:pt x="10986" y="-2"/>
                  <a:pt x="10374" y="0"/>
                </a:cubicBezTo>
                <a:close/>
                <a:moveTo>
                  <a:pt x="16757" y="4546"/>
                </a:moveTo>
                <a:cubicBezTo>
                  <a:pt x="16742" y="4551"/>
                  <a:pt x="16737" y="4579"/>
                  <a:pt x="16736" y="4631"/>
                </a:cubicBezTo>
                <a:cubicBezTo>
                  <a:pt x="16735" y="4697"/>
                  <a:pt x="16688" y="4831"/>
                  <a:pt x="16629" y="4926"/>
                </a:cubicBezTo>
                <a:cubicBezTo>
                  <a:pt x="16570" y="5020"/>
                  <a:pt x="16523" y="5164"/>
                  <a:pt x="16522" y="5243"/>
                </a:cubicBezTo>
                <a:cubicBezTo>
                  <a:pt x="16521" y="5435"/>
                  <a:pt x="16464" y="5489"/>
                  <a:pt x="16373" y="5394"/>
                </a:cubicBezTo>
                <a:cubicBezTo>
                  <a:pt x="16268" y="5286"/>
                  <a:pt x="16251" y="5334"/>
                  <a:pt x="16309" y="5600"/>
                </a:cubicBezTo>
                <a:cubicBezTo>
                  <a:pt x="16315" y="5630"/>
                  <a:pt x="16324" y="5649"/>
                  <a:pt x="16330" y="5671"/>
                </a:cubicBezTo>
                <a:cubicBezTo>
                  <a:pt x="16358" y="5723"/>
                  <a:pt x="16383" y="5769"/>
                  <a:pt x="16405" y="5801"/>
                </a:cubicBezTo>
                <a:cubicBezTo>
                  <a:pt x="16445" y="5819"/>
                  <a:pt x="16506" y="5819"/>
                  <a:pt x="16618" y="5810"/>
                </a:cubicBezTo>
                <a:cubicBezTo>
                  <a:pt x="16857" y="5791"/>
                  <a:pt x="16877" y="5804"/>
                  <a:pt x="16893" y="5962"/>
                </a:cubicBezTo>
                <a:cubicBezTo>
                  <a:pt x="16902" y="6055"/>
                  <a:pt x="16951" y="6169"/>
                  <a:pt x="17000" y="6216"/>
                </a:cubicBezTo>
                <a:cubicBezTo>
                  <a:pt x="17049" y="6263"/>
                  <a:pt x="17104" y="6301"/>
                  <a:pt x="17121" y="6301"/>
                </a:cubicBezTo>
                <a:cubicBezTo>
                  <a:pt x="17162" y="6301"/>
                  <a:pt x="17146" y="5618"/>
                  <a:pt x="17103" y="5564"/>
                </a:cubicBezTo>
                <a:cubicBezTo>
                  <a:pt x="17084" y="5541"/>
                  <a:pt x="17071" y="5464"/>
                  <a:pt x="17071" y="5394"/>
                </a:cubicBezTo>
                <a:cubicBezTo>
                  <a:pt x="17071" y="5275"/>
                  <a:pt x="17015" y="5242"/>
                  <a:pt x="16868" y="5265"/>
                </a:cubicBezTo>
                <a:cubicBezTo>
                  <a:pt x="16750" y="5283"/>
                  <a:pt x="16740" y="5153"/>
                  <a:pt x="16850" y="5028"/>
                </a:cubicBezTo>
                <a:cubicBezTo>
                  <a:pt x="16989" y="4871"/>
                  <a:pt x="16990" y="4704"/>
                  <a:pt x="16850" y="4595"/>
                </a:cubicBezTo>
                <a:cubicBezTo>
                  <a:pt x="16803" y="4558"/>
                  <a:pt x="16773" y="4541"/>
                  <a:pt x="16757" y="4546"/>
                </a:cubicBezTo>
                <a:close/>
                <a:moveTo>
                  <a:pt x="5137" y="4577"/>
                </a:moveTo>
                <a:lnTo>
                  <a:pt x="5155" y="4801"/>
                </a:lnTo>
                <a:cubicBezTo>
                  <a:pt x="5170" y="5000"/>
                  <a:pt x="5157" y="5025"/>
                  <a:pt x="5048" y="5006"/>
                </a:cubicBezTo>
                <a:cubicBezTo>
                  <a:pt x="4964" y="4991"/>
                  <a:pt x="4923" y="5021"/>
                  <a:pt x="4923" y="5095"/>
                </a:cubicBezTo>
                <a:cubicBezTo>
                  <a:pt x="4923" y="5156"/>
                  <a:pt x="4887" y="5221"/>
                  <a:pt x="4841" y="5243"/>
                </a:cubicBezTo>
                <a:cubicBezTo>
                  <a:pt x="4730" y="5296"/>
                  <a:pt x="4738" y="5392"/>
                  <a:pt x="4856" y="5430"/>
                </a:cubicBezTo>
                <a:cubicBezTo>
                  <a:pt x="5155" y="5528"/>
                  <a:pt x="5529" y="5357"/>
                  <a:pt x="5529" y="5122"/>
                </a:cubicBezTo>
                <a:cubicBezTo>
                  <a:pt x="5529" y="4924"/>
                  <a:pt x="5620" y="4913"/>
                  <a:pt x="5792" y="5095"/>
                </a:cubicBezTo>
                <a:cubicBezTo>
                  <a:pt x="5945" y="5257"/>
                  <a:pt x="6077" y="5319"/>
                  <a:pt x="6077" y="5229"/>
                </a:cubicBezTo>
                <a:cubicBezTo>
                  <a:pt x="6077" y="5131"/>
                  <a:pt x="5960" y="4926"/>
                  <a:pt x="5903" y="4926"/>
                </a:cubicBezTo>
                <a:cubicBezTo>
                  <a:pt x="5868" y="4926"/>
                  <a:pt x="5787" y="4867"/>
                  <a:pt x="5725" y="4796"/>
                </a:cubicBezTo>
                <a:cubicBezTo>
                  <a:pt x="5662" y="4725"/>
                  <a:pt x="5506" y="4647"/>
                  <a:pt x="5376" y="4622"/>
                </a:cubicBezTo>
                <a:lnTo>
                  <a:pt x="5137" y="4577"/>
                </a:lnTo>
                <a:close/>
                <a:moveTo>
                  <a:pt x="8888" y="5109"/>
                </a:moveTo>
                <a:cubicBezTo>
                  <a:pt x="8867" y="5108"/>
                  <a:pt x="8849" y="5117"/>
                  <a:pt x="8828" y="5131"/>
                </a:cubicBezTo>
                <a:cubicBezTo>
                  <a:pt x="8771" y="5169"/>
                  <a:pt x="8709" y="5231"/>
                  <a:pt x="8692" y="5265"/>
                </a:cubicBezTo>
                <a:cubicBezTo>
                  <a:pt x="8675" y="5299"/>
                  <a:pt x="8610" y="5307"/>
                  <a:pt x="8550" y="5287"/>
                </a:cubicBezTo>
                <a:cubicBezTo>
                  <a:pt x="8422" y="5246"/>
                  <a:pt x="8393" y="5326"/>
                  <a:pt x="8372" y="5729"/>
                </a:cubicBezTo>
                <a:cubicBezTo>
                  <a:pt x="8363" y="5888"/>
                  <a:pt x="8336" y="6041"/>
                  <a:pt x="8315" y="6069"/>
                </a:cubicBezTo>
                <a:cubicBezTo>
                  <a:pt x="8248" y="6152"/>
                  <a:pt x="8274" y="6698"/>
                  <a:pt x="8347" y="6770"/>
                </a:cubicBezTo>
                <a:cubicBezTo>
                  <a:pt x="8495" y="6916"/>
                  <a:pt x="8757" y="6920"/>
                  <a:pt x="8895" y="6783"/>
                </a:cubicBezTo>
                <a:cubicBezTo>
                  <a:pt x="9040" y="6640"/>
                  <a:pt x="9102" y="6663"/>
                  <a:pt x="9102" y="6864"/>
                </a:cubicBezTo>
                <a:cubicBezTo>
                  <a:pt x="9102" y="6933"/>
                  <a:pt x="9134" y="6993"/>
                  <a:pt x="9173" y="6993"/>
                </a:cubicBezTo>
                <a:cubicBezTo>
                  <a:pt x="9212" y="6993"/>
                  <a:pt x="9274" y="7031"/>
                  <a:pt x="9312" y="7078"/>
                </a:cubicBezTo>
                <a:cubicBezTo>
                  <a:pt x="9350" y="7125"/>
                  <a:pt x="9498" y="7208"/>
                  <a:pt x="9640" y="7265"/>
                </a:cubicBezTo>
                <a:cubicBezTo>
                  <a:pt x="9830" y="7342"/>
                  <a:pt x="9894" y="7402"/>
                  <a:pt x="9882" y="7489"/>
                </a:cubicBezTo>
                <a:cubicBezTo>
                  <a:pt x="9865" y="7614"/>
                  <a:pt x="10010" y="7939"/>
                  <a:pt x="10139" y="8065"/>
                </a:cubicBezTo>
                <a:cubicBezTo>
                  <a:pt x="10184" y="8109"/>
                  <a:pt x="10195" y="8157"/>
                  <a:pt x="10163" y="8181"/>
                </a:cubicBezTo>
                <a:cubicBezTo>
                  <a:pt x="10078" y="8247"/>
                  <a:pt x="7638" y="8256"/>
                  <a:pt x="7549" y="8190"/>
                </a:cubicBezTo>
                <a:cubicBezTo>
                  <a:pt x="7504" y="8157"/>
                  <a:pt x="7391" y="8010"/>
                  <a:pt x="7292" y="7868"/>
                </a:cubicBezTo>
                <a:cubicBezTo>
                  <a:pt x="7097" y="7586"/>
                  <a:pt x="6989" y="7546"/>
                  <a:pt x="6932" y="7730"/>
                </a:cubicBezTo>
                <a:cubicBezTo>
                  <a:pt x="6902" y="7831"/>
                  <a:pt x="6871" y="7809"/>
                  <a:pt x="6722" y="7591"/>
                </a:cubicBezTo>
                <a:cubicBezTo>
                  <a:pt x="6584" y="7389"/>
                  <a:pt x="6521" y="7343"/>
                  <a:pt x="6423" y="7377"/>
                </a:cubicBezTo>
                <a:cubicBezTo>
                  <a:pt x="6260" y="7433"/>
                  <a:pt x="6202" y="7714"/>
                  <a:pt x="6320" y="7877"/>
                </a:cubicBezTo>
                <a:cubicBezTo>
                  <a:pt x="6369" y="7945"/>
                  <a:pt x="6409" y="8041"/>
                  <a:pt x="6409" y="8092"/>
                </a:cubicBezTo>
                <a:cubicBezTo>
                  <a:pt x="6409" y="8142"/>
                  <a:pt x="6446" y="8243"/>
                  <a:pt x="6494" y="8310"/>
                </a:cubicBezTo>
                <a:cubicBezTo>
                  <a:pt x="6576" y="8424"/>
                  <a:pt x="6569" y="8438"/>
                  <a:pt x="6394" y="8529"/>
                </a:cubicBezTo>
                <a:cubicBezTo>
                  <a:pt x="6291" y="8583"/>
                  <a:pt x="6038" y="8646"/>
                  <a:pt x="5828" y="8668"/>
                </a:cubicBezTo>
                <a:cubicBezTo>
                  <a:pt x="5618" y="8689"/>
                  <a:pt x="5312" y="8739"/>
                  <a:pt x="5148" y="8779"/>
                </a:cubicBezTo>
                <a:cubicBezTo>
                  <a:pt x="4806" y="8863"/>
                  <a:pt x="4645" y="8775"/>
                  <a:pt x="4888" y="8636"/>
                </a:cubicBezTo>
                <a:cubicBezTo>
                  <a:pt x="4968" y="8591"/>
                  <a:pt x="5034" y="8516"/>
                  <a:pt x="5034" y="8471"/>
                </a:cubicBezTo>
                <a:cubicBezTo>
                  <a:pt x="5034" y="8426"/>
                  <a:pt x="5081" y="8338"/>
                  <a:pt x="5137" y="8275"/>
                </a:cubicBezTo>
                <a:cubicBezTo>
                  <a:pt x="5231" y="8167"/>
                  <a:pt x="5243" y="8172"/>
                  <a:pt x="5336" y="8301"/>
                </a:cubicBezTo>
                <a:cubicBezTo>
                  <a:pt x="5470" y="8487"/>
                  <a:pt x="5632" y="8472"/>
                  <a:pt x="5828" y="8257"/>
                </a:cubicBezTo>
                <a:cubicBezTo>
                  <a:pt x="5986" y="8083"/>
                  <a:pt x="5989" y="8069"/>
                  <a:pt x="5903" y="7882"/>
                </a:cubicBezTo>
                <a:cubicBezTo>
                  <a:pt x="5821" y="7702"/>
                  <a:pt x="5821" y="7683"/>
                  <a:pt x="5914" y="7578"/>
                </a:cubicBezTo>
                <a:cubicBezTo>
                  <a:pt x="6019" y="7459"/>
                  <a:pt x="6037" y="7127"/>
                  <a:pt x="5938" y="7127"/>
                </a:cubicBezTo>
                <a:cubicBezTo>
                  <a:pt x="5855" y="7127"/>
                  <a:pt x="5636" y="6738"/>
                  <a:pt x="5607" y="6538"/>
                </a:cubicBezTo>
                <a:cubicBezTo>
                  <a:pt x="5594" y="6444"/>
                  <a:pt x="5534" y="6308"/>
                  <a:pt x="5475" y="6234"/>
                </a:cubicBezTo>
                <a:cubicBezTo>
                  <a:pt x="5416" y="6160"/>
                  <a:pt x="5352" y="6022"/>
                  <a:pt x="5333" y="5926"/>
                </a:cubicBezTo>
                <a:cubicBezTo>
                  <a:pt x="5288" y="5704"/>
                  <a:pt x="5144" y="5698"/>
                  <a:pt x="5144" y="5917"/>
                </a:cubicBezTo>
                <a:cubicBezTo>
                  <a:pt x="5144" y="6007"/>
                  <a:pt x="5107" y="6120"/>
                  <a:pt x="5062" y="6167"/>
                </a:cubicBezTo>
                <a:cubicBezTo>
                  <a:pt x="5017" y="6214"/>
                  <a:pt x="4980" y="6308"/>
                  <a:pt x="4980" y="6377"/>
                </a:cubicBezTo>
                <a:cubicBezTo>
                  <a:pt x="4980" y="6446"/>
                  <a:pt x="4956" y="6517"/>
                  <a:pt x="4930" y="6538"/>
                </a:cubicBezTo>
                <a:cubicBezTo>
                  <a:pt x="4843" y="6606"/>
                  <a:pt x="4901" y="7533"/>
                  <a:pt x="5002" y="7672"/>
                </a:cubicBezTo>
                <a:cubicBezTo>
                  <a:pt x="5134" y="7855"/>
                  <a:pt x="5000" y="7987"/>
                  <a:pt x="4788" y="7886"/>
                </a:cubicBezTo>
                <a:cubicBezTo>
                  <a:pt x="4706" y="7847"/>
                  <a:pt x="4617" y="7837"/>
                  <a:pt x="4588" y="7859"/>
                </a:cubicBezTo>
                <a:cubicBezTo>
                  <a:pt x="4559" y="7882"/>
                  <a:pt x="4498" y="7861"/>
                  <a:pt x="4453" y="7815"/>
                </a:cubicBezTo>
                <a:cubicBezTo>
                  <a:pt x="4388" y="7747"/>
                  <a:pt x="4355" y="7756"/>
                  <a:pt x="4275" y="7846"/>
                </a:cubicBezTo>
                <a:cubicBezTo>
                  <a:pt x="4220" y="7908"/>
                  <a:pt x="4146" y="7958"/>
                  <a:pt x="4115" y="7958"/>
                </a:cubicBezTo>
                <a:cubicBezTo>
                  <a:pt x="4011" y="7958"/>
                  <a:pt x="3898" y="8262"/>
                  <a:pt x="3911" y="8498"/>
                </a:cubicBezTo>
                <a:cubicBezTo>
                  <a:pt x="3919" y="8624"/>
                  <a:pt x="3976" y="8793"/>
                  <a:pt x="4040" y="8877"/>
                </a:cubicBezTo>
                <a:cubicBezTo>
                  <a:pt x="4103" y="8962"/>
                  <a:pt x="4154" y="9067"/>
                  <a:pt x="4154" y="9110"/>
                </a:cubicBezTo>
                <a:cubicBezTo>
                  <a:pt x="4154" y="9236"/>
                  <a:pt x="4047" y="9284"/>
                  <a:pt x="3961" y="9195"/>
                </a:cubicBezTo>
                <a:cubicBezTo>
                  <a:pt x="3901" y="9132"/>
                  <a:pt x="3861" y="9127"/>
                  <a:pt x="3805" y="9186"/>
                </a:cubicBezTo>
                <a:cubicBezTo>
                  <a:pt x="3747" y="9245"/>
                  <a:pt x="3715" y="9243"/>
                  <a:pt x="3662" y="9163"/>
                </a:cubicBezTo>
                <a:cubicBezTo>
                  <a:pt x="3624" y="9106"/>
                  <a:pt x="3612" y="9056"/>
                  <a:pt x="3637" y="9056"/>
                </a:cubicBezTo>
                <a:cubicBezTo>
                  <a:pt x="3662" y="9056"/>
                  <a:pt x="3653" y="9023"/>
                  <a:pt x="3619" y="8980"/>
                </a:cubicBezTo>
                <a:cubicBezTo>
                  <a:pt x="3571" y="8919"/>
                  <a:pt x="3476" y="8938"/>
                  <a:pt x="3395" y="8989"/>
                </a:cubicBezTo>
                <a:cubicBezTo>
                  <a:pt x="3395" y="8990"/>
                  <a:pt x="3392" y="8989"/>
                  <a:pt x="3391" y="8989"/>
                </a:cubicBezTo>
                <a:cubicBezTo>
                  <a:pt x="3371" y="9020"/>
                  <a:pt x="3353" y="9047"/>
                  <a:pt x="3334" y="9047"/>
                </a:cubicBezTo>
                <a:cubicBezTo>
                  <a:pt x="3287" y="9096"/>
                  <a:pt x="3251" y="9154"/>
                  <a:pt x="3263" y="9212"/>
                </a:cubicBezTo>
                <a:cubicBezTo>
                  <a:pt x="3278" y="9283"/>
                  <a:pt x="3248" y="9394"/>
                  <a:pt x="3199" y="9462"/>
                </a:cubicBezTo>
                <a:cubicBezTo>
                  <a:pt x="3150" y="9531"/>
                  <a:pt x="3126" y="9608"/>
                  <a:pt x="3146" y="9632"/>
                </a:cubicBezTo>
                <a:cubicBezTo>
                  <a:pt x="3165" y="9657"/>
                  <a:pt x="3143" y="9693"/>
                  <a:pt x="3092" y="9717"/>
                </a:cubicBezTo>
                <a:cubicBezTo>
                  <a:pt x="3034" y="9745"/>
                  <a:pt x="3008" y="9808"/>
                  <a:pt x="3028" y="9887"/>
                </a:cubicBezTo>
                <a:cubicBezTo>
                  <a:pt x="3045" y="9955"/>
                  <a:pt x="3035" y="10032"/>
                  <a:pt x="3003" y="10056"/>
                </a:cubicBezTo>
                <a:cubicBezTo>
                  <a:pt x="2972" y="10081"/>
                  <a:pt x="2946" y="10158"/>
                  <a:pt x="2946" y="10226"/>
                </a:cubicBezTo>
                <a:cubicBezTo>
                  <a:pt x="2946" y="10294"/>
                  <a:pt x="2897" y="10427"/>
                  <a:pt x="2836" y="10525"/>
                </a:cubicBezTo>
                <a:cubicBezTo>
                  <a:pt x="2745" y="10670"/>
                  <a:pt x="2683" y="10700"/>
                  <a:pt x="2519" y="10682"/>
                </a:cubicBezTo>
                <a:cubicBezTo>
                  <a:pt x="2341" y="10662"/>
                  <a:pt x="2310" y="10631"/>
                  <a:pt x="2269" y="10431"/>
                </a:cubicBezTo>
                <a:cubicBezTo>
                  <a:pt x="2241" y="10294"/>
                  <a:pt x="2244" y="10146"/>
                  <a:pt x="2276" y="10056"/>
                </a:cubicBezTo>
                <a:cubicBezTo>
                  <a:pt x="2349" y="9857"/>
                  <a:pt x="2294" y="9784"/>
                  <a:pt x="2073" y="9780"/>
                </a:cubicBezTo>
                <a:cubicBezTo>
                  <a:pt x="2038" y="9785"/>
                  <a:pt x="2005" y="9785"/>
                  <a:pt x="1974" y="9784"/>
                </a:cubicBezTo>
                <a:cubicBezTo>
                  <a:pt x="1855" y="9794"/>
                  <a:pt x="1798" y="9819"/>
                  <a:pt x="1806" y="9882"/>
                </a:cubicBezTo>
                <a:cubicBezTo>
                  <a:pt x="1815" y="9953"/>
                  <a:pt x="1763" y="9986"/>
                  <a:pt x="1628" y="9994"/>
                </a:cubicBezTo>
                <a:cubicBezTo>
                  <a:pt x="1522" y="10000"/>
                  <a:pt x="1399" y="10018"/>
                  <a:pt x="1354" y="10034"/>
                </a:cubicBezTo>
                <a:cubicBezTo>
                  <a:pt x="902" y="10196"/>
                  <a:pt x="298" y="10503"/>
                  <a:pt x="189" y="10623"/>
                </a:cubicBezTo>
                <a:cubicBezTo>
                  <a:pt x="138" y="10680"/>
                  <a:pt x="68" y="10702"/>
                  <a:pt x="36" y="10677"/>
                </a:cubicBezTo>
                <a:cubicBezTo>
                  <a:pt x="24" y="10668"/>
                  <a:pt x="16" y="10678"/>
                  <a:pt x="7" y="10695"/>
                </a:cubicBezTo>
                <a:cubicBezTo>
                  <a:pt x="5" y="10801"/>
                  <a:pt x="2" y="11061"/>
                  <a:pt x="0" y="11266"/>
                </a:cubicBezTo>
                <a:cubicBezTo>
                  <a:pt x="13" y="11324"/>
                  <a:pt x="32" y="11362"/>
                  <a:pt x="57" y="11374"/>
                </a:cubicBezTo>
                <a:cubicBezTo>
                  <a:pt x="100" y="11394"/>
                  <a:pt x="202" y="11536"/>
                  <a:pt x="285" y="11686"/>
                </a:cubicBezTo>
                <a:cubicBezTo>
                  <a:pt x="370" y="11840"/>
                  <a:pt x="466" y="11942"/>
                  <a:pt x="506" y="11923"/>
                </a:cubicBezTo>
                <a:cubicBezTo>
                  <a:pt x="545" y="11904"/>
                  <a:pt x="709" y="11933"/>
                  <a:pt x="869" y="11990"/>
                </a:cubicBezTo>
                <a:cubicBezTo>
                  <a:pt x="1029" y="12047"/>
                  <a:pt x="1282" y="12129"/>
                  <a:pt x="1432" y="12169"/>
                </a:cubicBezTo>
                <a:cubicBezTo>
                  <a:pt x="1903" y="12291"/>
                  <a:pt x="1869" y="12226"/>
                  <a:pt x="2095" y="13423"/>
                </a:cubicBezTo>
                <a:cubicBezTo>
                  <a:pt x="2188" y="13920"/>
                  <a:pt x="2219" y="14034"/>
                  <a:pt x="2430" y="14624"/>
                </a:cubicBezTo>
                <a:cubicBezTo>
                  <a:pt x="2501" y="14824"/>
                  <a:pt x="2561" y="14999"/>
                  <a:pt x="2561" y="15017"/>
                </a:cubicBezTo>
                <a:cubicBezTo>
                  <a:pt x="2561" y="15036"/>
                  <a:pt x="2689" y="15308"/>
                  <a:pt x="2843" y="15620"/>
                </a:cubicBezTo>
                <a:cubicBezTo>
                  <a:pt x="3113" y="16167"/>
                  <a:pt x="3646" y="16999"/>
                  <a:pt x="3919" y="17295"/>
                </a:cubicBezTo>
                <a:cubicBezTo>
                  <a:pt x="4030" y="17416"/>
                  <a:pt x="4041" y="17465"/>
                  <a:pt x="3993" y="17621"/>
                </a:cubicBezTo>
                <a:cubicBezTo>
                  <a:pt x="3958" y="17738"/>
                  <a:pt x="3908" y="17788"/>
                  <a:pt x="3858" y="17764"/>
                </a:cubicBezTo>
                <a:cubicBezTo>
                  <a:pt x="3815" y="17743"/>
                  <a:pt x="3765" y="17762"/>
                  <a:pt x="3744" y="17804"/>
                </a:cubicBezTo>
                <a:cubicBezTo>
                  <a:pt x="3716" y="17860"/>
                  <a:pt x="3683" y="17863"/>
                  <a:pt x="3626" y="17804"/>
                </a:cubicBezTo>
                <a:cubicBezTo>
                  <a:pt x="3584" y="17760"/>
                  <a:pt x="3552" y="17750"/>
                  <a:pt x="3552" y="17786"/>
                </a:cubicBezTo>
                <a:cubicBezTo>
                  <a:pt x="3552" y="17822"/>
                  <a:pt x="3433" y="17945"/>
                  <a:pt x="3288" y="18063"/>
                </a:cubicBezTo>
                <a:cubicBezTo>
                  <a:pt x="3075" y="18236"/>
                  <a:pt x="3021" y="18318"/>
                  <a:pt x="3010" y="18496"/>
                </a:cubicBezTo>
                <a:cubicBezTo>
                  <a:pt x="2992" y="18794"/>
                  <a:pt x="2908" y="18978"/>
                  <a:pt x="2786" y="18978"/>
                </a:cubicBezTo>
                <a:cubicBezTo>
                  <a:pt x="2730" y="18978"/>
                  <a:pt x="2673" y="19035"/>
                  <a:pt x="2658" y="19108"/>
                </a:cubicBezTo>
                <a:cubicBezTo>
                  <a:pt x="2637" y="19204"/>
                  <a:pt x="2565" y="19253"/>
                  <a:pt x="2390" y="19282"/>
                </a:cubicBezTo>
                <a:cubicBezTo>
                  <a:pt x="2258" y="19304"/>
                  <a:pt x="2098" y="19314"/>
                  <a:pt x="2038" y="19304"/>
                </a:cubicBezTo>
                <a:cubicBezTo>
                  <a:pt x="1943" y="19289"/>
                  <a:pt x="1927" y="19331"/>
                  <a:pt x="1913" y="19612"/>
                </a:cubicBezTo>
                <a:cubicBezTo>
                  <a:pt x="1899" y="19884"/>
                  <a:pt x="1912" y="19943"/>
                  <a:pt x="1991" y="19943"/>
                </a:cubicBezTo>
                <a:cubicBezTo>
                  <a:pt x="2044" y="19943"/>
                  <a:pt x="2128" y="19991"/>
                  <a:pt x="2180" y="20050"/>
                </a:cubicBezTo>
                <a:cubicBezTo>
                  <a:pt x="2232" y="20109"/>
                  <a:pt x="2442" y="20188"/>
                  <a:pt x="2647" y="20224"/>
                </a:cubicBezTo>
                <a:cubicBezTo>
                  <a:pt x="2852" y="20261"/>
                  <a:pt x="3052" y="20320"/>
                  <a:pt x="3089" y="20358"/>
                </a:cubicBezTo>
                <a:cubicBezTo>
                  <a:pt x="3125" y="20396"/>
                  <a:pt x="3414" y="20441"/>
                  <a:pt x="3733" y="20461"/>
                </a:cubicBezTo>
                <a:cubicBezTo>
                  <a:pt x="4067" y="20481"/>
                  <a:pt x="4402" y="20543"/>
                  <a:pt x="4517" y="20604"/>
                </a:cubicBezTo>
                <a:cubicBezTo>
                  <a:pt x="4628" y="20662"/>
                  <a:pt x="4753" y="20691"/>
                  <a:pt x="4795" y="20671"/>
                </a:cubicBezTo>
                <a:cubicBezTo>
                  <a:pt x="4837" y="20651"/>
                  <a:pt x="4950" y="20693"/>
                  <a:pt x="5048" y="20764"/>
                </a:cubicBezTo>
                <a:cubicBezTo>
                  <a:pt x="5383" y="21008"/>
                  <a:pt x="5932" y="21192"/>
                  <a:pt x="6437" y="21224"/>
                </a:cubicBezTo>
                <a:cubicBezTo>
                  <a:pt x="6709" y="21242"/>
                  <a:pt x="7438" y="21264"/>
                  <a:pt x="8058" y="21278"/>
                </a:cubicBezTo>
                <a:cubicBezTo>
                  <a:pt x="9301" y="21305"/>
                  <a:pt x="10143" y="21378"/>
                  <a:pt x="10228" y="21461"/>
                </a:cubicBezTo>
                <a:cubicBezTo>
                  <a:pt x="10258" y="21491"/>
                  <a:pt x="10344" y="21524"/>
                  <a:pt x="10420" y="21541"/>
                </a:cubicBezTo>
                <a:cubicBezTo>
                  <a:pt x="10668" y="21598"/>
                  <a:pt x="11159" y="21580"/>
                  <a:pt x="11229" y="21510"/>
                </a:cubicBezTo>
                <a:cubicBezTo>
                  <a:pt x="11266" y="21473"/>
                  <a:pt x="11333" y="21459"/>
                  <a:pt x="11375" y="21479"/>
                </a:cubicBezTo>
                <a:cubicBezTo>
                  <a:pt x="11417" y="21499"/>
                  <a:pt x="11475" y="21487"/>
                  <a:pt x="11503" y="21452"/>
                </a:cubicBezTo>
                <a:cubicBezTo>
                  <a:pt x="11552" y="21390"/>
                  <a:pt x="12593" y="21289"/>
                  <a:pt x="13031" y="21305"/>
                </a:cubicBezTo>
                <a:cubicBezTo>
                  <a:pt x="13952" y="21337"/>
                  <a:pt x="14188" y="21315"/>
                  <a:pt x="14335" y="21180"/>
                </a:cubicBezTo>
                <a:cubicBezTo>
                  <a:pt x="14417" y="21104"/>
                  <a:pt x="14517" y="21046"/>
                  <a:pt x="14559" y="21046"/>
                </a:cubicBezTo>
                <a:cubicBezTo>
                  <a:pt x="14602" y="21046"/>
                  <a:pt x="14735" y="20993"/>
                  <a:pt x="14852" y="20930"/>
                </a:cubicBezTo>
                <a:cubicBezTo>
                  <a:pt x="14969" y="20867"/>
                  <a:pt x="15162" y="20792"/>
                  <a:pt x="15283" y="20764"/>
                </a:cubicBezTo>
                <a:cubicBezTo>
                  <a:pt x="16204" y="20552"/>
                  <a:pt x="16193" y="20556"/>
                  <a:pt x="16839" y="20157"/>
                </a:cubicBezTo>
                <a:cubicBezTo>
                  <a:pt x="17172" y="19952"/>
                  <a:pt x="17509" y="19531"/>
                  <a:pt x="17509" y="19318"/>
                </a:cubicBezTo>
                <a:cubicBezTo>
                  <a:pt x="17509" y="19165"/>
                  <a:pt x="17813" y="18563"/>
                  <a:pt x="17890" y="18563"/>
                </a:cubicBezTo>
                <a:cubicBezTo>
                  <a:pt x="17916" y="18563"/>
                  <a:pt x="17939" y="18201"/>
                  <a:pt x="17944" y="17759"/>
                </a:cubicBezTo>
                <a:cubicBezTo>
                  <a:pt x="17951" y="17075"/>
                  <a:pt x="17970" y="16930"/>
                  <a:pt x="18065" y="16763"/>
                </a:cubicBezTo>
                <a:cubicBezTo>
                  <a:pt x="18126" y="16656"/>
                  <a:pt x="18209" y="16567"/>
                  <a:pt x="18250" y="16567"/>
                </a:cubicBezTo>
                <a:cubicBezTo>
                  <a:pt x="18291" y="16567"/>
                  <a:pt x="18342" y="16505"/>
                  <a:pt x="18360" y="16433"/>
                </a:cubicBezTo>
                <a:cubicBezTo>
                  <a:pt x="18379" y="16361"/>
                  <a:pt x="18455" y="16250"/>
                  <a:pt x="18531" y="16187"/>
                </a:cubicBezTo>
                <a:cubicBezTo>
                  <a:pt x="18609" y="16124"/>
                  <a:pt x="18658" y="16033"/>
                  <a:pt x="18642" y="15982"/>
                </a:cubicBezTo>
                <a:cubicBezTo>
                  <a:pt x="18611" y="15882"/>
                  <a:pt x="18734" y="15713"/>
                  <a:pt x="18788" y="15781"/>
                </a:cubicBezTo>
                <a:cubicBezTo>
                  <a:pt x="18806" y="15804"/>
                  <a:pt x="18819" y="15733"/>
                  <a:pt x="18816" y="15625"/>
                </a:cubicBezTo>
                <a:cubicBezTo>
                  <a:pt x="18814" y="15517"/>
                  <a:pt x="18862" y="15291"/>
                  <a:pt x="18923" y="15120"/>
                </a:cubicBezTo>
                <a:cubicBezTo>
                  <a:pt x="19220" y="14290"/>
                  <a:pt x="19403" y="13611"/>
                  <a:pt x="19472" y="13088"/>
                </a:cubicBezTo>
                <a:cubicBezTo>
                  <a:pt x="19487" y="12973"/>
                  <a:pt x="19584" y="12780"/>
                  <a:pt x="19689" y="12655"/>
                </a:cubicBezTo>
                <a:cubicBezTo>
                  <a:pt x="19794" y="12532"/>
                  <a:pt x="19860" y="12433"/>
                  <a:pt x="19835" y="12432"/>
                </a:cubicBezTo>
                <a:cubicBezTo>
                  <a:pt x="19733" y="12427"/>
                  <a:pt x="20014" y="12227"/>
                  <a:pt x="20124" y="12227"/>
                </a:cubicBezTo>
                <a:cubicBezTo>
                  <a:pt x="20190" y="12227"/>
                  <a:pt x="20443" y="12154"/>
                  <a:pt x="20687" y="12066"/>
                </a:cubicBezTo>
                <a:cubicBezTo>
                  <a:pt x="20994" y="11954"/>
                  <a:pt x="21150" y="11927"/>
                  <a:pt x="21189" y="11976"/>
                </a:cubicBezTo>
                <a:cubicBezTo>
                  <a:pt x="21220" y="12016"/>
                  <a:pt x="21246" y="12025"/>
                  <a:pt x="21246" y="11999"/>
                </a:cubicBezTo>
                <a:cubicBezTo>
                  <a:pt x="21246" y="11874"/>
                  <a:pt x="21258" y="11837"/>
                  <a:pt x="21353" y="11709"/>
                </a:cubicBezTo>
                <a:cubicBezTo>
                  <a:pt x="21409" y="11633"/>
                  <a:pt x="21465" y="11462"/>
                  <a:pt x="21474" y="11329"/>
                </a:cubicBezTo>
                <a:cubicBezTo>
                  <a:pt x="21483" y="11196"/>
                  <a:pt x="21506" y="11055"/>
                  <a:pt x="21531" y="11012"/>
                </a:cubicBezTo>
                <a:cubicBezTo>
                  <a:pt x="21600" y="10894"/>
                  <a:pt x="21471" y="10600"/>
                  <a:pt x="21307" y="10503"/>
                </a:cubicBezTo>
                <a:cubicBezTo>
                  <a:pt x="20803" y="10205"/>
                  <a:pt x="19424" y="9709"/>
                  <a:pt x="19287" y="9775"/>
                </a:cubicBezTo>
                <a:cubicBezTo>
                  <a:pt x="19249" y="9793"/>
                  <a:pt x="19211" y="9879"/>
                  <a:pt x="19201" y="9967"/>
                </a:cubicBezTo>
                <a:cubicBezTo>
                  <a:pt x="19174" y="10210"/>
                  <a:pt x="19079" y="10126"/>
                  <a:pt x="19048" y="9833"/>
                </a:cubicBezTo>
                <a:cubicBezTo>
                  <a:pt x="19030" y="9667"/>
                  <a:pt x="19005" y="9604"/>
                  <a:pt x="18977" y="9659"/>
                </a:cubicBezTo>
                <a:cubicBezTo>
                  <a:pt x="18907" y="9794"/>
                  <a:pt x="18696" y="9762"/>
                  <a:pt x="18485" y="9583"/>
                </a:cubicBezTo>
                <a:cubicBezTo>
                  <a:pt x="18302" y="9427"/>
                  <a:pt x="16535" y="8677"/>
                  <a:pt x="16244" y="8632"/>
                </a:cubicBezTo>
                <a:cubicBezTo>
                  <a:pt x="16059" y="8603"/>
                  <a:pt x="16069" y="8476"/>
                  <a:pt x="16259" y="8449"/>
                </a:cubicBezTo>
                <a:lnTo>
                  <a:pt x="16412" y="8431"/>
                </a:lnTo>
                <a:lnTo>
                  <a:pt x="16301" y="8234"/>
                </a:lnTo>
                <a:cubicBezTo>
                  <a:pt x="16240" y="8127"/>
                  <a:pt x="16191" y="7991"/>
                  <a:pt x="16191" y="7935"/>
                </a:cubicBezTo>
                <a:cubicBezTo>
                  <a:pt x="16191" y="7879"/>
                  <a:pt x="16154" y="7799"/>
                  <a:pt x="16109" y="7752"/>
                </a:cubicBezTo>
                <a:cubicBezTo>
                  <a:pt x="16053" y="7694"/>
                  <a:pt x="16036" y="7573"/>
                  <a:pt x="16052" y="7364"/>
                </a:cubicBezTo>
                <a:cubicBezTo>
                  <a:pt x="16074" y="7074"/>
                  <a:pt x="16014" y="6914"/>
                  <a:pt x="15942" y="7060"/>
                </a:cubicBezTo>
                <a:cubicBezTo>
                  <a:pt x="15923" y="7099"/>
                  <a:pt x="15865" y="7127"/>
                  <a:pt x="15810" y="7127"/>
                </a:cubicBezTo>
                <a:cubicBezTo>
                  <a:pt x="15665" y="7127"/>
                  <a:pt x="15564" y="7751"/>
                  <a:pt x="15692" y="7850"/>
                </a:cubicBezTo>
                <a:cubicBezTo>
                  <a:pt x="15723" y="7874"/>
                  <a:pt x="15718" y="8005"/>
                  <a:pt x="15678" y="8181"/>
                </a:cubicBezTo>
                <a:cubicBezTo>
                  <a:pt x="15643" y="8332"/>
                  <a:pt x="15596" y="8414"/>
                  <a:pt x="15528" y="8458"/>
                </a:cubicBezTo>
                <a:cubicBezTo>
                  <a:pt x="15528" y="8459"/>
                  <a:pt x="15529" y="8461"/>
                  <a:pt x="15528" y="8462"/>
                </a:cubicBezTo>
                <a:cubicBezTo>
                  <a:pt x="15528" y="8463"/>
                  <a:pt x="15525" y="8462"/>
                  <a:pt x="15525" y="8462"/>
                </a:cubicBezTo>
                <a:cubicBezTo>
                  <a:pt x="15437" y="8515"/>
                  <a:pt x="15310" y="8499"/>
                  <a:pt x="15090" y="8409"/>
                </a:cubicBezTo>
                <a:cubicBezTo>
                  <a:pt x="14724" y="8259"/>
                  <a:pt x="14550" y="8270"/>
                  <a:pt x="14431" y="8453"/>
                </a:cubicBezTo>
                <a:cubicBezTo>
                  <a:pt x="14333" y="8606"/>
                  <a:pt x="14329" y="8606"/>
                  <a:pt x="14214" y="8476"/>
                </a:cubicBezTo>
                <a:cubicBezTo>
                  <a:pt x="14141" y="8393"/>
                  <a:pt x="14117" y="8320"/>
                  <a:pt x="14150" y="8279"/>
                </a:cubicBezTo>
                <a:cubicBezTo>
                  <a:pt x="14178" y="8243"/>
                  <a:pt x="14192" y="8178"/>
                  <a:pt x="14178" y="8132"/>
                </a:cubicBezTo>
                <a:cubicBezTo>
                  <a:pt x="14164" y="8086"/>
                  <a:pt x="14192" y="8006"/>
                  <a:pt x="14239" y="7958"/>
                </a:cubicBezTo>
                <a:cubicBezTo>
                  <a:pt x="14335" y="7858"/>
                  <a:pt x="14349" y="7681"/>
                  <a:pt x="14264" y="7681"/>
                </a:cubicBezTo>
                <a:cubicBezTo>
                  <a:pt x="14233" y="7681"/>
                  <a:pt x="14182" y="7593"/>
                  <a:pt x="14150" y="7489"/>
                </a:cubicBezTo>
                <a:cubicBezTo>
                  <a:pt x="14091" y="7300"/>
                  <a:pt x="14090" y="7303"/>
                  <a:pt x="14043" y="7457"/>
                </a:cubicBezTo>
                <a:cubicBezTo>
                  <a:pt x="14011" y="7560"/>
                  <a:pt x="13951" y="7609"/>
                  <a:pt x="13861" y="7609"/>
                </a:cubicBezTo>
                <a:cubicBezTo>
                  <a:pt x="13786" y="7609"/>
                  <a:pt x="13708" y="7640"/>
                  <a:pt x="13690" y="7676"/>
                </a:cubicBezTo>
                <a:cubicBezTo>
                  <a:pt x="13672" y="7713"/>
                  <a:pt x="13625" y="7727"/>
                  <a:pt x="13583" y="7708"/>
                </a:cubicBezTo>
                <a:cubicBezTo>
                  <a:pt x="13490" y="7663"/>
                  <a:pt x="13416" y="7803"/>
                  <a:pt x="13416" y="8020"/>
                </a:cubicBezTo>
                <a:lnTo>
                  <a:pt x="13416" y="8181"/>
                </a:lnTo>
                <a:lnTo>
                  <a:pt x="12105" y="8190"/>
                </a:lnTo>
                <a:cubicBezTo>
                  <a:pt x="11385" y="8194"/>
                  <a:pt x="10787" y="8186"/>
                  <a:pt x="10776" y="8172"/>
                </a:cubicBezTo>
                <a:cubicBezTo>
                  <a:pt x="10765" y="8158"/>
                  <a:pt x="10787" y="8092"/>
                  <a:pt x="10822" y="8020"/>
                </a:cubicBezTo>
                <a:cubicBezTo>
                  <a:pt x="10873" y="7919"/>
                  <a:pt x="10871" y="7856"/>
                  <a:pt x="10819" y="7752"/>
                </a:cubicBezTo>
                <a:cubicBezTo>
                  <a:pt x="10750" y="7614"/>
                  <a:pt x="10808" y="7525"/>
                  <a:pt x="11115" y="7292"/>
                </a:cubicBezTo>
                <a:cubicBezTo>
                  <a:pt x="11214" y="7217"/>
                  <a:pt x="11215" y="7210"/>
                  <a:pt x="11115" y="7069"/>
                </a:cubicBezTo>
                <a:cubicBezTo>
                  <a:pt x="11058" y="6989"/>
                  <a:pt x="10992" y="6939"/>
                  <a:pt x="10969" y="6957"/>
                </a:cubicBezTo>
                <a:cubicBezTo>
                  <a:pt x="10945" y="6976"/>
                  <a:pt x="10864" y="6901"/>
                  <a:pt x="10790" y="6792"/>
                </a:cubicBezTo>
                <a:cubicBezTo>
                  <a:pt x="10688" y="6639"/>
                  <a:pt x="10614" y="6598"/>
                  <a:pt x="10470" y="6605"/>
                </a:cubicBezTo>
                <a:cubicBezTo>
                  <a:pt x="10298" y="6613"/>
                  <a:pt x="10280" y="6598"/>
                  <a:pt x="10274" y="6408"/>
                </a:cubicBezTo>
                <a:cubicBezTo>
                  <a:pt x="10258" y="5897"/>
                  <a:pt x="10269" y="5914"/>
                  <a:pt x="10060" y="5935"/>
                </a:cubicBezTo>
                <a:cubicBezTo>
                  <a:pt x="9929" y="5948"/>
                  <a:pt x="9856" y="5922"/>
                  <a:pt x="9836" y="5854"/>
                </a:cubicBezTo>
                <a:cubicBezTo>
                  <a:pt x="9818" y="5796"/>
                  <a:pt x="9733" y="5752"/>
                  <a:pt x="9633" y="5752"/>
                </a:cubicBezTo>
                <a:cubicBezTo>
                  <a:pt x="9616" y="5752"/>
                  <a:pt x="9602" y="5745"/>
                  <a:pt x="9586" y="5743"/>
                </a:cubicBezTo>
                <a:cubicBezTo>
                  <a:pt x="9580" y="5743"/>
                  <a:pt x="9572" y="5740"/>
                  <a:pt x="9565" y="5738"/>
                </a:cubicBezTo>
                <a:cubicBezTo>
                  <a:pt x="9540" y="5732"/>
                  <a:pt x="9515" y="5721"/>
                  <a:pt x="9490" y="5707"/>
                </a:cubicBezTo>
                <a:cubicBezTo>
                  <a:pt x="9462" y="5691"/>
                  <a:pt x="9425" y="5660"/>
                  <a:pt x="9394" y="5631"/>
                </a:cubicBezTo>
                <a:cubicBezTo>
                  <a:pt x="9388" y="5626"/>
                  <a:pt x="9386" y="5623"/>
                  <a:pt x="9380" y="5618"/>
                </a:cubicBezTo>
                <a:cubicBezTo>
                  <a:pt x="9364" y="5602"/>
                  <a:pt x="9363" y="5595"/>
                  <a:pt x="9351" y="5582"/>
                </a:cubicBezTo>
                <a:cubicBezTo>
                  <a:pt x="9303" y="5532"/>
                  <a:pt x="9261" y="5494"/>
                  <a:pt x="9194" y="5408"/>
                </a:cubicBezTo>
                <a:cubicBezTo>
                  <a:pt x="9029" y="5193"/>
                  <a:pt x="8952" y="5111"/>
                  <a:pt x="8888" y="5109"/>
                </a:cubicBezTo>
                <a:close/>
                <a:moveTo>
                  <a:pt x="18517" y="6323"/>
                </a:moveTo>
                <a:cubicBezTo>
                  <a:pt x="18505" y="6338"/>
                  <a:pt x="18526" y="6447"/>
                  <a:pt x="18560" y="6569"/>
                </a:cubicBezTo>
                <a:cubicBezTo>
                  <a:pt x="18594" y="6691"/>
                  <a:pt x="18630" y="6780"/>
                  <a:pt x="18642" y="6765"/>
                </a:cubicBezTo>
                <a:cubicBezTo>
                  <a:pt x="18654" y="6751"/>
                  <a:pt x="18637" y="6641"/>
                  <a:pt x="18603" y="6520"/>
                </a:cubicBezTo>
                <a:cubicBezTo>
                  <a:pt x="18569" y="6398"/>
                  <a:pt x="18529" y="6309"/>
                  <a:pt x="18517" y="632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396" name="+"/>
          <p:cNvSpPr/>
          <p:nvPr/>
        </p:nvSpPr>
        <p:spPr>
          <a:xfrm>
            <a:off x="5100121" y="2121280"/>
            <a:ext cx="15228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+</a:t>
            </a:r>
          </a:p>
        </p:txBody>
      </p:sp>
      <p:sp>
        <p:nvSpPr>
          <p:cNvPr id="2397" name="+"/>
          <p:cNvSpPr/>
          <p:nvPr/>
        </p:nvSpPr>
        <p:spPr>
          <a:xfrm>
            <a:off x="3930332" y="2031983"/>
            <a:ext cx="15228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+</a:t>
            </a:r>
          </a:p>
        </p:txBody>
      </p:sp>
      <p:sp>
        <p:nvSpPr>
          <p:cNvPr id="2398" name="+"/>
          <p:cNvSpPr/>
          <p:nvPr/>
        </p:nvSpPr>
        <p:spPr>
          <a:xfrm>
            <a:off x="4957246" y="3014249"/>
            <a:ext cx="15228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+</a:t>
            </a:r>
          </a:p>
        </p:txBody>
      </p:sp>
      <p:sp>
        <p:nvSpPr>
          <p:cNvPr id="2399" name="-"/>
          <p:cNvSpPr/>
          <p:nvPr/>
        </p:nvSpPr>
        <p:spPr>
          <a:xfrm>
            <a:off x="2039789" y="2282014"/>
            <a:ext cx="12182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-</a:t>
            </a:r>
          </a:p>
        </p:txBody>
      </p:sp>
      <p:sp>
        <p:nvSpPr>
          <p:cNvPr id="2400" name="-"/>
          <p:cNvSpPr/>
          <p:nvPr/>
        </p:nvSpPr>
        <p:spPr>
          <a:xfrm>
            <a:off x="2852391" y="1826600"/>
            <a:ext cx="12182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-</a:t>
            </a:r>
          </a:p>
        </p:txBody>
      </p:sp>
      <p:sp>
        <p:nvSpPr>
          <p:cNvPr id="2401" name="-"/>
          <p:cNvSpPr/>
          <p:nvPr/>
        </p:nvSpPr>
        <p:spPr>
          <a:xfrm>
            <a:off x="2379117" y="2862444"/>
            <a:ext cx="12182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-</a:t>
            </a:r>
          </a:p>
        </p:txBody>
      </p:sp>
      <p:sp>
        <p:nvSpPr>
          <p:cNvPr id="2402" name="Line"/>
          <p:cNvSpPr/>
          <p:nvPr/>
        </p:nvSpPr>
        <p:spPr>
          <a:xfrm>
            <a:off x="3756422" y="4793922"/>
            <a:ext cx="0" cy="483524"/>
          </a:xfrm>
          <a:prstGeom prst="line">
            <a:avLst/>
          </a:prstGeom>
          <a:ln w="25400">
            <a:solidFill>
              <a:srgbClr val="535353"/>
            </a:solidFill>
            <a:miter lim="400000"/>
            <a:headEnd type="triangle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404" name="Circle"/>
          <p:cNvSpPr/>
          <p:nvPr/>
        </p:nvSpPr>
        <p:spPr>
          <a:xfrm>
            <a:off x="5104805" y="2098477"/>
            <a:ext cx="312539" cy="312539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05" name="Circle"/>
          <p:cNvSpPr/>
          <p:nvPr/>
        </p:nvSpPr>
        <p:spPr>
          <a:xfrm>
            <a:off x="4961930" y="3000375"/>
            <a:ext cx="312539" cy="312539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06" name="Circle"/>
          <p:cNvSpPr/>
          <p:nvPr/>
        </p:nvSpPr>
        <p:spPr>
          <a:xfrm>
            <a:off x="3935016" y="2009180"/>
            <a:ext cx="312539" cy="312539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07" name="Circle"/>
          <p:cNvSpPr/>
          <p:nvPr/>
        </p:nvSpPr>
        <p:spPr>
          <a:xfrm>
            <a:off x="2792016" y="1857375"/>
            <a:ext cx="312539" cy="312539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08" name="Circle"/>
          <p:cNvSpPr/>
          <p:nvPr/>
        </p:nvSpPr>
        <p:spPr>
          <a:xfrm>
            <a:off x="2309813" y="2875359"/>
            <a:ext cx="312539" cy="312539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09" name="Circle"/>
          <p:cNvSpPr/>
          <p:nvPr/>
        </p:nvSpPr>
        <p:spPr>
          <a:xfrm>
            <a:off x="1979414" y="2312789"/>
            <a:ext cx="312539" cy="312539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10" name="Line"/>
          <p:cNvSpPr/>
          <p:nvPr/>
        </p:nvSpPr>
        <p:spPr>
          <a:xfrm>
            <a:off x="3893344" y="2881312"/>
            <a:ext cx="392907" cy="488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21600"/>
                  <a:pt x="965" y="8674"/>
                  <a:pt x="3273" y="6322"/>
                </a:cubicBezTo>
                <a:cubicBezTo>
                  <a:pt x="5661" y="3887"/>
                  <a:pt x="21600" y="0"/>
                  <a:pt x="21600" y="0"/>
                </a:cubicBezTo>
              </a:path>
            </a:pathLst>
          </a:custGeom>
          <a:ln w="25400">
            <a:solidFill>
              <a:srgbClr val="535353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2411" name="Line"/>
          <p:cNvSpPr/>
          <p:nvPr/>
        </p:nvSpPr>
        <p:spPr>
          <a:xfrm>
            <a:off x="3131344" y="2774156"/>
            <a:ext cx="511969" cy="583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600" y="21600"/>
                  <a:pt x="16779" y="4798"/>
                  <a:pt x="13563" y="2204"/>
                </a:cubicBezTo>
                <a:cubicBezTo>
                  <a:pt x="11505" y="544"/>
                  <a:pt x="0" y="0"/>
                  <a:pt x="0" y="0"/>
                </a:cubicBezTo>
              </a:path>
            </a:pathLst>
          </a:custGeom>
          <a:ln w="25400">
            <a:solidFill>
              <a:srgbClr val="535353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sp>
        <p:nvSpPr>
          <p:cNvPr id="2412" name="Line"/>
          <p:cNvSpPr/>
          <p:nvPr/>
        </p:nvSpPr>
        <p:spPr>
          <a:xfrm>
            <a:off x="3737685" y="2571750"/>
            <a:ext cx="96128" cy="785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1600" extrusionOk="0">
                <a:moveTo>
                  <a:pt x="183" y="21600"/>
                </a:moveTo>
                <a:cubicBezTo>
                  <a:pt x="183" y="21600"/>
                  <a:pt x="-1474" y="7896"/>
                  <a:pt x="5169" y="4255"/>
                </a:cubicBezTo>
                <a:cubicBezTo>
                  <a:pt x="6962" y="3271"/>
                  <a:pt x="20126" y="0"/>
                  <a:pt x="20126" y="0"/>
                </a:cubicBezTo>
              </a:path>
            </a:pathLst>
          </a:custGeom>
          <a:ln w="25400">
            <a:solidFill>
              <a:srgbClr val="535353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endParaRPr sz="1266"/>
          </a:p>
        </p:txBody>
      </p:sp>
      <p:grpSp>
        <p:nvGrpSpPr>
          <p:cNvPr id="2415" name="Group"/>
          <p:cNvGrpSpPr/>
          <p:nvPr/>
        </p:nvGrpSpPr>
        <p:grpSpPr>
          <a:xfrm>
            <a:off x="9069586" y="5563195"/>
            <a:ext cx="607219" cy="348261"/>
            <a:chOff x="0" y="0"/>
            <a:chExt cx="863600" cy="495303"/>
          </a:xfrm>
        </p:grpSpPr>
        <p:sp>
          <p:nvSpPr>
            <p:cNvPr id="2413" name="Line"/>
            <p:cNvSpPr/>
            <p:nvPr/>
          </p:nvSpPr>
          <p:spPr>
            <a:xfrm flipH="1" flipV="1">
              <a:off x="23283" y="0"/>
              <a:ext cx="827617" cy="12703"/>
            </a:xfrm>
            <a:prstGeom prst="line">
              <a:avLst/>
            </a:prstGeom>
            <a:noFill/>
            <a:ln w="38100" cap="flat">
              <a:solidFill>
                <a:srgbClr val="535353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414" name="fb-fa"/>
            <p:cNvSpPr/>
            <p:nvPr/>
          </p:nvSpPr>
          <p:spPr>
            <a:xfrm>
              <a:off x="0" y="12703"/>
              <a:ext cx="863600" cy="482601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898"/>
                <a:t>f</a:t>
              </a:r>
              <a:r>
                <a:rPr sz="1828" baseline="-5999"/>
                <a:t>b</a:t>
              </a:r>
              <a:r>
                <a:rPr sz="1828"/>
                <a:t>-f</a:t>
              </a:r>
              <a:r>
                <a:rPr sz="1828" baseline="-5999"/>
                <a:t>a</a:t>
              </a:r>
            </a:p>
          </p:txBody>
        </p:sp>
      </p:grpSp>
      <p:sp>
        <p:nvSpPr>
          <p:cNvPr id="2416" name="-"/>
          <p:cNvSpPr/>
          <p:nvPr/>
        </p:nvSpPr>
        <p:spPr>
          <a:xfrm>
            <a:off x="9227748" y="5094866"/>
            <a:ext cx="152286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66"/>
              <a:t>-</a:t>
            </a:r>
          </a:p>
        </p:txBody>
      </p:sp>
      <p:sp>
        <p:nvSpPr>
          <p:cNvPr id="2417" name="Oval"/>
          <p:cNvSpPr/>
          <p:nvPr/>
        </p:nvSpPr>
        <p:spPr>
          <a:xfrm>
            <a:off x="8792766" y="5054203"/>
            <a:ext cx="1187648" cy="1151930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pic>
        <p:nvPicPr>
          <p:cNvPr id="2418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rcRect l="5188" t="5455" r="5060" b="3153"/>
          <a:stretch>
            <a:fillRect/>
          </a:stretch>
        </p:blipFill>
        <p:spPr>
          <a:xfrm>
            <a:off x="8801735" y="5375696"/>
            <a:ext cx="1179425" cy="1250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8" h="21504" extrusionOk="0">
                <a:moveTo>
                  <a:pt x="11783" y="8"/>
                </a:moveTo>
                <a:cubicBezTo>
                  <a:pt x="11572" y="32"/>
                  <a:pt x="11323" y="115"/>
                  <a:pt x="11031" y="262"/>
                </a:cubicBezTo>
                <a:cubicBezTo>
                  <a:pt x="10898" y="329"/>
                  <a:pt x="10822" y="310"/>
                  <a:pt x="10751" y="190"/>
                </a:cubicBezTo>
                <a:cubicBezTo>
                  <a:pt x="10697" y="98"/>
                  <a:pt x="10596" y="52"/>
                  <a:pt x="10533" y="89"/>
                </a:cubicBezTo>
                <a:cubicBezTo>
                  <a:pt x="10417" y="157"/>
                  <a:pt x="10221" y="1199"/>
                  <a:pt x="10268" y="1491"/>
                </a:cubicBezTo>
                <a:cubicBezTo>
                  <a:pt x="10282" y="1576"/>
                  <a:pt x="10323" y="1831"/>
                  <a:pt x="10360" y="2057"/>
                </a:cubicBezTo>
                <a:cubicBezTo>
                  <a:pt x="10437" y="2530"/>
                  <a:pt x="10579" y="2826"/>
                  <a:pt x="10731" y="2826"/>
                </a:cubicBezTo>
                <a:cubicBezTo>
                  <a:pt x="10789" y="2826"/>
                  <a:pt x="10838" y="2738"/>
                  <a:pt x="10838" y="2629"/>
                </a:cubicBezTo>
                <a:cubicBezTo>
                  <a:pt x="10838" y="2349"/>
                  <a:pt x="11025" y="2268"/>
                  <a:pt x="11153" y="2494"/>
                </a:cubicBezTo>
                <a:cubicBezTo>
                  <a:pt x="11227" y="2624"/>
                  <a:pt x="11359" y="2677"/>
                  <a:pt x="11590" y="2662"/>
                </a:cubicBezTo>
                <a:cubicBezTo>
                  <a:pt x="11825" y="2647"/>
                  <a:pt x="11965" y="2699"/>
                  <a:pt x="12043" y="2835"/>
                </a:cubicBezTo>
                <a:cubicBezTo>
                  <a:pt x="12184" y="3084"/>
                  <a:pt x="12363" y="3090"/>
                  <a:pt x="12363" y="2845"/>
                </a:cubicBezTo>
                <a:cubicBezTo>
                  <a:pt x="12363" y="2557"/>
                  <a:pt x="12470" y="2510"/>
                  <a:pt x="12755" y="2686"/>
                </a:cubicBezTo>
                <a:cubicBezTo>
                  <a:pt x="12897" y="2775"/>
                  <a:pt x="13014" y="2819"/>
                  <a:pt x="13014" y="2778"/>
                </a:cubicBezTo>
                <a:cubicBezTo>
                  <a:pt x="13014" y="2736"/>
                  <a:pt x="13082" y="2750"/>
                  <a:pt x="13166" y="2816"/>
                </a:cubicBezTo>
                <a:cubicBezTo>
                  <a:pt x="13250" y="2882"/>
                  <a:pt x="13542" y="2950"/>
                  <a:pt x="13812" y="2965"/>
                </a:cubicBezTo>
                <a:cubicBezTo>
                  <a:pt x="14082" y="2980"/>
                  <a:pt x="14370" y="3049"/>
                  <a:pt x="14458" y="3118"/>
                </a:cubicBezTo>
                <a:cubicBezTo>
                  <a:pt x="14587" y="3220"/>
                  <a:pt x="14636" y="3208"/>
                  <a:pt x="14697" y="3061"/>
                </a:cubicBezTo>
                <a:cubicBezTo>
                  <a:pt x="14763" y="2900"/>
                  <a:pt x="14787" y="2895"/>
                  <a:pt x="14900" y="3032"/>
                </a:cubicBezTo>
                <a:cubicBezTo>
                  <a:pt x="15065" y="3232"/>
                  <a:pt x="15614" y="3463"/>
                  <a:pt x="15744" y="3387"/>
                </a:cubicBezTo>
                <a:cubicBezTo>
                  <a:pt x="15799" y="3355"/>
                  <a:pt x="15898" y="3444"/>
                  <a:pt x="15968" y="3589"/>
                </a:cubicBezTo>
                <a:cubicBezTo>
                  <a:pt x="16105" y="3874"/>
                  <a:pt x="16223" y="3923"/>
                  <a:pt x="16344" y="3738"/>
                </a:cubicBezTo>
                <a:cubicBezTo>
                  <a:pt x="16398" y="3655"/>
                  <a:pt x="16465" y="3669"/>
                  <a:pt x="16563" y="3795"/>
                </a:cubicBezTo>
                <a:cubicBezTo>
                  <a:pt x="16639" y="3894"/>
                  <a:pt x="16753" y="3948"/>
                  <a:pt x="16817" y="3910"/>
                </a:cubicBezTo>
                <a:cubicBezTo>
                  <a:pt x="16881" y="3873"/>
                  <a:pt x="16979" y="3953"/>
                  <a:pt x="17035" y="4093"/>
                </a:cubicBezTo>
                <a:cubicBezTo>
                  <a:pt x="17091" y="4232"/>
                  <a:pt x="17188" y="4381"/>
                  <a:pt x="17254" y="4419"/>
                </a:cubicBezTo>
                <a:cubicBezTo>
                  <a:pt x="17320" y="4458"/>
                  <a:pt x="17350" y="4575"/>
                  <a:pt x="17315" y="4678"/>
                </a:cubicBezTo>
                <a:cubicBezTo>
                  <a:pt x="17280" y="4782"/>
                  <a:pt x="17304" y="4892"/>
                  <a:pt x="17366" y="4928"/>
                </a:cubicBezTo>
                <a:cubicBezTo>
                  <a:pt x="17430" y="4965"/>
                  <a:pt x="17478" y="4910"/>
                  <a:pt x="17478" y="4794"/>
                </a:cubicBezTo>
                <a:cubicBezTo>
                  <a:pt x="17478" y="4364"/>
                  <a:pt x="17840" y="4475"/>
                  <a:pt x="17930" y="4933"/>
                </a:cubicBezTo>
                <a:cubicBezTo>
                  <a:pt x="17952" y="5046"/>
                  <a:pt x="18032" y="5139"/>
                  <a:pt x="18108" y="5139"/>
                </a:cubicBezTo>
                <a:cubicBezTo>
                  <a:pt x="18184" y="5139"/>
                  <a:pt x="18288" y="5203"/>
                  <a:pt x="18337" y="5278"/>
                </a:cubicBezTo>
                <a:cubicBezTo>
                  <a:pt x="18386" y="5354"/>
                  <a:pt x="18472" y="5410"/>
                  <a:pt x="18525" y="5403"/>
                </a:cubicBezTo>
                <a:cubicBezTo>
                  <a:pt x="18578" y="5397"/>
                  <a:pt x="18650" y="5633"/>
                  <a:pt x="18688" y="5931"/>
                </a:cubicBezTo>
                <a:cubicBezTo>
                  <a:pt x="18897" y="7561"/>
                  <a:pt x="18897" y="7544"/>
                  <a:pt x="18678" y="7655"/>
                </a:cubicBezTo>
                <a:cubicBezTo>
                  <a:pt x="18563" y="7712"/>
                  <a:pt x="18453" y="7863"/>
                  <a:pt x="18434" y="7991"/>
                </a:cubicBezTo>
                <a:cubicBezTo>
                  <a:pt x="18414" y="8118"/>
                  <a:pt x="18330" y="8225"/>
                  <a:pt x="18240" y="8231"/>
                </a:cubicBezTo>
                <a:cubicBezTo>
                  <a:pt x="17880" y="8255"/>
                  <a:pt x="17605" y="8403"/>
                  <a:pt x="17549" y="8605"/>
                </a:cubicBezTo>
                <a:cubicBezTo>
                  <a:pt x="17501" y="8777"/>
                  <a:pt x="17457" y="8796"/>
                  <a:pt x="17330" y="8696"/>
                </a:cubicBezTo>
                <a:cubicBezTo>
                  <a:pt x="17206" y="8599"/>
                  <a:pt x="17095" y="8618"/>
                  <a:pt x="16791" y="8787"/>
                </a:cubicBezTo>
                <a:cubicBezTo>
                  <a:pt x="16431" y="8988"/>
                  <a:pt x="15663" y="9176"/>
                  <a:pt x="14920" y="9243"/>
                </a:cubicBezTo>
                <a:cubicBezTo>
                  <a:pt x="14613" y="9271"/>
                  <a:pt x="14593" y="9296"/>
                  <a:pt x="14626" y="9666"/>
                </a:cubicBezTo>
                <a:cubicBezTo>
                  <a:pt x="14644" y="9882"/>
                  <a:pt x="14711" y="10148"/>
                  <a:pt x="14773" y="10256"/>
                </a:cubicBezTo>
                <a:cubicBezTo>
                  <a:pt x="14857" y="10404"/>
                  <a:pt x="14844" y="10492"/>
                  <a:pt x="14722" y="10607"/>
                </a:cubicBezTo>
                <a:cubicBezTo>
                  <a:pt x="14577" y="10744"/>
                  <a:pt x="14544" y="10744"/>
                  <a:pt x="14448" y="10573"/>
                </a:cubicBezTo>
                <a:cubicBezTo>
                  <a:pt x="14388" y="10468"/>
                  <a:pt x="14307" y="10160"/>
                  <a:pt x="14265" y="9892"/>
                </a:cubicBezTo>
                <a:cubicBezTo>
                  <a:pt x="14179" y="9354"/>
                  <a:pt x="14193" y="9363"/>
                  <a:pt x="13695" y="9498"/>
                </a:cubicBezTo>
                <a:cubicBezTo>
                  <a:pt x="13479" y="9556"/>
                  <a:pt x="13322" y="9556"/>
                  <a:pt x="13283" y="9498"/>
                </a:cubicBezTo>
                <a:cubicBezTo>
                  <a:pt x="13175" y="9333"/>
                  <a:pt x="13014" y="9396"/>
                  <a:pt x="13014" y="9604"/>
                </a:cubicBezTo>
                <a:cubicBezTo>
                  <a:pt x="13014" y="9911"/>
                  <a:pt x="12869" y="9924"/>
                  <a:pt x="12587" y="9647"/>
                </a:cubicBezTo>
                <a:cubicBezTo>
                  <a:pt x="12333" y="9398"/>
                  <a:pt x="12325" y="9398"/>
                  <a:pt x="12099" y="9589"/>
                </a:cubicBezTo>
                <a:cubicBezTo>
                  <a:pt x="11766" y="9871"/>
                  <a:pt x="11524" y="9926"/>
                  <a:pt x="11372" y="9752"/>
                </a:cubicBezTo>
                <a:cubicBezTo>
                  <a:pt x="11298" y="9668"/>
                  <a:pt x="11175" y="9623"/>
                  <a:pt x="11097" y="9652"/>
                </a:cubicBezTo>
                <a:cubicBezTo>
                  <a:pt x="11019" y="9680"/>
                  <a:pt x="10924" y="9658"/>
                  <a:pt x="10889" y="9604"/>
                </a:cubicBezTo>
                <a:cubicBezTo>
                  <a:pt x="10805" y="9476"/>
                  <a:pt x="10326" y="9476"/>
                  <a:pt x="10243" y="9604"/>
                </a:cubicBezTo>
                <a:cubicBezTo>
                  <a:pt x="10208" y="9658"/>
                  <a:pt x="10107" y="9674"/>
                  <a:pt x="10019" y="9642"/>
                </a:cubicBezTo>
                <a:cubicBezTo>
                  <a:pt x="9921" y="9606"/>
                  <a:pt x="9857" y="9650"/>
                  <a:pt x="9857" y="9748"/>
                </a:cubicBezTo>
                <a:cubicBezTo>
                  <a:pt x="9857" y="9998"/>
                  <a:pt x="9631" y="10061"/>
                  <a:pt x="9567" y="9829"/>
                </a:cubicBezTo>
                <a:cubicBezTo>
                  <a:pt x="9521" y="9662"/>
                  <a:pt x="9423" y="9623"/>
                  <a:pt x="9084" y="9628"/>
                </a:cubicBezTo>
                <a:cubicBezTo>
                  <a:pt x="8625" y="9633"/>
                  <a:pt x="8524" y="9712"/>
                  <a:pt x="8479" y="10117"/>
                </a:cubicBezTo>
                <a:cubicBezTo>
                  <a:pt x="8463" y="10261"/>
                  <a:pt x="8347" y="10462"/>
                  <a:pt x="8214" y="10564"/>
                </a:cubicBezTo>
                <a:cubicBezTo>
                  <a:pt x="8012" y="10719"/>
                  <a:pt x="7961" y="10871"/>
                  <a:pt x="7935" y="11490"/>
                </a:cubicBezTo>
                <a:cubicBezTo>
                  <a:pt x="7917" y="11897"/>
                  <a:pt x="7872" y="12460"/>
                  <a:pt x="7833" y="12743"/>
                </a:cubicBezTo>
                <a:cubicBezTo>
                  <a:pt x="7794" y="13025"/>
                  <a:pt x="7750" y="13411"/>
                  <a:pt x="7731" y="13602"/>
                </a:cubicBezTo>
                <a:cubicBezTo>
                  <a:pt x="7694" y="13978"/>
                  <a:pt x="7545" y="14187"/>
                  <a:pt x="7381" y="14092"/>
                </a:cubicBezTo>
                <a:cubicBezTo>
                  <a:pt x="7245" y="14013"/>
                  <a:pt x="7210" y="11523"/>
                  <a:pt x="7340" y="11284"/>
                </a:cubicBezTo>
                <a:cubicBezTo>
                  <a:pt x="7495" y="10998"/>
                  <a:pt x="7899" y="9977"/>
                  <a:pt x="7899" y="9872"/>
                </a:cubicBezTo>
                <a:cubicBezTo>
                  <a:pt x="7899" y="9821"/>
                  <a:pt x="7784" y="9884"/>
                  <a:pt x="7640" y="10012"/>
                </a:cubicBezTo>
                <a:cubicBezTo>
                  <a:pt x="7391" y="10232"/>
                  <a:pt x="7369" y="10234"/>
                  <a:pt x="7259" y="10055"/>
                </a:cubicBezTo>
                <a:cubicBezTo>
                  <a:pt x="7155" y="9887"/>
                  <a:pt x="7145" y="9886"/>
                  <a:pt x="7142" y="10040"/>
                </a:cubicBezTo>
                <a:cubicBezTo>
                  <a:pt x="7136" y="10317"/>
                  <a:pt x="6925" y="10360"/>
                  <a:pt x="6826" y="10108"/>
                </a:cubicBezTo>
                <a:cubicBezTo>
                  <a:pt x="6753" y="9920"/>
                  <a:pt x="6725" y="9981"/>
                  <a:pt x="6669" y="10429"/>
                </a:cubicBezTo>
                <a:cubicBezTo>
                  <a:pt x="6595" y="11019"/>
                  <a:pt x="6471" y="11219"/>
                  <a:pt x="6262" y="11096"/>
                </a:cubicBezTo>
                <a:cubicBezTo>
                  <a:pt x="6178" y="11047"/>
                  <a:pt x="6151" y="10860"/>
                  <a:pt x="6186" y="10573"/>
                </a:cubicBezTo>
                <a:cubicBezTo>
                  <a:pt x="6215" y="10327"/>
                  <a:pt x="6198" y="10153"/>
                  <a:pt x="6145" y="10184"/>
                </a:cubicBezTo>
                <a:cubicBezTo>
                  <a:pt x="6092" y="10215"/>
                  <a:pt x="6002" y="10133"/>
                  <a:pt x="5947" y="10002"/>
                </a:cubicBezTo>
                <a:cubicBezTo>
                  <a:pt x="5846" y="9765"/>
                  <a:pt x="5847" y="9762"/>
                  <a:pt x="5840" y="10031"/>
                </a:cubicBezTo>
                <a:cubicBezTo>
                  <a:pt x="5832" y="10339"/>
                  <a:pt x="5566" y="10609"/>
                  <a:pt x="5449" y="10429"/>
                </a:cubicBezTo>
                <a:cubicBezTo>
                  <a:pt x="5408" y="10368"/>
                  <a:pt x="5408" y="10125"/>
                  <a:pt x="5443" y="9887"/>
                </a:cubicBezTo>
                <a:cubicBezTo>
                  <a:pt x="5489" y="9576"/>
                  <a:pt x="5480" y="9515"/>
                  <a:pt x="5408" y="9671"/>
                </a:cubicBezTo>
                <a:cubicBezTo>
                  <a:pt x="5276" y="9956"/>
                  <a:pt x="5008" y="10045"/>
                  <a:pt x="4844" y="9858"/>
                </a:cubicBezTo>
                <a:cubicBezTo>
                  <a:pt x="4745" y="9745"/>
                  <a:pt x="4680" y="9737"/>
                  <a:pt x="4569" y="9824"/>
                </a:cubicBezTo>
                <a:cubicBezTo>
                  <a:pt x="4233" y="10088"/>
                  <a:pt x="3904" y="9617"/>
                  <a:pt x="4218" y="9320"/>
                </a:cubicBezTo>
                <a:cubicBezTo>
                  <a:pt x="4320" y="9224"/>
                  <a:pt x="4318" y="9195"/>
                  <a:pt x="4188" y="9195"/>
                </a:cubicBezTo>
                <a:cubicBezTo>
                  <a:pt x="4088" y="9195"/>
                  <a:pt x="3955" y="9367"/>
                  <a:pt x="3867" y="9618"/>
                </a:cubicBezTo>
                <a:cubicBezTo>
                  <a:pt x="3713" y="10058"/>
                  <a:pt x="3502" y="10223"/>
                  <a:pt x="3313" y="10045"/>
                </a:cubicBezTo>
                <a:cubicBezTo>
                  <a:pt x="3238" y="9974"/>
                  <a:pt x="3254" y="9843"/>
                  <a:pt x="3369" y="9632"/>
                </a:cubicBezTo>
                <a:cubicBezTo>
                  <a:pt x="3517" y="9362"/>
                  <a:pt x="3519" y="9313"/>
                  <a:pt x="3379" y="9263"/>
                </a:cubicBezTo>
                <a:cubicBezTo>
                  <a:pt x="3262" y="9220"/>
                  <a:pt x="3244" y="9142"/>
                  <a:pt x="3313" y="8970"/>
                </a:cubicBezTo>
                <a:cubicBezTo>
                  <a:pt x="3674" y="8072"/>
                  <a:pt x="3723" y="7687"/>
                  <a:pt x="3435" y="8015"/>
                </a:cubicBezTo>
                <a:cubicBezTo>
                  <a:pt x="3309" y="8158"/>
                  <a:pt x="3278" y="8154"/>
                  <a:pt x="3084" y="7991"/>
                </a:cubicBezTo>
                <a:cubicBezTo>
                  <a:pt x="2877" y="7815"/>
                  <a:pt x="2860" y="7817"/>
                  <a:pt x="2693" y="8053"/>
                </a:cubicBezTo>
                <a:cubicBezTo>
                  <a:pt x="2598" y="8188"/>
                  <a:pt x="2511" y="8350"/>
                  <a:pt x="2500" y="8413"/>
                </a:cubicBezTo>
                <a:cubicBezTo>
                  <a:pt x="2440" y="8747"/>
                  <a:pt x="2229" y="9099"/>
                  <a:pt x="2123" y="9037"/>
                </a:cubicBezTo>
                <a:cubicBezTo>
                  <a:pt x="2010" y="8971"/>
                  <a:pt x="2061" y="8053"/>
                  <a:pt x="2190" y="7856"/>
                </a:cubicBezTo>
                <a:cubicBezTo>
                  <a:pt x="2283" y="7713"/>
                  <a:pt x="2325" y="6830"/>
                  <a:pt x="2240" y="6781"/>
                </a:cubicBezTo>
                <a:cubicBezTo>
                  <a:pt x="2196" y="6755"/>
                  <a:pt x="2178" y="6451"/>
                  <a:pt x="2200" y="6104"/>
                </a:cubicBezTo>
                <a:cubicBezTo>
                  <a:pt x="2232" y="5590"/>
                  <a:pt x="2287" y="5430"/>
                  <a:pt x="2510" y="5235"/>
                </a:cubicBezTo>
                <a:cubicBezTo>
                  <a:pt x="2660" y="5104"/>
                  <a:pt x="2788" y="4890"/>
                  <a:pt x="2790" y="4760"/>
                </a:cubicBezTo>
                <a:cubicBezTo>
                  <a:pt x="2791" y="4630"/>
                  <a:pt x="2880" y="4281"/>
                  <a:pt x="2988" y="3987"/>
                </a:cubicBezTo>
                <a:cubicBezTo>
                  <a:pt x="3141" y="3567"/>
                  <a:pt x="3153" y="3441"/>
                  <a:pt x="3044" y="3402"/>
                </a:cubicBezTo>
                <a:cubicBezTo>
                  <a:pt x="2933" y="3362"/>
                  <a:pt x="2939" y="3283"/>
                  <a:pt x="3069" y="3037"/>
                </a:cubicBezTo>
                <a:cubicBezTo>
                  <a:pt x="3266" y="2664"/>
                  <a:pt x="3416" y="2563"/>
                  <a:pt x="3562" y="2701"/>
                </a:cubicBezTo>
                <a:cubicBezTo>
                  <a:pt x="3634" y="2769"/>
                  <a:pt x="3614" y="3104"/>
                  <a:pt x="3496" y="3699"/>
                </a:cubicBezTo>
                <a:cubicBezTo>
                  <a:pt x="3344" y="4466"/>
                  <a:pt x="3337" y="4829"/>
                  <a:pt x="3476" y="4664"/>
                </a:cubicBezTo>
                <a:cubicBezTo>
                  <a:pt x="3607" y="4507"/>
                  <a:pt x="4091" y="2993"/>
                  <a:pt x="4091" y="2739"/>
                </a:cubicBezTo>
                <a:cubicBezTo>
                  <a:pt x="4091" y="2353"/>
                  <a:pt x="4259" y="2235"/>
                  <a:pt x="4416" y="2513"/>
                </a:cubicBezTo>
                <a:cubicBezTo>
                  <a:pt x="4496" y="2654"/>
                  <a:pt x="4500" y="2850"/>
                  <a:pt x="4432" y="3109"/>
                </a:cubicBezTo>
                <a:cubicBezTo>
                  <a:pt x="4242" y="3828"/>
                  <a:pt x="4203" y="4160"/>
                  <a:pt x="4310" y="4160"/>
                </a:cubicBezTo>
                <a:cubicBezTo>
                  <a:pt x="4368" y="4160"/>
                  <a:pt x="4416" y="4048"/>
                  <a:pt x="4416" y="3910"/>
                </a:cubicBezTo>
                <a:cubicBezTo>
                  <a:pt x="4416" y="3773"/>
                  <a:pt x="4463" y="3540"/>
                  <a:pt x="4523" y="3392"/>
                </a:cubicBezTo>
                <a:cubicBezTo>
                  <a:pt x="4675" y="3015"/>
                  <a:pt x="4893" y="3174"/>
                  <a:pt x="4818" y="3608"/>
                </a:cubicBezTo>
                <a:cubicBezTo>
                  <a:pt x="4785" y="3799"/>
                  <a:pt x="4795" y="3958"/>
                  <a:pt x="4844" y="3958"/>
                </a:cubicBezTo>
                <a:cubicBezTo>
                  <a:pt x="4966" y="3958"/>
                  <a:pt x="5324" y="3071"/>
                  <a:pt x="5260" y="2922"/>
                </a:cubicBezTo>
                <a:cubicBezTo>
                  <a:pt x="5246" y="2888"/>
                  <a:pt x="5300" y="2780"/>
                  <a:pt x="5382" y="2686"/>
                </a:cubicBezTo>
                <a:cubicBezTo>
                  <a:pt x="5500" y="2553"/>
                  <a:pt x="5568" y="2545"/>
                  <a:pt x="5687" y="2638"/>
                </a:cubicBezTo>
                <a:cubicBezTo>
                  <a:pt x="5800" y="2726"/>
                  <a:pt x="5822" y="2882"/>
                  <a:pt x="5769" y="3229"/>
                </a:cubicBezTo>
                <a:lnTo>
                  <a:pt x="5698" y="3699"/>
                </a:lnTo>
                <a:lnTo>
                  <a:pt x="5972" y="3421"/>
                </a:lnTo>
                <a:cubicBezTo>
                  <a:pt x="6268" y="3124"/>
                  <a:pt x="6368" y="2903"/>
                  <a:pt x="6435" y="2408"/>
                </a:cubicBezTo>
                <a:cubicBezTo>
                  <a:pt x="6486" y="2029"/>
                  <a:pt x="6576" y="1879"/>
                  <a:pt x="6709" y="1957"/>
                </a:cubicBezTo>
                <a:cubicBezTo>
                  <a:pt x="6866" y="2048"/>
                  <a:pt x="6831" y="2660"/>
                  <a:pt x="6643" y="3085"/>
                </a:cubicBezTo>
                <a:cubicBezTo>
                  <a:pt x="6550" y="3296"/>
                  <a:pt x="6494" y="3491"/>
                  <a:pt x="6526" y="3522"/>
                </a:cubicBezTo>
                <a:cubicBezTo>
                  <a:pt x="6558" y="3552"/>
                  <a:pt x="6623" y="3489"/>
                  <a:pt x="6664" y="3382"/>
                </a:cubicBezTo>
                <a:cubicBezTo>
                  <a:pt x="6908" y="2731"/>
                  <a:pt x="7044" y="2503"/>
                  <a:pt x="7167" y="2542"/>
                </a:cubicBezTo>
                <a:cubicBezTo>
                  <a:pt x="7243" y="2566"/>
                  <a:pt x="7311" y="2679"/>
                  <a:pt x="7320" y="2787"/>
                </a:cubicBezTo>
                <a:cubicBezTo>
                  <a:pt x="7328" y="2895"/>
                  <a:pt x="7339" y="3038"/>
                  <a:pt x="7345" y="3109"/>
                </a:cubicBezTo>
                <a:cubicBezTo>
                  <a:pt x="7374" y="3430"/>
                  <a:pt x="7555" y="3177"/>
                  <a:pt x="7782" y="2494"/>
                </a:cubicBezTo>
                <a:cubicBezTo>
                  <a:pt x="7918" y="2085"/>
                  <a:pt x="8048" y="1677"/>
                  <a:pt x="8077" y="1592"/>
                </a:cubicBezTo>
                <a:cubicBezTo>
                  <a:pt x="8159" y="1348"/>
                  <a:pt x="8459" y="1789"/>
                  <a:pt x="8387" y="2048"/>
                </a:cubicBezTo>
                <a:cubicBezTo>
                  <a:pt x="8200" y="2721"/>
                  <a:pt x="8066" y="3096"/>
                  <a:pt x="7975" y="3210"/>
                </a:cubicBezTo>
                <a:cubicBezTo>
                  <a:pt x="7914" y="3287"/>
                  <a:pt x="7915" y="3339"/>
                  <a:pt x="7975" y="3339"/>
                </a:cubicBezTo>
                <a:cubicBezTo>
                  <a:pt x="8031" y="3339"/>
                  <a:pt x="8181" y="3102"/>
                  <a:pt x="8311" y="2811"/>
                </a:cubicBezTo>
                <a:cubicBezTo>
                  <a:pt x="8508" y="2371"/>
                  <a:pt x="8576" y="2305"/>
                  <a:pt x="8708" y="2408"/>
                </a:cubicBezTo>
                <a:cubicBezTo>
                  <a:pt x="8845" y="2516"/>
                  <a:pt x="8844" y="2575"/>
                  <a:pt x="8708" y="2883"/>
                </a:cubicBezTo>
                <a:cubicBezTo>
                  <a:pt x="8621" y="3078"/>
                  <a:pt x="8596" y="3238"/>
                  <a:pt x="8652" y="3238"/>
                </a:cubicBezTo>
                <a:cubicBezTo>
                  <a:pt x="8707" y="3238"/>
                  <a:pt x="8786" y="3102"/>
                  <a:pt x="8824" y="2936"/>
                </a:cubicBezTo>
                <a:cubicBezTo>
                  <a:pt x="8903" y="2598"/>
                  <a:pt x="9149" y="2348"/>
                  <a:pt x="9252" y="2504"/>
                </a:cubicBezTo>
                <a:cubicBezTo>
                  <a:pt x="9287" y="2558"/>
                  <a:pt x="9266" y="2724"/>
                  <a:pt x="9206" y="2874"/>
                </a:cubicBezTo>
                <a:cubicBezTo>
                  <a:pt x="9057" y="3242"/>
                  <a:pt x="9068" y="3284"/>
                  <a:pt x="9267" y="3128"/>
                </a:cubicBezTo>
                <a:cubicBezTo>
                  <a:pt x="9531" y="2921"/>
                  <a:pt x="9728" y="2381"/>
                  <a:pt x="9857" y="1515"/>
                </a:cubicBezTo>
                <a:cubicBezTo>
                  <a:pt x="10050" y="216"/>
                  <a:pt x="10074" y="323"/>
                  <a:pt x="9612" y="329"/>
                </a:cubicBezTo>
                <a:cubicBezTo>
                  <a:pt x="9387" y="332"/>
                  <a:pt x="9172" y="292"/>
                  <a:pt x="9140" y="243"/>
                </a:cubicBezTo>
                <a:cubicBezTo>
                  <a:pt x="9037" y="86"/>
                  <a:pt x="8916" y="146"/>
                  <a:pt x="8784" y="421"/>
                </a:cubicBezTo>
                <a:cubicBezTo>
                  <a:pt x="8675" y="647"/>
                  <a:pt x="8631" y="666"/>
                  <a:pt x="8489" y="555"/>
                </a:cubicBezTo>
                <a:cubicBezTo>
                  <a:pt x="8396" y="483"/>
                  <a:pt x="8339" y="343"/>
                  <a:pt x="8367" y="243"/>
                </a:cubicBezTo>
                <a:cubicBezTo>
                  <a:pt x="8413" y="77"/>
                  <a:pt x="8399" y="78"/>
                  <a:pt x="8179" y="214"/>
                </a:cubicBezTo>
                <a:cubicBezTo>
                  <a:pt x="8046" y="297"/>
                  <a:pt x="7909" y="334"/>
                  <a:pt x="7874" y="301"/>
                </a:cubicBezTo>
                <a:cubicBezTo>
                  <a:pt x="7799" y="230"/>
                  <a:pt x="7057" y="533"/>
                  <a:pt x="6796" y="742"/>
                </a:cubicBezTo>
                <a:cubicBezTo>
                  <a:pt x="6665" y="846"/>
                  <a:pt x="6592" y="856"/>
                  <a:pt x="6537" y="771"/>
                </a:cubicBezTo>
                <a:cubicBezTo>
                  <a:pt x="6484" y="691"/>
                  <a:pt x="6383" y="724"/>
                  <a:pt x="6211" y="877"/>
                </a:cubicBezTo>
                <a:cubicBezTo>
                  <a:pt x="6011" y="1054"/>
                  <a:pt x="5917" y="1075"/>
                  <a:pt x="5743" y="987"/>
                </a:cubicBezTo>
                <a:cubicBezTo>
                  <a:pt x="5578" y="903"/>
                  <a:pt x="5495" y="914"/>
                  <a:pt x="5393" y="1030"/>
                </a:cubicBezTo>
                <a:cubicBezTo>
                  <a:pt x="5319" y="1114"/>
                  <a:pt x="5171" y="1184"/>
                  <a:pt x="5062" y="1184"/>
                </a:cubicBezTo>
                <a:cubicBezTo>
                  <a:pt x="4953" y="1184"/>
                  <a:pt x="4831" y="1230"/>
                  <a:pt x="4793" y="1289"/>
                </a:cubicBezTo>
                <a:cubicBezTo>
                  <a:pt x="4744" y="1364"/>
                  <a:pt x="4682" y="1366"/>
                  <a:pt x="4584" y="1289"/>
                </a:cubicBezTo>
                <a:cubicBezTo>
                  <a:pt x="4477" y="1205"/>
                  <a:pt x="4387" y="1264"/>
                  <a:pt x="4218" y="1534"/>
                </a:cubicBezTo>
                <a:cubicBezTo>
                  <a:pt x="4054" y="1798"/>
                  <a:pt x="3945" y="1876"/>
                  <a:pt x="3786" y="1837"/>
                </a:cubicBezTo>
                <a:cubicBezTo>
                  <a:pt x="3668" y="1808"/>
                  <a:pt x="3543" y="1829"/>
                  <a:pt x="3506" y="1885"/>
                </a:cubicBezTo>
                <a:cubicBezTo>
                  <a:pt x="3470" y="1941"/>
                  <a:pt x="3344" y="1960"/>
                  <a:pt x="3232" y="1933"/>
                </a:cubicBezTo>
                <a:cubicBezTo>
                  <a:pt x="3086" y="1897"/>
                  <a:pt x="2962" y="1985"/>
                  <a:pt x="2790" y="2249"/>
                </a:cubicBezTo>
                <a:cubicBezTo>
                  <a:pt x="2582" y="2567"/>
                  <a:pt x="2504" y="2617"/>
                  <a:pt x="2230" y="2571"/>
                </a:cubicBezTo>
                <a:cubicBezTo>
                  <a:pt x="1995" y="2532"/>
                  <a:pt x="1915" y="2556"/>
                  <a:pt x="1915" y="2672"/>
                </a:cubicBezTo>
                <a:cubicBezTo>
                  <a:pt x="1915" y="2947"/>
                  <a:pt x="1904" y="2977"/>
                  <a:pt x="1722" y="3166"/>
                </a:cubicBezTo>
                <a:cubicBezTo>
                  <a:pt x="1555" y="3341"/>
                  <a:pt x="1532" y="3343"/>
                  <a:pt x="1407" y="3181"/>
                </a:cubicBezTo>
                <a:cubicBezTo>
                  <a:pt x="1265" y="2997"/>
                  <a:pt x="1240" y="3045"/>
                  <a:pt x="1127" y="3699"/>
                </a:cubicBezTo>
                <a:cubicBezTo>
                  <a:pt x="1106" y="3823"/>
                  <a:pt x="1016" y="3894"/>
                  <a:pt x="908" y="3877"/>
                </a:cubicBezTo>
                <a:cubicBezTo>
                  <a:pt x="794" y="3858"/>
                  <a:pt x="717" y="3933"/>
                  <a:pt x="695" y="4083"/>
                </a:cubicBezTo>
                <a:cubicBezTo>
                  <a:pt x="675" y="4212"/>
                  <a:pt x="590" y="4318"/>
                  <a:pt x="502" y="4318"/>
                </a:cubicBezTo>
                <a:cubicBezTo>
                  <a:pt x="322" y="4318"/>
                  <a:pt x="188" y="4801"/>
                  <a:pt x="120" y="5706"/>
                </a:cubicBezTo>
                <a:cubicBezTo>
                  <a:pt x="97" y="6017"/>
                  <a:pt x="56" y="6603"/>
                  <a:pt x="24" y="7011"/>
                </a:cubicBezTo>
                <a:cubicBezTo>
                  <a:pt x="-25" y="7633"/>
                  <a:pt x="-6" y="7767"/>
                  <a:pt x="146" y="7847"/>
                </a:cubicBezTo>
                <a:cubicBezTo>
                  <a:pt x="299" y="7927"/>
                  <a:pt x="328" y="8169"/>
                  <a:pt x="354" y="9416"/>
                </a:cubicBezTo>
                <a:cubicBezTo>
                  <a:pt x="371" y="10227"/>
                  <a:pt x="433" y="10983"/>
                  <a:pt x="486" y="11096"/>
                </a:cubicBezTo>
                <a:cubicBezTo>
                  <a:pt x="540" y="11209"/>
                  <a:pt x="637" y="11765"/>
                  <a:pt x="705" y="12330"/>
                </a:cubicBezTo>
                <a:cubicBezTo>
                  <a:pt x="862" y="13642"/>
                  <a:pt x="1076" y="14301"/>
                  <a:pt x="1468" y="14692"/>
                </a:cubicBezTo>
                <a:cubicBezTo>
                  <a:pt x="1726" y="14949"/>
                  <a:pt x="1908" y="15268"/>
                  <a:pt x="1966" y="15565"/>
                </a:cubicBezTo>
                <a:cubicBezTo>
                  <a:pt x="1971" y="15594"/>
                  <a:pt x="2078" y="15835"/>
                  <a:pt x="2205" y="16098"/>
                </a:cubicBezTo>
                <a:cubicBezTo>
                  <a:pt x="2331" y="16362"/>
                  <a:pt x="2470" y="16671"/>
                  <a:pt x="2510" y="16790"/>
                </a:cubicBezTo>
                <a:cubicBezTo>
                  <a:pt x="2562" y="16943"/>
                  <a:pt x="2672" y="17006"/>
                  <a:pt x="2901" y="17006"/>
                </a:cubicBezTo>
                <a:cubicBezTo>
                  <a:pt x="3173" y="17006"/>
                  <a:pt x="3259" y="17074"/>
                  <a:pt x="3461" y="17466"/>
                </a:cubicBezTo>
                <a:cubicBezTo>
                  <a:pt x="3696" y="17924"/>
                  <a:pt x="3805" y="18014"/>
                  <a:pt x="3918" y="17841"/>
                </a:cubicBezTo>
                <a:cubicBezTo>
                  <a:pt x="3950" y="17792"/>
                  <a:pt x="4105" y="17775"/>
                  <a:pt x="4259" y="17802"/>
                </a:cubicBezTo>
                <a:cubicBezTo>
                  <a:pt x="4461" y="17839"/>
                  <a:pt x="4611" y="17991"/>
                  <a:pt x="4808" y="18359"/>
                </a:cubicBezTo>
                <a:cubicBezTo>
                  <a:pt x="5029" y="18770"/>
                  <a:pt x="5113" y="18848"/>
                  <a:pt x="5235" y="18753"/>
                </a:cubicBezTo>
                <a:cubicBezTo>
                  <a:pt x="5353" y="18660"/>
                  <a:pt x="5414" y="18682"/>
                  <a:pt x="5525" y="18849"/>
                </a:cubicBezTo>
                <a:cubicBezTo>
                  <a:pt x="5602" y="18966"/>
                  <a:pt x="5703" y="19060"/>
                  <a:pt x="5749" y="19060"/>
                </a:cubicBezTo>
                <a:cubicBezTo>
                  <a:pt x="5919" y="19060"/>
                  <a:pt x="5824" y="18807"/>
                  <a:pt x="5550" y="18537"/>
                </a:cubicBezTo>
                <a:cubicBezTo>
                  <a:pt x="5207" y="18199"/>
                  <a:pt x="5274" y="18002"/>
                  <a:pt x="5677" y="18172"/>
                </a:cubicBezTo>
                <a:cubicBezTo>
                  <a:pt x="5844" y="18242"/>
                  <a:pt x="6088" y="18519"/>
                  <a:pt x="6272" y="18854"/>
                </a:cubicBezTo>
                <a:cubicBezTo>
                  <a:pt x="6744" y="19710"/>
                  <a:pt x="7019" y="19978"/>
                  <a:pt x="7492" y="20020"/>
                </a:cubicBezTo>
                <a:cubicBezTo>
                  <a:pt x="7718" y="20040"/>
                  <a:pt x="8015" y="20156"/>
                  <a:pt x="8153" y="20279"/>
                </a:cubicBezTo>
                <a:cubicBezTo>
                  <a:pt x="8291" y="20402"/>
                  <a:pt x="8448" y="20500"/>
                  <a:pt x="8499" y="20500"/>
                </a:cubicBezTo>
                <a:cubicBezTo>
                  <a:pt x="8550" y="20500"/>
                  <a:pt x="8669" y="20568"/>
                  <a:pt x="8763" y="20649"/>
                </a:cubicBezTo>
                <a:cubicBezTo>
                  <a:pt x="8917" y="20780"/>
                  <a:pt x="8932" y="20759"/>
                  <a:pt x="8931" y="20467"/>
                </a:cubicBezTo>
                <a:cubicBezTo>
                  <a:pt x="8931" y="20102"/>
                  <a:pt x="9256" y="19986"/>
                  <a:pt x="9267" y="20347"/>
                </a:cubicBezTo>
                <a:cubicBezTo>
                  <a:pt x="9277" y="20716"/>
                  <a:pt x="9444" y="21321"/>
                  <a:pt x="9536" y="21321"/>
                </a:cubicBezTo>
                <a:cubicBezTo>
                  <a:pt x="9586" y="21321"/>
                  <a:pt x="9660" y="21274"/>
                  <a:pt x="9699" y="21215"/>
                </a:cubicBezTo>
                <a:cubicBezTo>
                  <a:pt x="9744" y="21147"/>
                  <a:pt x="9895" y="21183"/>
                  <a:pt x="10116" y="21316"/>
                </a:cubicBezTo>
                <a:cubicBezTo>
                  <a:pt x="10557" y="21583"/>
                  <a:pt x="10549" y="21580"/>
                  <a:pt x="11102" y="21220"/>
                </a:cubicBezTo>
                <a:cubicBezTo>
                  <a:pt x="11360" y="21053"/>
                  <a:pt x="11604" y="20945"/>
                  <a:pt x="11641" y="20980"/>
                </a:cubicBezTo>
                <a:cubicBezTo>
                  <a:pt x="11678" y="21015"/>
                  <a:pt x="11795" y="20977"/>
                  <a:pt x="11900" y="20889"/>
                </a:cubicBezTo>
                <a:cubicBezTo>
                  <a:pt x="12005" y="20801"/>
                  <a:pt x="12359" y="20625"/>
                  <a:pt x="12688" y="20495"/>
                </a:cubicBezTo>
                <a:cubicBezTo>
                  <a:pt x="13018" y="20366"/>
                  <a:pt x="13697" y="20004"/>
                  <a:pt x="14198" y="19698"/>
                </a:cubicBezTo>
                <a:cubicBezTo>
                  <a:pt x="14700" y="19393"/>
                  <a:pt x="15276" y="19058"/>
                  <a:pt x="15480" y="18950"/>
                </a:cubicBezTo>
                <a:cubicBezTo>
                  <a:pt x="15683" y="18842"/>
                  <a:pt x="16285" y="18428"/>
                  <a:pt x="16822" y="18028"/>
                </a:cubicBezTo>
                <a:cubicBezTo>
                  <a:pt x="17425" y="17579"/>
                  <a:pt x="17855" y="17329"/>
                  <a:pt x="17940" y="17375"/>
                </a:cubicBezTo>
                <a:cubicBezTo>
                  <a:pt x="18017" y="17417"/>
                  <a:pt x="18035" y="17411"/>
                  <a:pt x="17986" y="17361"/>
                </a:cubicBezTo>
                <a:cubicBezTo>
                  <a:pt x="17938" y="17311"/>
                  <a:pt x="18219" y="16967"/>
                  <a:pt x="18606" y="16598"/>
                </a:cubicBezTo>
                <a:cubicBezTo>
                  <a:pt x="20242" y="15041"/>
                  <a:pt x="20590" y="14499"/>
                  <a:pt x="21057" y="12772"/>
                </a:cubicBezTo>
                <a:cubicBezTo>
                  <a:pt x="21485" y="11190"/>
                  <a:pt x="21575" y="10246"/>
                  <a:pt x="21413" y="8975"/>
                </a:cubicBezTo>
                <a:cubicBezTo>
                  <a:pt x="21345" y="8446"/>
                  <a:pt x="21282" y="7771"/>
                  <a:pt x="21271" y="7477"/>
                </a:cubicBezTo>
                <a:cubicBezTo>
                  <a:pt x="21257" y="7116"/>
                  <a:pt x="21195" y="6925"/>
                  <a:pt x="21088" y="6887"/>
                </a:cubicBezTo>
                <a:cubicBezTo>
                  <a:pt x="20963" y="6842"/>
                  <a:pt x="20940" y="6699"/>
                  <a:pt x="20986" y="6224"/>
                </a:cubicBezTo>
                <a:cubicBezTo>
                  <a:pt x="21029" y="5774"/>
                  <a:pt x="21007" y="5601"/>
                  <a:pt x="20899" y="5562"/>
                </a:cubicBezTo>
                <a:cubicBezTo>
                  <a:pt x="20820" y="5533"/>
                  <a:pt x="20722" y="5298"/>
                  <a:pt x="20681" y="5038"/>
                </a:cubicBezTo>
                <a:cubicBezTo>
                  <a:pt x="20617" y="4634"/>
                  <a:pt x="20572" y="4571"/>
                  <a:pt x="20376" y="4597"/>
                </a:cubicBezTo>
                <a:cubicBezTo>
                  <a:pt x="20127" y="4629"/>
                  <a:pt x="20020" y="4354"/>
                  <a:pt x="19994" y="3646"/>
                </a:cubicBezTo>
                <a:cubicBezTo>
                  <a:pt x="19982" y="3307"/>
                  <a:pt x="19696" y="2995"/>
                  <a:pt x="19389" y="2984"/>
                </a:cubicBezTo>
                <a:cubicBezTo>
                  <a:pt x="19269" y="2980"/>
                  <a:pt x="19090" y="2421"/>
                  <a:pt x="19171" y="2297"/>
                </a:cubicBezTo>
                <a:cubicBezTo>
                  <a:pt x="19202" y="2250"/>
                  <a:pt x="19133" y="2211"/>
                  <a:pt x="19013" y="2211"/>
                </a:cubicBezTo>
                <a:cubicBezTo>
                  <a:pt x="18893" y="2211"/>
                  <a:pt x="18766" y="2163"/>
                  <a:pt x="18728" y="2105"/>
                </a:cubicBezTo>
                <a:cubicBezTo>
                  <a:pt x="18691" y="2048"/>
                  <a:pt x="18617" y="2027"/>
                  <a:pt x="18566" y="2057"/>
                </a:cubicBezTo>
                <a:cubicBezTo>
                  <a:pt x="18514" y="2088"/>
                  <a:pt x="18438" y="2061"/>
                  <a:pt x="18398" y="2000"/>
                </a:cubicBezTo>
                <a:cubicBezTo>
                  <a:pt x="18351" y="1928"/>
                  <a:pt x="18278" y="1952"/>
                  <a:pt x="18190" y="2067"/>
                </a:cubicBezTo>
                <a:cubicBezTo>
                  <a:pt x="18014" y="2294"/>
                  <a:pt x="17696" y="2189"/>
                  <a:pt x="17696" y="1904"/>
                </a:cubicBezTo>
                <a:cubicBezTo>
                  <a:pt x="17696" y="1758"/>
                  <a:pt x="17634" y="1696"/>
                  <a:pt x="17503" y="1717"/>
                </a:cubicBezTo>
                <a:cubicBezTo>
                  <a:pt x="17358" y="1740"/>
                  <a:pt x="17313" y="1674"/>
                  <a:pt x="17310" y="1438"/>
                </a:cubicBezTo>
                <a:cubicBezTo>
                  <a:pt x="17308" y="1269"/>
                  <a:pt x="17271" y="1141"/>
                  <a:pt x="17229" y="1155"/>
                </a:cubicBezTo>
                <a:cubicBezTo>
                  <a:pt x="17186" y="1169"/>
                  <a:pt x="17099" y="1184"/>
                  <a:pt x="17035" y="1184"/>
                </a:cubicBezTo>
                <a:cubicBezTo>
                  <a:pt x="16970" y="1184"/>
                  <a:pt x="16948" y="1271"/>
                  <a:pt x="16985" y="1381"/>
                </a:cubicBezTo>
                <a:cubicBezTo>
                  <a:pt x="17021" y="1489"/>
                  <a:pt x="17008" y="1603"/>
                  <a:pt x="16954" y="1635"/>
                </a:cubicBezTo>
                <a:cubicBezTo>
                  <a:pt x="16829" y="1708"/>
                  <a:pt x="16547" y="1411"/>
                  <a:pt x="16446" y="1097"/>
                </a:cubicBezTo>
                <a:cubicBezTo>
                  <a:pt x="16391" y="928"/>
                  <a:pt x="16307" y="871"/>
                  <a:pt x="16166" y="905"/>
                </a:cubicBezTo>
                <a:cubicBezTo>
                  <a:pt x="16055" y="933"/>
                  <a:pt x="15887" y="873"/>
                  <a:pt x="15790" y="771"/>
                </a:cubicBezTo>
                <a:cubicBezTo>
                  <a:pt x="15693" y="670"/>
                  <a:pt x="15383" y="535"/>
                  <a:pt x="15103" y="469"/>
                </a:cubicBezTo>
                <a:cubicBezTo>
                  <a:pt x="14824" y="402"/>
                  <a:pt x="14533" y="297"/>
                  <a:pt x="14458" y="238"/>
                </a:cubicBezTo>
                <a:cubicBezTo>
                  <a:pt x="14383" y="180"/>
                  <a:pt x="14208" y="161"/>
                  <a:pt x="14066" y="195"/>
                </a:cubicBezTo>
                <a:cubicBezTo>
                  <a:pt x="13925" y="228"/>
                  <a:pt x="13774" y="217"/>
                  <a:pt x="13731" y="176"/>
                </a:cubicBezTo>
                <a:cubicBezTo>
                  <a:pt x="13617" y="68"/>
                  <a:pt x="12697" y="60"/>
                  <a:pt x="12627" y="166"/>
                </a:cubicBezTo>
                <a:cubicBezTo>
                  <a:pt x="12596" y="215"/>
                  <a:pt x="12459" y="192"/>
                  <a:pt x="12327" y="113"/>
                </a:cubicBezTo>
                <a:cubicBezTo>
                  <a:pt x="12170" y="19"/>
                  <a:pt x="11995" y="-17"/>
                  <a:pt x="11783" y="8"/>
                </a:cubicBezTo>
                <a:close/>
                <a:moveTo>
                  <a:pt x="5667" y="5806"/>
                </a:moveTo>
                <a:cubicBezTo>
                  <a:pt x="5680" y="5831"/>
                  <a:pt x="5682" y="5854"/>
                  <a:pt x="5677" y="5878"/>
                </a:cubicBezTo>
                <a:cubicBezTo>
                  <a:pt x="5778" y="5835"/>
                  <a:pt x="5916" y="5813"/>
                  <a:pt x="6120" y="5811"/>
                </a:cubicBezTo>
                <a:cubicBezTo>
                  <a:pt x="6109" y="5811"/>
                  <a:pt x="6100" y="5806"/>
                  <a:pt x="6089" y="5806"/>
                </a:cubicBezTo>
                <a:lnTo>
                  <a:pt x="5667" y="5806"/>
                </a:lnTo>
                <a:close/>
                <a:moveTo>
                  <a:pt x="11656" y="5859"/>
                </a:moveTo>
                <a:lnTo>
                  <a:pt x="11621" y="6253"/>
                </a:lnTo>
                <a:cubicBezTo>
                  <a:pt x="11602" y="6471"/>
                  <a:pt x="11614" y="6712"/>
                  <a:pt x="11646" y="6791"/>
                </a:cubicBezTo>
                <a:cubicBezTo>
                  <a:pt x="11686" y="6889"/>
                  <a:pt x="11891" y="6935"/>
                  <a:pt x="12307" y="6935"/>
                </a:cubicBezTo>
                <a:cubicBezTo>
                  <a:pt x="12059" y="6939"/>
                  <a:pt x="11814" y="6900"/>
                  <a:pt x="11743" y="6810"/>
                </a:cubicBezTo>
                <a:cubicBezTo>
                  <a:pt x="11686" y="6739"/>
                  <a:pt x="11642" y="6493"/>
                  <a:pt x="11646" y="6267"/>
                </a:cubicBezTo>
                <a:lnTo>
                  <a:pt x="11656" y="5859"/>
                </a:lnTo>
                <a:close/>
                <a:moveTo>
                  <a:pt x="6633" y="5878"/>
                </a:moveTo>
                <a:cubicBezTo>
                  <a:pt x="6674" y="5891"/>
                  <a:pt x="6714" y="5902"/>
                  <a:pt x="6745" y="5917"/>
                </a:cubicBezTo>
                <a:cubicBezTo>
                  <a:pt x="6716" y="5901"/>
                  <a:pt x="6671" y="5891"/>
                  <a:pt x="6633" y="5878"/>
                </a:cubicBezTo>
                <a:close/>
                <a:moveTo>
                  <a:pt x="5504" y="5950"/>
                </a:moveTo>
                <a:lnTo>
                  <a:pt x="5504" y="6061"/>
                </a:lnTo>
                <a:cubicBezTo>
                  <a:pt x="5509" y="6018"/>
                  <a:pt x="5538" y="5987"/>
                  <a:pt x="5565" y="5955"/>
                </a:cubicBezTo>
                <a:cubicBezTo>
                  <a:pt x="5545" y="5954"/>
                  <a:pt x="5524" y="5961"/>
                  <a:pt x="5504" y="5950"/>
                </a:cubicBezTo>
                <a:close/>
                <a:moveTo>
                  <a:pt x="5504" y="6061"/>
                </a:moveTo>
                <a:lnTo>
                  <a:pt x="5504" y="6143"/>
                </a:lnTo>
                <a:lnTo>
                  <a:pt x="5504" y="6474"/>
                </a:lnTo>
                <a:lnTo>
                  <a:pt x="6099" y="6440"/>
                </a:lnTo>
                <a:cubicBezTo>
                  <a:pt x="6225" y="6433"/>
                  <a:pt x="6328" y="6416"/>
                  <a:pt x="6425" y="6397"/>
                </a:cubicBezTo>
                <a:cubicBezTo>
                  <a:pt x="6336" y="6409"/>
                  <a:pt x="6253" y="6421"/>
                  <a:pt x="6140" y="6421"/>
                </a:cubicBezTo>
                <a:cubicBezTo>
                  <a:pt x="5766" y="6421"/>
                  <a:pt x="5589" y="6375"/>
                  <a:pt x="5545" y="6267"/>
                </a:cubicBezTo>
                <a:cubicBezTo>
                  <a:pt x="5512" y="6186"/>
                  <a:pt x="5498" y="6119"/>
                  <a:pt x="5504" y="6061"/>
                </a:cubicBezTo>
                <a:close/>
                <a:moveTo>
                  <a:pt x="6806" y="5955"/>
                </a:moveTo>
                <a:cubicBezTo>
                  <a:pt x="6895" y="6029"/>
                  <a:pt x="6905" y="6130"/>
                  <a:pt x="6826" y="6239"/>
                </a:cubicBezTo>
                <a:cubicBezTo>
                  <a:pt x="6935" y="6147"/>
                  <a:pt x="6925" y="6039"/>
                  <a:pt x="6806" y="5955"/>
                </a:cubicBezTo>
                <a:close/>
                <a:moveTo>
                  <a:pt x="13014" y="6104"/>
                </a:moveTo>
                <a:cubicBezTo>
                  <a:pt x="13045" y="6227"/>
                  <a:pt x="13047" y="6362"/>
                  <a:pt x="12999" y="6450"/>
                </a:cubicBezTo>
                <a:cubicBezTo>
                  <a:pt x="12944" y="6549"/>
                  <a:pt x="12929" y="6627"/>
                  <a:pt x="12968" y="6627"/>
                </a:cubicBezTo>
                <a:cubicBezTo>
                  <a:pt x="13007" y="6627"/>
                  <a:pt x="12982" y="6696"/>
                  <a:pt x="12907" y="6781"/>
                </a:cubicBezTo>
                <a:cubicBezTo>
                  <a:pt x="12826" y="6874"/>
                  <a:pt x="12579" y="6927"/>
                  <a:pt x="12333" y="6935"/>
                </a:cubicBezTo>
                <a:cubicBezTo>
                  <a:pt x="12831" y="6933"/>
                  <a:pt x="12927" y="6902"/>
                  <a:pt x="13029" y="6690"/>
                </a:cubicBezTo>
                <a:cubicBezTo>
                  <a:pt x="13109" y="6525"/>
                  <a:pt x="13113" y="6347"/>
                  <a:pt x="13044" y="6152"/>
                </a:cubicBezTo>
                <a:cubicBezTo>
                  <a:pt x="13036" y="6130"/>
                  <a:pt x="13023" y="6123"/>
                  <a:pt x="13014" y="6104"/>
                </a:cubicBezTo>
                <a:close/>
                <a:moveTo>
                  <a:pt x="4772" y="9339"/>
                </a:moveTo>
                <a:cubicBezTo>
                  <a:pt x="4761" y="9350"/>
                  <a:pt x="4755" y="9385"/>
                  <a:pt x="4752" y="9445"/>
                </a:cubicBezTo>
                <a:cubicBezTo>
                  <a:pt x="4747" y="9553"/>
                  <a:pt x="4772" y="9614"/>
                  <a:pt x="4808" y="9580"/>
                </a:cubicBezTo>
                <a:cubicBezTo>
                  <a:pt x="4844" y="9545"/>
                  <a:pt x="4850" y="9457"/>
                  <a:pt x="4818" y="9383"/>
                </a:cubicBezTo>
                <a:cubicBezTo>
                  <a:pt x="4801" y="9342"/>
                  <a:pt x="4784" y="9329"/>
                  <a:pt x="4772" y="9339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421" name="Group"/>
          <p:cNvGrpSpPr/>
          <p:nvPr/>
        </p:nvGrpSpPr>
        <p:grpSpPr>
          <a:xfrm>
            <a:off x="6881812" y="5563192"/>
            <a:ext cx="607219" cy="348261"/>
            <a:chOff x="0" y="0"/>
            <a:chExt cx="863600" cy="495303"/>
          </a:xfrm>
        </p:grpSpPr>
        <p:sp>
          <p:nvSpPr>
            <p:cNvPr id="2419" name="Line"/>
            <p:cNvSpPr/>
            <p:nvPr/>
          </p:nvSpPr>
          <p:spPr>
            <a:xfrm flipH="1" flipV="1">
              <a:off x="23283" y="0"/>
              <a:ext cx="827617" cy="12703"/>
            </a:xfrm>
            <a:prstGeom prst="line">
              <a:avLst/>
            </a:prstGeom>
            <a:noFill/>
            <a:ln w="38100" cap="flat">
              <a:solidFill>
                <a:srgbClr val="535353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420" name="fa-fb"/>
            <p:cNvSpPr/>
            <p:nvPr/>
          </p:nvSpPr>
          <p:spPr>
            <a:xfrm>
              <a:off x="0" y="12703"/>
              <a:ext cx="863600" cy="482601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1898"/>
                <a:t>f</a:t>
              </a:r>
              <a:r>
                <a:rPr sz="1828" baseline="-5999"/>
                <a:t>a</a:t>
              </a:r>
              <a:r>
                <a:rPr sz="1828"/>
                <a:t>-f</a:t>
              </a:r>
              <a:r>
                <a:rPr sz="1828" baseline="-5999"/>
                <a:t>b</a:t>
              </a:r>
            </a:p>
          </p:txBody>
        </p:sp>
      </p:grpSp>
      <p:sp>
        <p:nvSpPr>
          <p:cNvPr id="2422" name="+"/>
          <p:cNvSpPr/>
          <p:nvPr/>
        </p:nvSpPr>
        <p:spPr>
          <a:xfrm>
            <a:off x="7013604" y="5206487"/>
            <a:ext cx="18114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266"/>
              <a:t>+</a:t>
            </a:r>
          </a:p>
        </p:txBody>
      </p:sp>
      <p:sp>
        <p:nvSpPr>
          <p:cNvPr id="2423" name="Oval"/>
          <p:cNvSpPr/>
          <p:nvPr/>
        </p:nvSpPr>
        <p:spPr>
          <a:xfrm>
            <a:off x="6604992" y="5054203"/>
            <a:ext cx="1187648" cy="1151930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24" name="Line"/>
          <p:cNvSpPr/>
          <p:nvPr/>
        </p:nvSpPr>
        <p:spPr>
          <a:xfrm>
            <a:off x="7989094" y="5581055"/>
            <a:ext cx="644548" cy="0"/>
          </a:xfrm>
          <a:prstGeom prst="line">
            <a:avLst/>
          </a:prstGeom>
          <a:ln w="76200">
            <a:solidFill>
              <a:srgbClr val="535353"/>
            </a:solidFill>
            <a:miter lim="400000"/>
            <a:headEnd type="stealth"/>
            <a:tailEnd type="stealth"/>
          </a:ln>
        </p:spPr>
        <p:txBody>
          <a:bodyPr lIns="35719" tIns="35719" rIns="35719" bIns="35719" anchor="ctr"/>
          <a:lstStyle/>
          <a:p>
            <a:pPr defTabSz="321457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425" name="(Nimoy, ’68)"/>
          <p:cNvSpPr/>
          <p:nvPr/>
        </p:nvSpPr>
        <p:spPr>
          <a:xfrm>
            <a:off x="6132090" y="6376276"/>
            <a:ext cx="869277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(Nimoy, ’68)</a:t>
            </a:r>
          </a:p>
        </p:txBody>
      </p:sp>
      <p:sp>
        <p:nvSpPr>
          <p:cNvPr id="36" name="Sample from the pool to avoid blowup…"/>
          <p:cNvSpPr txBox="1">
            <a:spLocks/>
          </p:cNvSpPr>
          <p:nvPr/>
        </p:nvSpPr>
        <p:spPr>
          <a:xfrm>
            <a:off x="6641981" y="659608"/>
            <a:ext cx="4134445" cy="4107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672" kern="1200">
                <a:solidFill>
                  <a:srgbClr val="53535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672" kern="1200">
                <a:solidFill>
                  <a:srgbClr val="53535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672" kern="1200">
                <a:solidFill>
                  <a:srgbClr val="53535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672" kern="1200">
                <a:solidFill>
                  <a:srgbClr val="53535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672" kern="1200">
                <a:solidFill>
                  <a:srgbClr val="53535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Sample from the pool to avoid blowup (Dreyer/Dong '15 extension avoids this)</a:t>
            </a:r>
            <a:endParaRPr lang="en-US" sz="2742" dirty="0" smtClean="0"/>
          </a:p>
          <a:p>
            <a:pPr marL="219944" indent="-219944"/>
            <a:r>
              <a:rPr lang="en-US" sz="2742" dirty="0" smtClean="0"/>
              <a:t>Focus on difference vectors with large differences</a:t>
            </a:r>
          </a:p>
          <a:p>
            <a:pPr marL="219944" indent="-219944"/>
            <a:r>
              <a:rPr lang="en-US" sz="2742" dirty="0" smtClean="0"/>
              <a:t>Add evil twins to ensure balance</a:t>
            </a:r>
            <a:endParaRPr lang="en-US" sz="2742" dirty="0"/>
          </a:p>
        </p:txBody>
      </p:sp>
    </p:spTree>
    <p:extLst>
      <p:ext uri="{BB962C8B-B14F-4D97-AF65-F5344CB8AC3E}">
        <p14:creationId xmlns:p14="http://schemas.microsoft.com/office/powerpoint/2010/main" val="131534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MERT T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MERT Tuning</a:t>
            </a:r>
          </a:p>
        </p:txBody>
      </p:sp>
      <p:pic>
        <p:nvPicPr>
          <p:cNvPr id="242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rcRect l="1259" t="3564" r="6424" b="7061"/>
          <a:stretch>
            <a:fillRect/>
          </a:stretch>
        </p:blipFill>
        <p:spPr>
          <a:xfrm>
            <a:off x="4778776" y="1864370"/>
            <a:ext cx="1700545" cy="117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595" extrusionOk="0">
                <a:moveTo>
                  <a:pt x="18254" y="2"/>
                </a:moveTo>
                <a:cubicBezTo>
                  <a:pt x="18214" y="-5"/>
                  <a:pt x="18165" y="2"/>
                  <a:pt x="18109" y="23"/>
                </a:cubicBezTo>
                <a:cubicBezTo>
                  <a:pt x="18108" y="23"/>
                  <a:pt x="18106" y="22"/>
                  <a:pt x="18105" y="23"/>
                </a:cubicBezTo>
                <a:cubicBezTo>
                  <a:pt x="18102" y="24"/>
                  <a:pt x="18101" y="27"/>
                  <a:pt x="18098" y="28"/>
                </a:cubicBezTo>
                <a:cubicBezTo>
                  <a:pt x="18022" y="59"/>
                  <a:pt x="17972" y="140"/>
                  <a:pt x="17949" y="237"/>
                </a:cubicBezTo>
                <a:cubicBezTo>
                  <a:pt x="17943" y="321"/>
                  <a:pt x="17961" y="425"/>
                  <a:pt x="18009" y="554"/>
                </a:cubicBezTo>
                <a:cubicBezTo>
                  <a:pt x="18025" y="595"/>
                  <a:pt x="18025" y="633"/>
                  <a:pt x="18031" y="672"/>
                </a:cubicBezTo>
                <a:cubicBezTo>
                  <a:pt x="18051" y="734"/>
                  <a:pt x="18050" y="804"/>
                  <a:pt x="18009" y="912"/>
                </a:cubicBezTo>
                <a:cubicBezTo>
                  <a:pt x="18009" y="915"/>
                  <a:pt x="18010" y="915"/>
                  <a:pt x="18009" y="918"/>
                </a:cubicBezTo>
                <a:cubicBezTo>
                  <a:pt x="18009" y="920"/>
                  <a:pt x="18007" y="920"/>
                  <a:pt x="18006" y="923"/>
                </a:cubicBezTo>
                <a:cubicBezTo>
                  <a:pt x="17992" y="960"/>
                  <a:pt x="17978" y="991"/>
                  <a:pt x="17960" y="1015"/>
                </a:cubicBezTo>
                <a:cubicBezTo>
                  <a:pt x="17948" y="1031"/>
                  <a:pt x="17930" y="1040"/>
                  <a:pt x="17914" y="1050"/>
                </a:cubicBezTo>
                <a:cubicBezTo>
                  <a:pt x="17903" y="1058"/>
                  <a:pt x="17892" y="1066"/>
                  <a:pt x="17878" y="1071"/>
                </a:cubicBezTo>
                <a:cubicBezTo>
                  <a:pt x="17814" y="1096"/>
                  <a:pt x="17720" y="1103"/>
                  <a:pt x="17563" y="1096"/>
                </a:cubicBezTo>
                <a:cubicBezTo>
                  <a:pt x="17358" y="1088"/>
                  <a:pt x="17155" y="1038"/>
                  <a:pt x="17110" y="989"/>
                </a:cubicBezTo>
                <a:cubicBezTo>
                  <a:pt x="17083" y="960"/>
                  <a:pt x="17063" y="950"/>
                  <a:pt x="17050" y="953"/>
                </a:cubicBezTo>
                <a:cubicBezTo>
                  <a:pt x="17036" y="957"/>
                  <a:pt x="17028" y="974"/>
                  <a:pt x="17028" y="1010"/>
                </a:cubicBezTo>
                <a:cubicBezTo>
                  <a:pt x="17028" y="1043"/>
                  <a:pt x="17005" y="1084"/>
                  <a:pt x="16972" y="1122"/>
                </a:cubicBezTo>
                <a:cubicBezTo>
                  <a:pt x="16971" y="1123"/>
                  <a:pt x="16969" y="1121"/>
                  <a:pt x="16968" y="1122"/>
                </a:cubicBezTo>
                <a:cubicBezTo>
                  <a:pt x="16933" y="1166"/>
                  <a:pt x="16886" y="1216"/>
                  <a:pt x="16834" y="1255"/>
                </a:cubicBezTo>
                <a:cubicBezTo>
                  <a:pt x="16719" y="1341"/>
                  <a:pt x="16472" y="1614"/>
                  <a:pt x="16129" y="2042"/>
                </a:cubicBezTo>
                <a:cubicBezTo>
                  <a:pt x="16073" y="2112"/>
                  <a:pt x="15984" y="2242"/>
                  <a:pt x="15923" y="2319"/>
                </a:cubicBezTo>
                <a:cubicBezTo>
                  <a:pt x="15606" y="2722"/>
                  <a:pt x="15255" y="3177"/>
                  <a:pt x="14822" y="3766"/>
                </a:cubicBezTo>
                <a:cubicBezTo>
                  <a:pt x="14618" y="4043"/>
                  <a:pt x="14424" y="4287"/>
                  <a:pt x="14280" y="4461"/>
                </a:cubicBezTo>
                <a:cubicBezTo>
                  <a:pt x="14135" y="4636"/>
                  <a:pt x="14037" y="4735"/>
                  <a:pt x="14021" y="4722"/>
                </a:cubicBezTo>
                <a:cubicBezTo>
                  <a:pt x="14006" y="4708"/>
                  <a:pt x="13996" y="4666"/>
                  <a:pt x="13986" y="4609"/>
                </a:cubicBezTo>
                <a:cubicBezTo>
                  <a:pt x="13986" y="4608"/>
                  <a:pt x="13986" y="4605"/>
                  <a:pt x="13986" y="4604"/>
                </a:cubicBezTo>
                <a:cubicBezTo>
                  <a:pt x="13976" y="4545"/>
                  <a:pt x="13968" y="4476"/>
                  <a:pt x="13968" y="4400"/>
                </a:cubicBezTo>
                <a:cubicBezTo>
                  <a:pt x="13968" y="4299"/>
                  <a:pt x="13958" y="4228"/>
                  <a:pt x="13940" y="4185"/>
                </a:cubicBezTo>
                <a:cubicBezTo>
                  <a:pt x="13934" y="4170"/>
                  <a:pt x="13920" y="4174"/>
                  <a:pt x="13912" y="4164"/>
                </a:cubicBezTo>
                <a:cubicBezTo>
                  <a:pt x="13895" y="4148"/>
                  <a:pt x="13879" y="4131"/>
                  <a:pt x="13851" y="4129"/>
                </a:cubicBezTo>
                <a:cubicBezTo>
                  <a:pt x="13815" y="4131"/>
                  <a:pt x="13756" y="4171"/>
                  <a:pt x="13692" y="4231"/>
                </a:cubicBezTo>
                <a:cubicBezTo>
                  <a:pt x="13676" y="4254"/>
                  <a:pt x="13656" y="4275"/>
                  <a:pt x="13646" y="4302"/>
                </a:cubicBezTo>
                <a:cubicBezTo>
                  <a:pt x="13609" y="4402"/>
                  <a:pt x="13519" y="4510"/>
                  <a:pt x="13448" y="4543"/>
                </a:cubicBezTo>
                <a:cubicBezTo>
                  <a:pt x="13429" y="4551"/>
                  <a:pt x="13417" y="4569"/>
                  <a:pt x="13402" y="4584"/>
                </a:cubicBezTo>
                <a:cubicBezTo>
                  <a:pt x="13352" y="4662"/>
                  <a:pt x="13316" y="4735"/>
                  <a:pt x="13316" y="4778"/>
                </a:cubicBezTo>
                <a:cubicBezTo>
                  <a:pt x="13316" y="4832"/>
                  <a:pt x="13244" y="4914"/>
                  <a:pt x="13157" y="4962"/>
                </a:cubicBezTo>
                <a:cubicBezTo>
                  <a:pt x="13112" y="4987"/>
                  <a:pt x="13072" y="5037"/>
                  <a:pt x="13040" y="5090"/>
                </a:cubicBezTo>
                <a:cubicBezTo>
                  <a:pt x="13008" y="5144"/>
                  <a:pt x="12986" y="5206"/>
                  <a:pt x="12980" y="5269"/>
                </a:cubicBezTo>
                <a:cubicBezTo>
                  <a:pt x="12973" y="5342"/>
                  <a:pt x="12956" y="5391"/>
                  <a:pt x="12930" y="5427"/>
                </a:cubicBezTo>
                <a:cubicBezTo>
                  <a:pt x="12905" y="5464"/>
                  <a:pt x="12870" y="5483"/>
                  <a:pt x="12828" y="5484"/>
                </a:cubicBezTo>
                <a:cubicBezTo>
                  <a:pt x="12751" y="5484"/>
                  <a:pt x="12666" y="5591"/>
                  <a:pt x="12615" y="5744"/>
                </a:cubicBezTo>
                <a:cubicBezTo>
                  <a:pt x="12568" y="5886"/>
                  <a:pt x="12475" y="6000"/>
                  <a:pt x="12410" y="6000"/>
                </a:cubicBezTo>
                <a:cubicBezTo>
                  <a:pt x="12377" y="6000"/>
                  <a:pt x="12336" y="6016"/>
                  <a:pt x="12300" y="6041"/>
                </a:cubicBezTo>
                <a:cubicBezTo>
                  <a:pt x="12264" y="6066"/>
                  <a:pt x="12233" y="6100"/>
                  <a:pt x="12211" y="6138"/>
                </a:cubicBezTo>
                <a:cubicBezTo>
                  <a:pt x="12211" y="6139"/>
                  <a:pt x="12209" y="6142"/>
                  <a:pt x="12208" y="6143"/>
                </a:cubicBezTo>
                <a:cubicBezTo>
                  <a:pt x="12154" y="6244"/>
                  <a:pt x="12177" y="6317"/>
                  <a:pt x="12307" y="6491"/>
                </a:cubicBezTo>
                <a:lnTo>
                  <a:pt x="12477" y="6721"/>
                </a:lnTo>
                <a:lnTo>
                  <a:pt x="12466" y="6726"/>
                </a:lnTo>
                <a:lnTo>
                  <a:pt x="12357" y="6864"/>
                </a:lnTo>
                <a:lnTo>
                  <a:pt x="12095" y="7202"/>
                </a:lnTo>
                <a:cubicBezTo>
                  <a:pt x="11888" y="7461"/>
                  <a:pt x="11501" y="7993"/>
                  <a:pt x="11234" y="8388"/>
                </a:cubicBezTo>
                <a:cubicBezTo>
                  <a:pt x="11233" y="8389"/>
                  <a:pt x="11231" y="8387"/>
                  <a:pt x="11230" y="8388"/>
                </a:cubicBezTo>
                <a:cubicBezTo>
                  <a:pt x="11230" y="8389"/>
                  <a:pt x="11231" y="8392"/>
                  <a:pt x="11230" y="8393"/>
                </a:cubicBezTo>
                <a:cubicBezTo>
                  <a:pt x="11224" y="8402"/>
                  <a:pt x="11216" y="8409"/>
                  <a:pt x="11209" y="8418"/>
                </a:cubicBezTo>
                <a:cubicBezTo>
                  <a:pt x="11207" y="8422"/>
                  <a:pt x="11208" y="8420"/>
                  <a:pt x="11206" y="8424"/>
                </a:cubicBezTo>
                <a:cubicBezTo>
                  <a:pt x="11034" y="8675"/>
                  <a:pt x="10896" y="8854"/>
                  <a:pt x="10798" y="8966"/>
                </a:cubicBezTo>
                <a:cubicBezTo>
                  <a:pt x="10791" y="8995"/>
                  <a:pt x="10770" y="9018"/>
                  <a:pt x="10738" y="9032"/>
                </a:cubicBezTo>
                <a:cubicBezTo>
                  <a:pt x="10724" y="9045"/>
                  <a:pt x="10687" y="9094"/>
                  <a:pt x="10681" y="9093"/>
                </a:cubicBezTo>
                <a:cubicBezTo>
                  <a:pt x="10586" y="9078"/>
                  <a:pt x="10525" y="9084"/>
                  <a:pt x="10479" y="9109"/>
                </a:cubicBezTo>
                <a:cubicBezTo>
                  <a:pt x="10426" y="9166"/>
                  <a:pt x="10387" y="9259"/>
                  <a:pt x="10387" y="9405"/>
                </a:cubicBezTo>
                <a:cubicBezTo>
                  <a:pt x="10387" y="9603"/>
                  <a:pt x="10351" y="9700"/>
                  <a:pt x="10263" y="9733"/>
                </a:cubicBezTo>
                <a:cubicBezTo>
                  <a:pt x="10195" y="9758"/>
                  <a:pt x="10119" y="9872"/>
                  <a:pt x="10097" y="9983"/>
                </a:cubicBezTo>
                <a:cubicBezTo>
                  <a:pt x="10059" y="10176"/>
                  <a:pt x="10055" y="10176"/>
                  <a:pt x="9969" y="10014"/>
                </a:cubicBezTo>
                <a:cubicBezTo>
                  <a:pt x="9920" y="9920"/>
                  <a:pt x="9838" y="9575"/>
                  <a:pt x="9792" y="9242"/>
                </a:cubicBezTo>
                <a:cubicBezTo>
                  <a:pt x="9717" y="8695"/>
                  <a:pt x="9697" y="8641"/>
                  <a:pt x="9576" y="8695"/>
                </a:cubicBezTo>
                <a:cubicBezTo>
                  <a:pt x="9489" y="8733"/>
                  <a:pt x="9416" y="8787"/>
                  <a:pt x="9364" y="8848"/>
                </a:cubicBezTo>
                <a:cubicBezTo>
                  <a:pt x="9311" y="8909"/>
                  <a:pt x="9279" y="8974"/>
                  <a:pt x="9279" y="9037"/>
                </a:cubicBezTo>
                <a:cubicBezTo>
                  <a:pt x="9279" y="9092"/>
                  <a:pt x="9390" y="9333"/>
                  <a:pt x="9527" y="9569"/>
                </a:cubicBezTo>
                <a:cubicBezTo>
                  <a:pt x="9702" y="9872"/>
                  <a:pt x="9790" y="10029"/>
                  <a:pt x="9821" y="10152"/>
                </a:cubicBezTo>
                <a:cubicBezTo>
                  <a:pt x="9836" y="10213"/>
                  <a:pt x="9839" y="10262"/>
                  <a:pt x="9828" y="10321"/>
                </a:cubicBezTo>
                <a:cubicBezTo>
                  <a:pt x="9817" y="10380"/>
                  <a:pt x="9795" y="10445"/>
                  <a:pt x="9764" y="10530"/>
                </a:cubicBezTo>
                <a:lnTo>
                  <a:pt x="9654" y="10827"/>
                </a:lnTo>
                <a:lnTo>
                  <a:pt x="9534" y="10602"/>
                </a:lnTo>
                <a:cubicBezTo>
                  <a:pt x="9489" y="10515"/>
                  <a:pt x="9454" y="10468"/>
                  <a:pt x="9424" y="10448"/>
                </a:cubicBezTo>
                <a:cubicBezTo>
                  <a:pt x="9394" y="10430"/>
                  <a:pt x="9368" y="10442"/>
                  <a:pt x="9339" y="10484"/>
                </a:cubicBezTo>
                <a:cubicBezTo>
                  <a:pt x="9297" y="10545"/>
                  <a:pt x="9222" y="10573"/>
                  <a:pt x="9173" y="10546"/>
                </a:cubicBezTo>
                <a:cubicBezTo>
                  <a:pt x="9065" y="10486"/>
                  <a:pt x="9057" y="10624"/>
                  <a:pt x="9158" y="10771"/>
                </a:cubicBezTo>
                <a:cubicBezTo>
                  <a:pt x="9186" y="10810"/>
                  <a:pt x="9199" y="10851"/>
                  <a:pt x="9201" y="10888"/>
                </a:cubicBezTo>
                <a:cubicBezTo>
                  <a:pt x="9203" y="10926"/>
                  <a:pt x="9191" y="10956"/>
                  <a:pt x="9173" y="10985"/>
                </a:cubicBezTo>
                <a:cubicBezTo>
                  <a:pt x="9155" y="11014"/>
                  <a:pt x="9128" y="11040"/>
                  <a:pt x="9095" y="11052"/>
                </a:cubicBezTo>
                <a:cubicBezTo>
                  <a:pt x="9061" y="11064"/>
                  <a:pt x="9022" y="11064"/>
                  <a:pt x="8978" y="11052"/>
                </a:cubicBezTo>
                <a:cubicBezTo>
                  <a:pt x="8877" y="11024"/>
                  <a:pt x="8827" y="11043"/>
                  <a:pt x="8829" y="11093"/>
                </a:cubicBezTo>
                <a:cubicBezTo>
                  <a:pt x="8830" y="11117"/>
                  <a:pt x="8845" y="11149"/>
                  <a:pt x="8872" y="11190"/>
                </a:cubicBezTo>
                <a:cubicBezTo>
                  <a:pt x="8898" y="11231"/>
                  <a:pt x="8936" y="11278"/>
                  <a:pt x="8988" y="11333"/>
                </a:cubicBezTo>
                <a:lnTo>
                  <a:pt x="9158" y="11507"/>
                </a:lnTo>
                <a:lnTo>
                  <a:pt x="8833" y="11906"/>
                </a:lnTo>
                <a:cubicBezTo>
                  <a:pt x="8597" y="12193"/>
                  <a:pt x="8530" y="12270"/>
                  <a:pt x="8436" y="12233"/>
                </a:cubicBezTo>
                <a:cubicBezTo>
                  <a:pt x="8404" y="12221"/>
                  <a:pt x="8371" y="12195"/>
                  <a:pt x="8326" y="12161"/>
                </a:cubicBezTo>
                <a:cubicBezTo>
                  <a:pt x="8065" y="11965"/>
                  <a:pt x="7626" y="11982"/>
                  <a:pt x="7320" y="12207"/>
                </a:cubicBezTo>
                <a:cubicBezTo>
                  <a:pt x="7231" y="12273"/>
                  <a:pt x="7139" y="12360"/>
                  <a:pt x="7051" y="12458"/>
                </a:cubicBezTo>
                <a:cubicBezTo>
                  <a:pt x="6963" y="12556"/>
                  <a:pt x="6878" y="12672"/>
                  <a:pt x="6803" y="12785"/>
                </a:cubicBezTo>
                <a:cubicBezTo>
                  <a:pt x="6653" y="13010"/>
                  <a:pt x="6539" y="13244"/>
                  <a:pt x="6513" y="13419"/>
                </a:cubicBezTo>
                <a:cubicBezTo>
                  <a:pt x="6484" y="13606"/>
                  <a:pt x="6461" y="13704"/>
                  <a:pt x="6403" y="13746"/>
                </a:cubicBezTo>
                <a:cubicBezTo>
                  <a:pt x="6344" y="13789"/>
                  <a:pt x="6251" y="13775"/>
                  <a:pt x="6081" y="13731"/>
                </a:cubicBezTo>
                <a:cubicBezTo>
                  <a:pt x="5987" y="13707"/>
                  <a:pt x="5909" y="13691"/>
                  <a:pt x="5843" y="13685"/>
                </a:cubicBezTo>
                <a:cubicBezTo>
                  <a:pt x="5796" y="13681"/>
                  <a:pt x="5764" y="13689"/>
                  <a:pt x="5730" y="13695"/>
                </a:cubicBezTo>
                <a:cubicBezTo>
                  <a:pt x="5716" y="13698"/>
                  <a:pt x="5696" y="13696"/>
                  <a:pt x="5684" y="13700"/>
                </a:cubicBezTo>
                <a:cubicBezTo>
                  <a:pt x="5663" y="13708"/>
                  <a:pt x="5649" y="13723"/>
                  <a:pt x="5634" y="13736"/>
                </a:cubicBezTo>
                <a:cubicBezTo>
                  <a:pt x="5620" y="13750"/>
                  <a:pt x="5600" y="13757"/>
                  <a:pt x="5592" y="13777"/>
                </a:cubicBezTo>
                <a:cubicBezTo>
                  <a:pt x="5590" y="13781"/>
                  <a:pt x="5593" y="13788"/>
                  <a:pt x="5592" y="13792"/>
                </a:cubicBezTo>
                <a:cubicBezTo>
                  <a:pt x="5579" y="13830"/>
                  <a:pt x="5572" y="13873"/>
                  <a:pt x="5578" y="13930"/>
                </a:cubicBezTo>
                <a:cubicBezTo>
                  <a:pt x="5592" y="14074"/>
                  <a:pt x="5638" y="14125"/>
                  <a:pt x="5730" y="14104"/>
                </a:cubicBezTo>
                <a:cubicBezTo>
                  <a:pt x="5759" y="14098"/>
                  <a:pt x="5783" y="14098"/>
                  <a:pt x="5811" y="14094"/>
                </a:cubicBezTo>
                <a:cubicBezTo>
                  <a:pt x="5965" y="13982"/>
                  <a:pt x="6347" y="14100"/>
                  <a:pt x="6421" y="14299"/>
                </a:cubicBezTo>
                <a:cubicBezTo>
                  <a:pt x="6428" y="14320"/>
                  <a:pt x="6431" y="14342"/>
                  <a:pt x="6435" y="14365"/>
                </a:cubicBezTo>
                <a:cubicBezTo>
                  <a:pt x="6487" y="14454"/>
                  <a:pt x="6457" y="14523"/>
                  <a:pt x="6367" y="14656"/>
                </a:cubicBezTo>
                <a:cubicBezTo>
                  <a:pt x="6315" y="14757"/>
                  <a:pt x="6246" y="14843"/>
                  <a:pt x="6155" y="14897"/>
                </a:cubicBezTo>
                <a:cubicBezTo>
                  <a:pt x="6093" y="14937"/>
                  <a:pt x="6028" y="14956"/>
                  <a:pt x="5960" y="14953"/>
                </a:cubicBezTo>
                <a:cubicBezTo>
                  <a:pt x="5850" y="14949"/>
                  <a:pt x="5762" y="14983"/>
                  <a:pt x="5762" y="15030"/>
                </a:cubicBezTo>
                <a:cubicBezTo>
                  <a:pt x="5762" y="15077"/>
                  <a:pt x="5671" y="15187"/>
                  <a:pt x="5560" y="15270"/>
                </a:cubicBezTo>
                <a:cubicBezTo>
                  <a:pt x="5548" y="15279"/>
                  <a:pt x="5549" y="15282"/>
                  <a:pt x="5539" y="15291"/>
                </a:cubicBezTo>
                <a:cubicBezTo>
                  <a:pt x="5536" y="15292"/>
                  <a:pt x="5537" y="15294"/>
                  <a:pt x="5535" y="15296"/>
                </a:cubicBezTo>
                <a:cubicBezTo>
                  <a:pt x="5406" y="15400"/>
                  <a:pt x="5367" y="15478"/>
                  <a:pt x="5390" y="15648"/>
                </a:cubicBezTo>
                <a:cubicBezTo>
                  <a:pt x="5402" y="15739"/>
                  <a:pt x="5395" y="15812"/>
                  <a:pt x="5369" y="15879"/>
                </a:cubicBezTo>
                <a:cubicBezTo>
                  <a:pt x="5341" y="15946"/>
                  <a:pt x="5293" y="16011"/>
                  <a:pt x="5209" y="16093"/>
                </a:cubicBezTo>
                <a:cubicBezTo>
                  <a:pt x="5153" y="16148"/>
                  <a:pt x="5108" y="16193"/>
                  <a:pt x="5075" y="16236"/>
                </a:cubicBezTo>
                <a:cubicBezTo>
                  <a:pt x="5042" y="16280"/>
                  <a:pt x="5019" y="16321"/>
                  <a:pt x="5007" y="16359"/>
                </a:cubicBezTo>
                <a:cubicBezTo>
                  <a:pt x="4984" y="16436"/>
                  <a:pt x="5003" y="16506"/>
                  <a:pt x="5053" y="16594"/>
                </a:cubicBezTo>
                <a:cubicBezTo>
                  <a:pt x="5094" y="16665"/>
                  <a:pt x="5093" y="16726"/>
                  <a:pt x="5046" y="16768"/>
                </a:cubicBezTo>
                <a:cubicBezTo>
                  <a:pt x="5007" y="16804"/>
                  <a:pt x="4980" y="16923"/>
                  <a:pt x="4990" y="17034"/>
                </a:cubicBezTo>
                <a:cubicBezTo>
                  <a:pt x="5000" y="17146"/>
                  <a:pt x="4987" y="17289"/>
                  <a:pt x="4958" y="17356"/>
                </a:cubicBezTo>
                <a:cubicBezTo>
                  <a:pt x="4928" y="17424"/>
                  <a:pt x="4936" y="17537"/>
                  <a:pt x="4979" y="17612"/>
                </a:cubicBezTo>
                <a:cubicBezTo>
                  <a:pt x="5012" y="17669"/>
                  <a:pt x="5030" y="17722"/>
                  <a:pt x="5032" y="17765"/>
                </a:cubicBezTo>
                <a:cubicBezTo>
                  <a:pt x="5034" y="17808"/>
                  <a:pt x="5020" y="17841"/>
                  <a:pt x="4993" y="17868"/>
                </a:cubicBezTo>
                <a:cubicBezTo>
                  <a:pt x="4967" y="17895"/>
                  <a:pt x="4930" y="17917"/>
                  <a:pt x="4876" y="17924"/>
                </a:cubicBezTo>
                <a:cubicBezTo>
                  <a:pt x="4824" y="17931"/>
                  <a:pt x="4761" y="17923"/>
                  <a:pt x="4685" y="17908"/>
                </a:cubicBezTo>
                <a:cubicBezTo>
                  <a:pt x="4432" y="17858"/>
                  <a:pt x="4400" y="17873"/>
                  <a:pt x="4380" y="18062"/>
                </a:cubicBezTo>
                <a:cubicBezTo>
                  <a:pt x="4368" y="18179"/>
                  <a:pt x="4320" y="18261"/>
                  <a:pt x="4271" y="18246"/>
                </a:cubicBezTo>
                <a:cubicBezTo>
                  <a:pt x="4168" y="18214"/>
                  <a:pt x="3616" y="18567"/>
                  <a:pt x="3608" y="18670"/>
                </a:cubicBezTo>
                <a:cubicBezTo>
                  <a:pt x="3606" y="18709"/>
                  <a:pt x="3593" y="18821"/>
                  <a:pt x="3580" y="18921"/>
                </a:cubicBezTo>
                <a:cubicBezTo>
                  <a:pt x="3567" y="19021"/>
                  <a:pt x="3594" y="19245"/>
                  <a:pt x="3644" y="19417"/>
                </a:cubicBezTo>
                <a:cubicBezTo>
                  <a:pt x="3679" y="19537"/>
                  <a:pt x="3712" y="19617"/>
                  <a:pt x="3754" y="19667"/>
                </a:cubicBezTo>
                <a:cubicBezTo>
                  <a:pt x="3754" y="19668"/>
                  <a:pt x="3757" y="19667"/>
                  <a:pt x="3757" y="19667"/>
                </a:cubicBezTo>
                <a:cubicBezTo>
                  <a:pt x="3767" y="19678"/>
                  <a:pt x="3782" y="19674"/>
                  <a:pt x="3793" y="19683"/>
                </a:cubicBezTo>
                <a:cubicBezTo>
                  <a:pt x="3833" y="19713"/>
                  <a:pt x="3879" y="19735"/>
                  <a:pt x="3952" y="19739"/>
                </a:cubicBezTo>
                <a:cubicBezTo>
                  <a:pt x="4070" y="19745"/>
                  <a:pt x="4190" y="19746"/>
                  <a:pt x="4218" y="19739"/>
                </a:cubicBezTo>
                <a:cubicBezTo>
                  <a:pt x="4245" y="19732"/>
                  <a:pt x="4286" y="19790"/>
                  <a:pt x="4306" y="19867"/>
                </a:cubicBezTo>
                <a:cubicBezTo>
                  <a:pt x="4312" y="19889"/>
                  <a:pt x="4321" y="19902"/>
                  <a:pt x="4331" y="19913"/>
                </a:cubicBezTo>
                <a:cubicBezTo>
                  <a:pt x="4335" y="19916"/>
                  <a:pt x="4333" y="19921"/>
                  <a:pt x="4338" y="19923"/>
                </a:cubicBezTo>
                <a:cubicBezTo>
                  <a:pt x="4341" y="19925"/>
                  <a:pt x="4349" y="19922"/>
                  <a:pt x="4352" y="19923"/>
                </a:cubicBezTo>
                <a:cubicBezTo>
                  <a:pt x="4386" y="19924"/>
                  <a:pt x="4457" y="19869"/>
                  <a:pt x="4536" y="19800"/>
                </a:cubicBezTo>
                <a:cubicBezTo>
                  <a:pt x="4569" y="19771"/>
                  <a:pt x="4581" y="19767"/>
                  <a:pt x="4625" y="19724"/>
                </a:cubicBezTo>
                <a:cubicBezTo>
                  <a:pt x="4703" y="19646"/>
                  <a:pt x="4776" y="19589"/>
                  <a:pt x="4834" y="19555"/>
                </a:cubicBezTo>
                <a:cubicBezTo>
                  <a:pt x="4851" y="19545"/>
                  <a:pt x="4852" y="19555"/>
                  <a:pt x="4866" y="19550"/>
                </a:cubicBezTo>
                <a:cubicBezTo>
                  <a:pt x="4899" y="19536"/>
                  <a:pt x="4936" y="19512"/>
                  <a:pt x="4944" y="19529"/>
                </a:cubicBezTo>
                <a:cubicBezTo>
                  <a:pt x="4944" y="19530"/>
                  <a:pt x="4943" y="19539"/>
                  <a:pt x="4944" y="19540"/>
                </a:cubicBezTo>
                <a:cubicBezTo>
                  <a:pt x="4944" y="19540"/>
                  <a:pt x="4947" y="19539"/>
                  <a:pt x="4947" y="19540"/>
                </a:cubicBezTo>
                <a:cubicBezTo>
                  <a:pt x="4969" y="19589"/>
                  <a:pt x="4979" y="19935"/>
                  <a:pt x="4972" y="20312"/>
                </a:cubicBezTo>
                <a:cubicBezTo>
                  <a:pt x="4966" y="20615"/>
                  <a:pt x="4958" y="20795"/>
                  <a:pt x="4933" y="20920"/>
                </a:cubicBezTo>
                <a:cubicBezTo>
                  <a:pt x="4910" y="21064"/>
                  <a:pt x="4867" y="21146"/>
                  <a:pt x="4788" y="21222"/>
                </a:cubicBezTo>
                <a:lnTo>
                  <a:pt x="4752" y="21258"/>
                </a:lnTo>
                <a:lnTo>
                  <a:pt x="4653" y="21380"/>
                </a:lnTo>
                <a:lnTo>
                  <a:pt x="4770" y="21411"/>
                </a:lnTo>
                <a:lnTo>
                  <a:pt x="4915" y="21406"/>
                </a:lnTo>
                <a:cubicBezTo>
                  <a:pt x="5076" y="21399"/>
                  <a:pt x="5261" y="21357"/>
                  <a:pt x="5326" y="21309"/>
                </a:cubicBezTo>
                <a:cubicBezTo>
                  <a:pt x="5382" y="21267"/>
                  <a:pt x="5415" y="21268"/>
                  <a:pt x="5439" y="21298"/>
                </a:cubicBezTo>
                <a:cubicBezTo>
                  <a:pt x="5457" y="21316"/>
                  <a:pt x="5468" y="21345"/>
                  <a:pt x="5478" y="21401"/>
                </a:cubicBezTo>
                <a:cubicBezTo>
                  <a:pt x="5479" y="21403"/>
                  <a:pt x="5481" y="21408"/>
                  <a:pt x="5482" y="21411"/>
                </a:cubicBezTo>
                <a:cubicBezTo>
                  <a:pt x="5489" y="21449"/>
                  <a:pt x="5495" y="21475"/>
                  <a:pt x="5510" y="21498"/>
                </a:cubicBezTo>
                <a:cubicBezTo>
                  <a:pt x="5511" y="21499"/>
                  <a:pt x="5513" y="21502"/>
                  <a:pt x="5514" y="21503"/>
                </a:cubicBezTo>
                <a:cubicBezTo>
                  <a:pt x="5530" y="21526"/>
                  <a:pt x="5555" y="21539"/>
                  <a:pt x="5592" y="21549"/>
                </a:cubicBezTo>
                <a:cubicBezTo>
                  <a:pt x="5668" y="21570"/>
                  <a:pt x="5801" y="21569"/>
                  <a:pt x="6038" y="21554"/>
                </a:cubicBezTo>
                <a:cubicBezTo>
                  <a:pt x="6325" y="21536"/>
                  <a:pt x="6611" y="21494"/>
                  <a:pt x="6683" y="21462"/>
                </a:cubicBezTo>
                <a:cubicBezTo>
                  <a:pt x="6734" y="21436"/>
                  <a:pt x="6769" y="21403"/>
                  <a:pt x="6785" y="21365"/>
                </a:cubicBezTo>
                <a:cubicBezTo>
                  <a:pt x="6797" y="21337"/>
                  <a:pt x="6791" y="21304"/>
                  <a:pt x="6785" y="21273"/>
                </a:cubicBezTo>
                <a:cubicBezTo>
                  <a:pt x="6782" y="21259"/>
                  <a:pt x="6788" y="21246"/>
                  <a:pt x="6782" y="21232"/>
                </a:cubicBezTo>
                <a:cubicBezTo>
                  <a:pt x="6762" y="21188"/>
                  <a:pt x="6726" y="21145"/>
                  <a:pt x="6676" y="21104"/>
                </a:cubicBezTo>
                <a:cubicBezTo>
                  <a:pt x="6624" y="21063"/>
                  <a:pt x="6555" y="21024"/>
                  <a:pt x="6477" y="20997"/>
                </a:cubicBezTo>
                <a:cubicBezTo>
                  <a:pt x="6405" y="20971"/>
                  <a:pt x="6352" y="20957"/>
                  <a:pt x="6311" y="20935"/>
                </a:cubicBezTo>
                <a:cubicBezTo>
                  <a:pt x="6270" y="20915"/>
                  <a:pt x="6245" y="20889"/>
                  <a:pt x="6226" y="20859"/>
                </a:cubicBezTo>
                <a:cubicBezTo>
                  <a:pt x="6188" y="20799"/>
                  <a:pt x="6187" y="20708"/>
                  <a:pt x="6187" y="20531"/>
                </a:cubicBezTo>
                <a:cubicBezTo>
                  <a:pt x="6187" y="20318"/>
                  <a:pt x="6160" y="20221"/>
                  <a:pt x="6311" y="20168"/>
                </a:cubicBezTo>
                <a:cubicBezTo>
                  <a:pt x="6461" y="20115"/>
                  <a:pt x="6788" y="20107"/>
                  <a:pt x="7497" y="20071"/>
                </a:cubicBezTo>
                <a:cubicBezTo>
                  <a:pt x="7956" y="20048"/>
                  <a:pt x="8173" y="20039"/>
                  <a:pt x="8319" y="20056"/>
                </a:cubicBezTo>
                <a:cubicBezTo>
                  <a:pt x="8322" y="20054"/>
                  <a:pt x="8323" y="20053"/>
                  <a:pt x="8326" y="20051"/>
                </a:cubicBezTo>
                <a:cubicBezTo>
                  <a:pt x="8389" y="20016"/>
                  <a:pt x="8453" y="20052"/>
                  <a:pt x="8510" y="20112"/>
                </a:cubicBezTo>
                <a:cubicBezTo>
                  <a:pt x="8527" y="20125"/>
                  <a:pt x="8549" y="20146"/>
                  <a:pt x="8563" y="20163"/>
                </a:cubicBezTo>
                <a:cubicBezTo>
                  <a:pt x="8585" y="20190"/>
                  <a:pt x="8606" y="20212"/>
                  <a:pt x="8631" y="20250"/>
                </a:cubicBezTo>
                <a:cubicBezTo>
                  <a:pt x="8771" y="20466"/>
                  <a:pt x="8919" y="20514"/>
                  <a:pt x="9070" y="20414"/>
                </a:cubicBezTo>
                <a:cubicBezTo>
                  <a:pt x="9138" y="20368"/>
                  <a:pt x="9206" y="20299"/>
                  <a:pt x="9275" y="20189"/>
                </a:cubicBezTo>
                <a:lnTo>
                  <a:pt x="9459" y="19897"/>
                </a:lnTo>
                <a:lnTo>
                  <a:pt x="10299" y="19964"/>
                </a:lnTo>
                <a:cubicBezTo>
                  <a:pt x="10597" y="19988"/>
                  <a:pt x="10772" y="20012"/>
                  <a:pt x="10908" y="20041"/>
                </a:cubicBezTo>
                <a:cubicBezTo>
                  <a:pt x="10972" y="20054"/>
                  <a:pt x="11050" y="20069"/>
                  <a:pt x="11092" y="20087"/>
                </a:cubicBezTo>
                <a:cubicBezTo>
                  <a:pt x="11094" y="20087"/>
                  <a:pt x="11097" y="20091"/>
                  <a:pt x="11099" y="20092"/>
                </a:cubicBezTo>
                <a:cubicBezTo>
                  <a:pt x="11103" y="20093"/>
                  <a:pt x="11107" y="20095"/>
                  <a:pt x="11110" y="20097"/>
                </a:cubicBezTo>
                <a:cubicBezTo>
                  <a:pt x="11140" y="20111"/>
                  <a:pt x="11172" y="20125"/>
                  <a:pt x="11195" y="20143"/>
                </a:cubicBezTo>
                <a:cubicBezTo>
                  <a:pt x="11207" y="20152"/>
                  <a:pt x="11235" y="20158"/>
                  <a:pt x="11241" y="20168"/>
                </a:cubicBezTo>
                <a:cubicBezTo>
                  <a:pt x="11247" y="20180"/>
                  <a:pt x="11243" y="20184"/>
                  <a:pt x="11248" y="20194"/>
                </a:cubicBezTo>
                <a:cubicBezTo>
                  <a:pt x="11258" y="20205"/>
                  <a:pt x="11270" y="20212"/>
                  <a:pt x="11280" y="20225"/>
                </a:cubicBezTo>
                <a:cubicBezTo>
                  <a:pt x="11389" y="20370"/>
                  <a:pt x="11513" y="20415"/>
                  <a:pt x="11769" y="20414"/>
                </a:cubicBezTo>
                <a:cubicBezTo>
                  <a:pt x="12252" y="20411"/>
                  <a:pt x="12432" y="20399"/>
                  <a:pt x="12594" y="20291"/>
                </a:cubicBezTo>
                <a:cubicBezTo>
                  <a:pt x="12648" y="20255"/>
                  <a:pt x="12703" y="20208"/>
                  <a:pt x="12764" y="20148"/>
                </a:cubicBezTo>
                <a:lnTo>
                  <a:pt x="13008" y="19903"/>
                </a:lnTo>
                <a:lnTo>
                  <a:pt x="14599" y="19974"/>
                </a:lnTo>
                <a:cubicBezTo>
                  <a:pt x="15688" y="20020"/>
                  <a:pt x="16042" y="20042"/>
                  <a:pt x="16175" y="20117"/>
                </a:cubicBezTo>
                <a:cubicBezTo>
                  <a:pt x="16219" y="20143"/>
                  <a:pt x="16238" y="20175"/>
                  <a:pt x="16253" y="20214"/>
                </a:cubicBezTo>
                <a:cubicBezTo>
                  <a:pt x="16298" y="20337"/>
                  <a:pt x="16413" y="20393"/>
                  <a:pt x="16536" y="20388"/>
                </a:cubicBezTo>
                <a:cubicBezTo>
                  <a:pt x="16659" y="20384"/>
                  <a:pt x="16789" y="20316"/>
                  <a:pt x="16869" y="20189"/>
                </a:cubicBezTo>
                <a:cubicBezTo>
                  <a:pt x="16954" y="20053"/>
                  <a:pt x="17107" y="20022"/>
                  <a:pt x="17439" y="20020"/>
                </a:cubicBezTo>
                <a:cubicBezTo>
                  <a:pt x="17549" y="20019"/>
                  <a:pt x="17597" y="20011"/>
                  <a:pt x="17776" y="20015"/>
                </a:cubicBezTo>
                <a:cubicBezTo>
                  <a:pt x="18207" y="20026"/>
                  <a:pt x="18595" y="20077"/>
                  <a:pt x="18640" y="20128"/>
                </a:cubicBezTo>
                <a:cubicBezTo>
                  <a:pt x="18640" y="20128"/>
                  <a:pt x="18639" y="20132"/>
                  <a:pt x="18640" y="20133"/>
                </a:cubicBezTo>
                <a:cubicBezTo>
                  <a:pt x="18650" y="20143"/>
                  <a:pt x="18653" y="20165"/>
                  <a:pt x="18661" y="20179"/>
                </a:cubicBezTo>
                <a:cubicBezTo>
                  <a:pt x="18686" y="20203"/>
                  <a:pt x="18699" y="20226"/>
                  <a:pt x="18697" y="20255"/>
                </a:cubicBezTo>
                <a:cubicBezTo>
                  <a:pt x="18697" y="20256"/>
                  <a:pt x="18696" y="20260"/>
                  <a:pt x="18697" y="20260"/>
                </a:cubicBezTo>
                <a:cubicBezTo>
                  <a:pt x="18707" y="20300"/>
                  <a:pt x="18711" y="20343"/>
                  <a:pt x="18714" y="20388"/>
                </a:cubicBezTo>
                <a:cubicBezTo>
                  <a:pt x="18716" y="20409"/>
                  <a:pt x="18718" y="20428"/>
                  <a:pt x="18718" y="20450"/>
                </a:cubicBezTo>
                <a:cubicBezTo>
                  <a:pt x="18718" y="20490"/>
                  <a:pt x="18716" y="20522"/>
                  <a:pt x="18711" y="20562"/>
                </a:cubicBezTo>
                <a:cubicBezTo>
                  <a:pt x="18706" y="20600"/>
                  <a:pt x="18698" y="20635"/>
                  <a:pt x="18689" y="20670"/>
                </a:cubicBezTo>
                <a:cubicBezTo>
                  <a:pt x="18683" y="20694"/>
                  <a:pt x="18680" y="20719"/>
                  <a:pt x="18672" y="20741"/>
                </a:cubicBezTo>
                <a:cubicBezTo>
                  <a:pt x="18651" y="20798"/>
                  <a:pt x="18624" y="20849"/>
                  <a:pt x="18590" y="20879"/>
                </a:cubicBezTo>
                <a:cubicBezTo>
                  <a:pt x="18522" y="20941"/>
                  <a:pt x="18471" y="21015"/>
                  <a:pt x="18466" y="21048"/>
                </a:cubicBezTo>
                <a:cubicBezTo>
                  <a:pt x="18467" y="21049"/>
                  <a:pt x="18469" y="21052"/>
                  <a:pt x="18470" y="21053"/>
                </a:cubicBezTo>
                <a:cubicBezTo>
                  <a:pt x="18483" y="21093"/>
                  <a:pt x="19097" y="21091"/>
                  <a:pt x="19387" y="21063"/>
                </a:cubicBezTo>
                <a:cubicBezTo>
                  <a:pt x="19459" y="21052"/>
                  <a:pt x="19522" y="21038"/>
                  <a:pt x="19536" y="21022"/>
                </a:cubicBezTo>
                <a:cubicBezTo>
                  <a:pt x="19527" y="21001"/>
                  <a:pt x="19502" y="20975"/>
                  <a:pt x="19458" y="20941"/>
                </a:cubicBezTo>
                <a:cubicBezTo>
                  <a:pt x="19321" y="20907"/>
                  <a:pt x="19225" y="20647"/>
                  <a:pt x="19203" y="20409"/>
                </a:cubicBezTo>
                <a:cubicBezTo>
                  <a:pt x="19201" y="20394"/>
                  <a:pt x="19200" y="20382"/>
                  <a:pt x="19199" y="20368"/>
                </a:cubicBezTo>
                <a:cubicBezTo>
                  <a:pt x="19195" y="20277"/>
                  <a:pt x="19195" y="20193"/>
                  <a:pt x="19221" y="20133"/>
                </a:cubicBezTo>
                <a:cubicBezTo>
                  <a:pt x="19222" y="20128"/>
                  <a:pt x="19223" y="20121"/>
                  <a:pt x="19224" y="20117"/>
                </a:cubicBezTo>
                <a:cubicBezTo>
                  <a:pt x="19226" y="20115"/>
                  <a:pt x="19226" y="20115"/>
                  <a:pt x="19228" y="20112"/>
                </a:cubicBezTo>
                <a:cubicBezTo>
                  <a:pt x="19252" y="20054"/>
                  <a:pt x="19291" y="20016"/>
                  <a:pt x="19345" y="20010"/>
                </a:cubicBezTo>
                <a:cubicBezTo>
                  <a:pt x="19577" y="19892"/>
                  <a:pt x="19687" y="19781"/>
                  <a:pt x="19660" y="19657"/>
                </a:cubicBezTo>
                <a:cubicBezTo>
                  <a:pt x="19655" y="19625"/>
                  <a:pt x="19655" y="19598"/>
                  <a:pt x="19639" y="19555"/>
                </a:cubicBezTo>
                <a:cubicBezTo>
                  <a:pt x="19558" y="19336"/>
                  <a:pt x="19546" y="19009"/>
                  <a:pt x="19617" y="18946"/>
                </a:cubicBezTo>
                <a:cubicBezTo>
                  <a:pt x="19625" y="18939"/>
                  <a:pt x="19664" y="18963"/>
                  <a:pt x="19681" y="18967"/>
                </a:cubicBezTo>
                <a:cubicBezTo>
                  <a:pt x="19761" y="18894"/>
                  <a:pt x="19896" y="18950"/>
                  <a:pt x="20071" y="19171"/>
                </a:cubicBezTo>
                <a:cubicBezTo>
                  <a:pt x="20154" y="19277"/>
                  <a:pt x="20194" y="19311"/>
                  <a:pt x="20241" y="19355"/>
                </a:cubicBezTo>
                <a:cubicBezTo>
                  <a:pt x="20291" y="19398"/>
                  <a:pt x="20323" y="19420"/>
                  <a:pt x="20333" y="19422"/>
                </a:cubicBezTo>
                <a:cubicBezTo>
                  <a:pt x="20333" y="19417"/>
                  <a:pt x="20343" y="19420"/>
                  <a:pt x="20340" y="19412"/>
                </a:cubicBezTo>
                <a:cubicBezTo>
                  <a:pt x="20332" y="19388"/>
                  <a:pt x="20304" y="19346"/>
                  <a:pt x="20269" y="19289"/>
                </a:cubicBezTo>
                <a:cubicBezTo>
                  <a:pt x="20267" y="19285"/>
                  <a:pt x="20264" y="19278"/>
                  <a:pt x="20262" y="19274"/>
                </a:cubicBezTo>
                <a:cubicBezTo>
                  <a:pt x="20260" y="19271"/>
                  <a:pt x="20260" y="19267"/>
                  <a:pt x="20258" y="19263"/>
                </a:cubicBezTo>
                <a:cubicBezTo>
                  <a:pt x="20202" y="19168"/>
                  <a:pt x="20156" y="19017"/>
                  <a:pt x="20156" y="18921"/>
                </a:cubicBezTo>
                <a:cubicBezTo>
                  <a:pt x="20155" y="18854"/>
                  <a:pt x="20149" y="18796"/>
                  <a:pt x="20138" y="18747"/>
                </a:cubicBezTo>
                <a:cubicBezTo>
                  <a:pt x="20138" y="18746"/>
                  <a:pt x="20138" y="18743"/>
                  <a:pt x="20138" y="18742"/>
                </a:cubicBezTo>
                <a:cubicBezTo>
                  <a:pt x="20104" y="18592"/>
                  <a:pt x="20013" y="18514"/>
                  <a:pt x="19812" y="18420"/>
                </a:cubicBezTo>
                <a:cubicBezTo>
                  <a:pt x="19738" y="18385"/>
                  <a:pt x="19681" y="18357"/>
                  <a:pt x="19639" y="18328"/>
                </a:cubicBezTo>
                <a:cubicBezTo>
                  <a:pt x="19596" y="18298"/>
                  <a:pt x="19570" y="18267"/>
                  <a:pt x="19550" y="18220"/>
                </a:cubicBezTo>
                <a:cubicBezTo>
                  <a:pt x="19510" y="18129"/>
                  <a:pt x="19504" y="17984"/>
                  <a:pt x="19497" y="17699"/>
                </a:cubicBezTo>
                <a:cubicBezTo>
                  <a:pt x="19484" y="17186"/>
                  <a:pt x="19487" y="16849"/>
                  <a:pt x="19515" y="16615"/>
                </a:cubicBezTo>
                <a:cubicBezTo>
                  <a:pt x="19543" y="16381"/>
                  <a:pt x="19595" y="16252"/>
                  <a:pt x="19681" y="16155"/>
                </a:cubicBezTo>
                <a:cubicBezTo>
                  <a:pt x="19771" y="16053"/>
                  <a:pt x="19887" y="15965"/>
                  <a:pt x="19936" y="15965"/>
                </a:cubicBezTo>
                <a:cubicBezTo>
                  <a:pt x="19985" y="15965"/>
                  <a:pt x="20025" y="15925"/>
                  <a:pt x="20025" y="15873"/>
                </a:cubicBezTo>
                <a:cubicBezTo>
                  <a:pt x="20025" y="15838"/>
                  <a:pt x="20002" y="15813"/>
                  <a:pt x="19975" y="15797"/>
                </a:cubicBezTo>
                <a:cubicBezTo>
                  <a:pt x="19913" y="15777"/>
                  <a:pt x="19767" y="15844"/>
                  <a:pt x="19483" y="16006"/>
                </a:cubicBezTo>
                <a:cubicBezTo>
                  <a:pt x="19342" y="16089"/>
                  <a:pt x="19193" y="16182"/>
                  <a:pt x="19104" y="16252"/>
                </a:cubicBezTo>
                <a:cubicBezTo>
                  <a:pt x="19030" y="16310"/>
                  <a:pt x="18968" y="16291"/>
                  <a:pt x="18916" y="16201"/>
                </a:cubicBezTo>
                <a:cubicBezTo>
                  <a:pt x="18912" y="16194"/>
                  <a:pt x="18912" y="16187"/>
                  <a:pt x="18909" y="16180"/>
                </a:cubicBezTo>
                <a:cubicBezTo>
                  <a:pt x="18875" y="16158"/>
                  <a:pt x="18852" y="16124"/>
                  <a:pt x="18852" y="16063"/>
                </a:cubicBezTo>
                <a:cubicBezTo>
                  <a:pt x="18852" y="16042"/>
                  <a:pt x="18868" y="16011"/>
                  <a:pt x="18884" y="15986"/>
                </a:cubicBezTo>
                <a:cubicBezTo>
                  <a:pt x="18887" y="15977"/>
                  <a:pt x="18891" y="15974"/>
                  <a:pt x="18895" y="15965"/>
                </a:cubicBezTo>
                <a:cubicBezTo>
                  <a:pt x="18913" y="15924"/>
                  <a:pt x="18947" y="15895"/>
                  <a:pt x="18991" y="15884"/>
                </a:cubicBezTo>
                <a:cubicBezTo>
                  <a:pt x="18994" y="15881"/>
                  <a:pt x="18994" y="15881"/>
                  <a:pt x="18998" y="15879"/>
                </a:cubicBezTo>
                <a:cubicBezTo>
                  <a:pt x="19076" y="15833"/>
                  <a:pt x="19113" y="15792"/>
                  <a:pt x="19086" y="15786"/>
                </a:cubicBezTo>
                <a:cubicBezTo>
                  <a:pt x="19085" y="15783"/>
                  <a:pt x="19087" y="15780"/>
                  <a:pt x="19086" y="15776"/>
                </a:cubicBezTo>
                <a:cubicBezTo>
                  <a:pt x="19075" y="15766"/>
                  <a:pt x="19077" y="15732"/>
                  <a:pt x="19090" y="15684"/>
                </a:cubicBezTo>
                <a:cubicBezTo>
                  <a:pt x="19100" y="15644"/>
                  <a:pt x="19112" y="15599"/>
                  <a:pt x="19136" y="15546"/>
                </a:cubicBezTo>
                <a:cubicBezTo>
                  <a:pt x="19199" y="15407"/>
                  <a:pt x="19231" y="15320"/>
                  <a:pt x="19235" y="15275"/>
                </a:cubicBezTo>
                <a:cubicBezTo>
                  <a:pt x="19232" y="15236"/>
                  <a:pt x="19205" y="15241"/>
                  <a:pt x="19146" y="15311"/>
                </a:cubicBezTo>
                <a:cubicBezTo>
                  <a:pt x="19093" y="15375"/>
                  <a:pt x="18997" y="15393"/>
                  <a:pt x="18934" y="15357"/>
                </a:cubicBezTo>
                <a:cubicBezTo>
                  <a:pt x="18833" y="15300"/>
                  <a:pt x="18844" y="15267"/>
                  <a:pt x="19015" y="15066"/>
                </a:cubicBezTo>
                <a:cubicBezTo>
                  <a:pt x="19123" y="14939"/>
                  <a:pt x="19366" y="14767"/>
                  <a:pt x="19554" y="14687"/>
                </a:cubicBezTo>
                <a:cubicBezTo>
                  <a:pt x="19587" y="14673"/>
                  <a:pt x="19604" y="14660"/>
                  <a:pt x="19632" y="14646"/>
                </a:cubicBezTo>
                <a:cubicBezTo>
                  <a:pt x="19636" y="14643"/>
                  <a:pt x="19635" y="14639"/>
                  <a:pt x="19639" y="14636"/>
                </a:cubicBezTo>
                <a:cubicBezTo>
                  <a:pt x="19640" y="14635"/>
                  <a:pt x="19645" y="14642"/>
                  <a:pt x="19646" y="14641"/>
                </a:cubicBezTo>
                <a:cubicBezTo>
                  <a:pt x="19706" y="14610"/>
                  <a:pt x="19757" y="14581"/>
                  <a:pt x="19795" y="14549"/>
                </a:cubicBezTo>
                <a:cubicBezTo>
                  <a:pt x="19795" y="14548"/>
                  <a:pt x="19794" y="14545"/>
                  <a:pt x="19795" y="14544"/>
                </a:cubicBezTo>
                <a:cubicBezTo>
                  <a:pt x="19797" y="14542"/>
                  <a:pt x="19796" y="14541"/>
                  <a:pt x="19798" y="14539"/>
                </a:cubicBezTo>
                <a:cubicBezTo>
                  <a:pt x="19831" y="14509"/>
                  <a:pt x="19855" y="14479"/>
                  <a:pt x="19869" y="14447"/>
                </a:cubicBezTo>
                <a:cubicBezTo>
                  <a:pt x="19872" y="14438"/>
                  <a:pt x="19870" y="14430"/>
                  <a:pt x="19872" y="14421"/>
                </a:cubicBezTo>
                <a:cubicBezTo>
                  <a:pt x="19879" y="14395"/>
                  <a:pt x="19889" y="14368"/>
                  <a:pt x="19883" y="14339"/>
                </a:cubicBezTo>
                <a:cubicBezTo>
                  <a:pt x="19874" y="14298"/>
                  <a:pt x="19856" y="14255"/>
                  <a:pt x="19823" y="14207"/>
                </a:cubicBezTo>
                <a:cubicBezTo>
                  <a:pt x="19777" y="14140"/>
                  <a:pt x="19772" y="14061"/>
                  <a:pt x="19795" y="14007"/>
                </a:cubicBezTo>
                <a:cubicBezTo>
                  <a:pt x="19816" y="13953"/>
                  <a:pt x="19863" y="13923"/>
                  <a:pt x="19922" y="13956"/>
                </a:cubicBezTo>
                <a:cubicBezTo>
                  <a:pt x="19974" y="13985"/>
                  <a:pt x="20019" y="13967"/>
                  <a:pt x="20042" y="13925"/>
                </a:cubicBezTo>
                <a:cubicBezTo>
                  <a:pt x="20054" y="13905"/>
                  <a:pt x="20060" y="13877"/>
                  <a:pt x="20060" y="13849"/>
                </a:cubicBezTo>
                <a:cubicBezTo>
                  <a:pt x="20060" y="13819"/>
                  <a:pt x="20051" y="13784"/>
                  <a:pt x="20035" y="13751"/>
                </a:cubicBezTo>
                <a:cubicBezTo>
                  <a:pt x="20011" y="13702"/>
                  <a:pt x="19947" y="13665"/>
                  <a:pt x="19894" y="13665"/>
                </a:cubicBezTo>
                <a:cubicBezTo>
                  <a:pt x="19864" y="13665"/>
                  <a:pt x="19840" y="13639"/>
                  <a:pt x="19819" y="13593"/>
                </a:cubicBezTo>
                <a:cubicBezTo>
                  <a:pt x="19799" y="13547"/>
                  <a:pt x="19784" y="13479"/>
                  <a:pt x="19777" y="13399"/>
                </a:cubicBezTo>
                <a:cubicBezTo>
                  <a:pt x="19777" y="13396"/>
                  <a:pt x="19773" y="13396"/>
                  <a:pt x="19773" y="13394"/>
                </a:cubicBezTo>
                <a:cubicBezTo>
                  <a:pt x="19762" y="13252"/>
                  <a:pt x="19800" y="13135"/>
                  <a:pt x="19869" y="13005"/>
                </a:cubicBezTo>
                <a:cubicBezTo>
                  <a:pt x="19895" y="12951"/>
                  <a:pt x="19928" y="12901"/>
                  <a:pt x="19965" y="12846"/>
                </a:cubicBezTo>
                <a:cubicBezTo>
                  <a:pt x="19975" y="12832"/>
                  <a:pt x="19978" y="12821"/>
                  <a:pt x="19989" y="12806"/>
                </a:cubicBezTo>
                <a:cubicBezTo>
                  <a:pt x="19996" y="12796"/>
                  <a:pt x="19996" y="12800"/>
                  <a:pt x="20003" y="12790"/>
                </a:cubicBezTo>
                <a:cubicBezTo>
                  <a:pt x="20084" y="12680"/>
                  <a:pt x="20180" y="12566"/>
                  <a:pt x="20301" y="12458"/>
                </a:cubicBezTo>
                <a:cubicBezTo>
                  <a:pt x="20351" y="12413"/>
                  <a:pt x="20391" y="12362"/>
                  <a:pt x="20425" y="12304"/>
                </a:cubicBezTo>
                <a:cubicBezTo>
                  <a:pt x="20426" y="12302"/>
                  <a:pt x="20427" y="12302"/>
                  <a:pt x="20428" y="12299"/>
                </a:cubicBezTo>
                <a:cubicBezTo>
                  <a:pt x="20429" y="12298"/>
                  <a:pt x="20431" y="12296"/>
                  <a:pt x="20432" y="12294"/>
                </a:cubicBezTo>
                <a:cubicBezTo>
                  <a:pt x="20447" y="12267"/>
                  <a:pt x="20456" y="12232"/>
                  <a:pt x="20467" y="12202"/>
                </a:cubicBezTo>
                <a:cubicBezTo>
                  <a:pt x="20488" y="12148"/>
                  <a:pt x="20503" y="12097"/>
                  <a:pt x="20510" y="12044"/>
                </a:cubicBezTo>
                <a:cubicBezTo>
                  <a:pt x="20513" y="12025"/>
                  <a:pt x="20515" y="12002"/>
                  <a:pt x="20517" y="11982"/>
                </a:cubicBezTo>
                <a:cubicBezTo>
                  <a:pt x="20520" y="11905"/>
                  <a:pt x="20513" y="11827"/>
                  <a:pt x="20492" y="11716"/>
                </a:cubicBezTo>
                <a:cubicBezTo>
                  <a:pt x="20468" y="11587"/>
                  <a:pt x="20458" y="11494"/>
                  <a:pt x="20467" y="11415"/>
                </a:cubicBezTo>
                <a:cubicBezTo>
                  <a:pt x="20474" y="11361"/>
                  <a:pt x="20505" y="11301"/>
                  <a:pt x="20535" y="11241"/>
                </a:cubicBezTo>
                <a:cubicBezTo>
                  <a:pt x="20544" y="11222"/>
                  <a:pt x="20541" y="11205"/>
                  <a:pt x="20552" y="11185"/>
                </a:cubicBezTo>
                <a:cubicBezTo>
                  <a:pt x="20553" y="11184"/>
                  <a:pt x="20552" y="11180"/>
                  <a:pt x="20552" y="11180"/>
                </a:cubicBezTo>
                <a:cubicBezTo>
                  <a:pt x="20603" y="11090"/>
                  <a:pt x="20638" y="10997"/>
                  <a:pt x="20655" y="10898"/>
                </a:cubicBezTo>
                <a:cubicBezTo>
                  <a:pt x="20658" y="10885"/>
                  <a:pt x="20657" y="10875"/>
                  <a:pt x="20659" y="10863"/>
                </a:cubicBezTo>
                <a:cubicBezTo>
                  <a:pt x="20670" y="10780"/>
                  <a:pt x="20667" y="10691"/>
                  <a:pt x="20655" y="10602"/>
                </a:cubicBezTo>
                <a:cubicBezTo>
                  <a:pt x="20650" y="10570"/>
                  <a:pt x="20648" y="10543"/>
                  <a:pt x="20641" y="10510"/>
                </a:cubicBezTo>
                <a:cubicBezTo>
                  <a:pt x="20595" y="10290"/>
                  <a:pt x="20482" y="10050"/>
                  <a:pt x="20305" y="9779"/>
                </a:cubicBezTo>
                <a:cubicBezTo>
                  <a:pt x="20303" y="9778"/>
                  <a:pt x="20302" y="9774"/>
                  <a:pt x="20301" y="9773"/>
                </a:cubicBezTo>
                <a:cubicBezTo>
                  <a:pt x="20220" y="9719"/>
                  <a:pt x="20156" y="9633"/>
                  <a:pt x="20156" y="9584"/>
                </a:cubicBezTo>
                <a:cubicBezTo>
                  <a:pt x="20156" y="9548"/>
                  <a:pt x="20110" y="9471"/>
                  <a:pt x="20071" y="9400"/>
                </a:cubicBezTo>
                <a:cubicBezTo>
                  <a:pt x="20046" y="9356"/>
                  <a:pt x="20026" y="9309"/>
                  <a:pt x="20007" y="9267"/>
                </a:cubicBezTo>
                <a:cubicBezTo>
                  <a:pt x="19971" y="9204"/>
                  <a:pt x="19944" y="9128"/>
                  <a:pt x="19926" y="9047"/>
                </a:cubicBezTo>
                <a:cubicBezTo>
                  <a:pt x="19919" y="9020"/>
                  <a:pt x="19913" y="8989"/>
                  <a:pt x="19908" y="8960"/>
                </a:cubicBezTo>
                <a:cubicBezTo>
                  <a:pt x="19898" y="8896"/>
                  <a:pt x="19895" y="8817"/>
                  <a:pt x="19894" y="8735"/>
                </a:cubicBezTo>
                <a:cubicBezTo>
                  <a:pt x="19892" y="8677"/>
                  <a:pt x="19887" y="8615"/>
                  <a:pt x="19890" y="8546"/>
                </a:cubicBezTo>
                <a:cubicBezTo>
                  <a:pt x="19896" y="8410"/>
                  <a:pt x="19910" y="8254"/>
                  <a:pt x="19929" y="8066"/>
                </a:cubicBezTo>
                <a:cubicBezTo>
                  <a:pt x="19960" y="7772"/>
                  <a:pt x="19960" y="7670"/>
                  <a:pt x="19894" y="7575"/>
                </a:cubicBezTo>
                <a:cubicBezTo>
                  <a:pt x="19871" y="7543"/>
                  <a:pt x="19841" y="7510"/>
                  <a:pt x="19802" y="7473"/>
                </a:cubicBezTo>
                <a:cubicBezTo>
                  <a:pt x="19639" y="7319"/>
                  <a:pt x="19631" y="7267"/>
                  <a:pt x="19649" y="6675"/>
                </a:cubicBezTo>
                <a:cubicBezTo>
                  <a:pt x="19666" y="6127"/>
                  <a:pt x="19682" y="6051"/>
                  <a:pt x="19791" y="6051"/>
                </a:cubicBezTo>
                <a:cubicBezTo>
                  <a:pt x="19821" y="6051"/>
                  <a:pt x="19850" y="6033"/>
                  <a:pt x="19876" y="6015"/>
                </a:cubicBezTo>
                <a:cubicBezTo>
                  <a:pt x="19892" y="6003"/>
                  <a:pt x="19904" y="5986"/>
                  <a:pt x="19915" y="5969"/>
                </a:cubicBezTo>
                <a:cubicBezTo>
                  <a:pt x="19918" y="5964"/>
                  <a:pt x="19923" y="5959"/>
                  <a:pt x="19926" y="5954"/>
                </a:cubicBezTo>
                <a:cubicBezTo>
                  <a:pt x="19925" y="5922"/>
                  <a:pt x="19925" y="5867"/>
                  <a:pt x="19922" y="5847"/>
                </a:cubicBezTo>
                <a:cubicBezTo>
                  <a:pt x="19915" y="5839"/>
                  <a:pt x="19900" y="5841"/>
                  <a:pt x="19890" y="5836"/>
                </a:cubicBezTo>
                <a:cubicBezTo>
                  <a:pt x="19870" y="5833"/>
                  <a:pt x="19856" y="5819"/>
                  <a:pt x="19823" y="5826"/>
                </a:cubicBezTo>
                <a:cubicBezTo>
                  <a:pt x="19708" y="5849"/>
                  <a:pt x="19671" y="5775"/>
                  <a:pt x="19632" y="5530"/>
                </a:cubicBezTo>
                <a:cubicBezTo>
                  <a:pt x="19602" y="5427"/>
                  <a:pt x="19583" y="5328"/>
                  <a:pt x="19582" y="5213"/>
                </a:cubicBezTo>
                <a:cubicBezTo>
                  <a:pt x="19577" y="5159"/>
                  <a:pt x="19582" y="5109"/>
                  <a:pt x="19586" y="5069"/>
                </a:cubicBezTo>
                <a:cubicBezTo>
                  <a:pt x="19588" y="5048"/>
                  <a:pt x="19585" y="5028"/>
                  <a:pt x="19589" y="5008"/>
                </a:cubicBezTo>
                <a:cubicBezTo>
                  <a:pt x="19591" y="4999"/>
                  <a:pt x="19594" y="4986"/>
                  <a:pt x="19596" y="4977"/>
                </a:cubicBezTo>
                <a:cubicBezTo>
                  <a:pt x="19616" y="4891"/>
                  <a:pt x="19649" y="4817"/>
                  <a:pt x="19699" y="4778"/>
                </a:cubicBezTo>
                <a:cubicBezTo>
                  <a:pt x="19703" y="4775"/>
                  <a:pt x="19709" y="4766"/>
                  <a:pt x="19713" y="4763"/>
                </a:cubicBezTo>
                <a:cubicBezTo>
                  <a:pt x="19737" y="4728"/>
                  <a:pt x="19755" y="4704"/>
                  <a:pt x="19787" y="4660"/>
                </a:cubicBezTo>
                <a:cubicBezTo>
                  <a:pt x="19852" y="4572"/>
                  <a:pt x="19910" y="4469"/>
                  <a:pt x="19954" y="4379"/>
                </a:cubicBezTo>
                <a:cubicBezTo>
                  <a:pt x="19954" y="4378"/>
                  <a:pt x="19957" y="4380"/>
                  <a:pt x="19957" y="4379"/>
                </a:cubicBezTo>
                <a:cubicBezTo>
                  <a:pt x="19968" y="4357"/>
                  <a:pt x="19966" y="4343"/>
                  <a:pt x="19975" y="4323"/>
                </a:cubicBezTo>
                <a:cubicBezTo>
                  <a:pt x="19992" y="4284"/>
                  <a:pt x="20003" y="4256"/>
                  <a:pt x="20011" y="4226"/>
                </a:cubicBezTo>
                <a:cubicBezTo>
                  <a:pt x="20029" y="4158"/>
                  <a:pt x="20041" y="4091"/>
                  <a:pt x="20046" y="4026"/>
                </a:cubicBezTo>
                <a:cubicBezTo>
                  <a:pt x="20046" y="4022"/>
                  <a:pt x="20046" y="4015"/>
                  <a:pt x="20046" y="4011"/>
                </a:cubicBezTo>
                <a:cubicBezTo>
                  <a:pt x="20060" y="3838"/>
                  <a:pt x="20083" y="3728"/>
                  <a:pt x="20177" y="3479"/>
                </a:cubicBezTo>
                <a:cubicBezTo>
                  <a:pt x="20211" y="3388"/>
                  <a:pt x="20238" y="3278"/>
                  <a:pt x="20255" y="3162"/>
                </a:cubicBezTo>
                <a:cubicBezTo>
                  <a:pt x="20272" y="3046"/>
                  <a:pt x="20278" y="2925"/>
                  <a:pt x="20273" y="2825"/>
                </a:cubicBezTo>
                <a:cubicBezTo>
                  <a:pt x="20256" y="2538"/>
                  <a:pt x="20215" y="2457"/>
                  <a:pt x="20025" y="2324"/>
                </a:cubicBezTo>
                <a:cubicBezTo>
                  <a:pt x="19899" y="2235"/>
                  <a:pt x="19742" y="2135"/>
                  <a:pt x="19674" y="2104"/>
                </a:cubicBezTo>
                <a:cubicBezTo>
                  <a:pt x="19647" y="2091"/>
                  <a:pt x="19626" y="2079"/>
                  <a:pt x="19610" y="2058"/>
                </a:cubicBezTo>
                <a:cubicBezTo>
                  <a:pt x="19599" y="2043"/>
                  <a:pt x="19595" y="2021"/>
                  <a:pt x="19589" y="1996"/>
                </a:cubicBezTo>
                <a:cubicBezTo>
                  <a:pt x="19586" y="1985"/>
                  <a:pt x="19580" y="1975"/>
                  <a:pt x="19578" y="1961"/>
                </a:cubicBezTo>
                <a:cubicBezTo>
                  <a:pt x="19568" y="1876"/>
                  <a:pt x="19576" y="1732"/>
                  <a:pt x="19593" y="1495"/>
                </a:cubicBezTo>
                <a:cubicBezTo>
                  <a:pt x="19593" y="1486"/>
                  <a:pt x="19592" y="1484"/>
                  <a:pt x="19593" y="1475"/>
                </a:cubicBezTo>
                <a:cubicBezTo>
                  <a:pt x="19621" y="1081"/>
                  <a:pt x="19617" y="961"/>
                  <a:pt x="19571" y="953"/>
                </a:cubicBezTo>
                <a:lnTo>
                  <a:pt x="19355" y="999"/>
                </a:lnTo>
                <a:cubicBezTo>
                  <a:pt x="19329" y="1005"/>
                  <a:pt x="19276" y="1009"/>
                  <a:pt x="19242" y="1015"/>
                </a:cubicBezTo>
                <a:cubicBezTo>
                  <a:pt x="19128" y="1036"/>
                  <a:pt x="19073" y="1053"/>
                  <a:pt x="18923" y="1071"/>
                </a:cubicBezTo>
                <a:cubicBezTo>
                  <a:pt x="18604" y="1109"/>
                  <a:pt x="18483" y="1115"/>
                  <a:pt x="18420" y="1066"/>
                </a:cubicBezTo>
                <a:lnTo>
                  <a:pt x="18364" y="1066"/>
                </a:lnTo>
                <a:lnTo>
                  <a:pt x="18364" y="979"/>
                </a:lnTo>
                <a:cubicBezTo>
                  <a:pt x="18356" y="957"/>
                  <a:pt x="18350" y="937"/>
                  <a:pt x="18342" y="907"/>
                </a:cubicBezTo>
                <a:cubicBezTo>
                  <a:pt x="18309" y="776"/>
                  <a:pt x="18311" y="585"/>
                  <a:pt x="18349" y="427"/>
                </a:cubicBezTo>
                <a:cubicBezTo>
                  <a:pt x="18353" y="411"/>
                  <a:pt x="18350" y="401"/>
                  <a:pt x="18353" y="386"/>
                </a:cubicBezTo>
                <a:cubicBezTo>
                  <a:pt x="18347" y="221"/>
                  <a:pt x="18337" y="88"/>
                  <a:pt x="18303" y="38"/>
                </a:cubicBezTo>
                <a:cubicBezTo>
                  <a:pt x="18291" y="29"/>
                  <a:pt x="18283" y="17"/>
                  <a:pt x="18268" y="12"/>
                </a:cubicBezTo>
                <a:cubicBezTo>
                  <a:pt x="18264" y="10"/>
                  <a:pt x="18259" y="4"/>
                  <a:pt x="18254" y="2"/>
                </a:cubicBezTo>
                <a:close/>
                <a:moveTo>
                  <a:pt x="1944" y="12908"/>
                </a:moveTo>
                <a:cubicBezTo>
                  <a:pt x="1672" y="12905"/>
                  <a:pt x="1369" y="12946"/>
                  <a:pt x="1186" y="13031"/>
                </a:cubicBezTo>
                <a:cubicBezTo>
                  <a:pt x="955" y="13137"/>
                  <a:pt x="802" y="13301"/>
                  <a:pt x="584" y="13670"/>
                </a:cubicBezTo>
                <a:cubicBezTo>
                  <a:pt x="334" y="14091"/>
                  <a:pt x="289" y="14222"/>
                  <a:pt x="290" y="14570"/>
                </a:cubicBezTo>
                <a:cubicBezTo>
                  <a:pt x="290" y="14690"/>
                  <a:pt x="306" y="14827"/>
                  <a:pt x="329" y="14953"/>
                </a:cubicBezTo>
                <a:cubicBezTo>
                  <a:pt x="336" y="14996"/>
                  <a:pt x="351" y="15025"/>
                  <a:pt x="360" y="15066"/>
                </a:cubicBezTo>
                <a:cubicBezTo>
                  <a:pt x="380" y="15145"/>
                  <a:pt x="398" y="15229"/>
                  <a:pt x="424" y="15291"/>
                </a:cubicBezTo>
                <a:cubicBezTo>
                  <a:pt x="497" y="15462"/>
                  <a:pt x="538" y="15644"/>
                  <a:pt x="516" y="15694"/>
                </a:cubicBezTo>
                <a:cubicBezTo>
                  <a:pt x="514" y="15701"/>
                  <a:pt x="514" y="15712"/>
                  <a:pt x="513" y="15720"/>
                </a:cubicBezTo>
                <a:cubicBezTo>
                  <a:pt x="508" y="15743"/>
                  <a:pt x="505" y="15767"/>
                  <a:pt x="509" y="15797"/>
                </a:cubicBezTo>
                <a:cubicBezTo>
                  <a:pt x="515" y="15836"/>
                  <a:pt x="529" y="15880"/>
                  <a:pt x="548" y="15914"/>
                </a:cubicBezTo>
                <a:cubicBezTo>
                  <a:pt x="601" y="16007"/>
                  <a:pt x="593" y="16068"/>
                  <a:pt x="516" y="16160"/>
                </a:cubicBezTo>
                <a:cubicBezTo>
                  <a:pt x="506" y="16172"/>
                  <a:pt x="498" y="16192"/>
                  <a:pt x="488" y="16206"/>
                </a:cubicBezTo>
                <a:cubicBezTo>
                  <a:pt x="465" y="16268"/>
                  <a:pt x="449" y="16320"/>
                  <a:pt x="414" y="16395"/>
                </a:cubicBezTo>
                <a:cubicBezTo>
                  <a:pt x="351" y="16530"/>
                  <a:pt x="297" y="16689"/>
                  <a:pt x="251" y="16865"/>
                </a:cubicBezTo>
                <a:cubicBezTo>
                  <a:pt x="204" y="17067"/>
                  <a:pt x="157" y="17269"/>
                  <a:pt x="120" y="17556"/>
                </a:cubicBezTo>
                <a:cubicBezTo>
                  <a:pt x="69" y="17948"/>
                  <a:pt x="18" y="18337"/>
                  <a:pt x="6" y="18415"/>
                </a:cubicBezTo>
                <a:cubicBezTo>
                  <a:pt x="-15" y="18556"/>
                  <a:pt x="15" y="18697"/>
                  <a:pt x="102" y="18854"/>
                </a:cubicBezTo>
                <a:cubicBezTo>
                  <a:pt x="102" y="18855"/>
                  <a:pt x="102" y="18859"/>
                  <a:pt x="102" y="18859"/>
                </a:cubicBezTo>
                <a:cubicBezTo>
                  <a:pt x="145" y="18938"/>
                  <a:pt x="204" y="19019"/>
                  <a:pt x="275" y="19105"/>
                </a:cubicBezTo>
                <a:cubicBezTo>
                  <a:pt x="347" y="19190"/>
                  <a:pt x="436" y="19281"/>
                  <a:pt x="538" y="19376"/>
                </a:cubicBezTo>
                <a:lnTo>
                  <a:pt x="956" y="19765"/>
                </a:lnTo>
                <a:lnTo>
                  <a:pt x="906" y="20194"/>
                </a:lnTo>
                <a:cubicBezTo>
                  <a:pt x="878" y="20429"/>
                  <a:pt x="856" y="20810"/>
                  <a:pt x="853" y="21043"/>
                </a:cubicBezTo>
                <a:cubicBezTo>
                  <a:pt x="851" y="21211"/>
                  <a:pt x="855" y="21317"/>
                  <a:pt x="871" y="21380"/>
                </a:cubicBezTo>
                <a:cubicBezTo>
                  <a:pt x="872" y="21384"/>
                  <a:pt x="873" y="21387"/>
                  <a:pt x="874" y="21390"/>
                </a:cubicBezTo>
                <a:cubicBezTo>
                  <a:pt x="890" y="21436"/>
                  <a:pt x="915" y="21451"/>
                  <a:pt x="956" y="21442"/>
                </a:cubicBezTo>
                <a:cubicBezTo>
                  <a:pt x="1016" y="21427"/>
                  <a:pt x="1082" y="21460"/>
                  <a:pt x="1104" y="21513"/>
                </a:cubicBezTo>
                <a:cubicBezTo>
                  <a:pt x="1112" y="21532"/>
                  <a:pt x="1135" y="21541"/>
                  <a:pt x="1154" y="21554"/>
                </a:cubicBezTo>
                <a:cubicBezTo>
                  <a:pt x="1180" y="21570"/>
                  <a:pt x="1208" y="21584"/>
                  <a:pt x="1249" y="21590"/>
                </a:cubicBezTo>
                <a:cubicBezTo>
                  <a:pt x="1256" y="21591"/>
                  <a:pt x="1264" y="21594"/>
                  <a:pt x="1271" y="21595"/>
                </a:cubicBezTo>
                <a:cubicBezTo>
                  <a:pt x="1311" y="21589"/>
                  <a:pt x="1334" y="21577"/>
                  <a:pt x="1377" y="21575"/>
                </a:cubicBezTo>
                <a:cubicBezTo>
                  <a:pt x="1615" y="21564"/>
                  <a:pt x="1716" y="21508"/>
                  <a:pt x="1823" y="21365"/>
                </a:cubicBezTo>
                <a:cubicBezTo>
                  <a:pt x="1843" y="21317"/>
                  <a:pt x="1844" y="21265"/>
                  <a:pt x="1830" y="21222"/>
                </a:cubicBezTo>
                <a:cubicBezTo>
                  <a:pt x="1829" y="21218"/>
                  <a:pt x="1829" y="21215"/>
                  <a:pt x="1827" y="21212"/>
                </a:cubicBezTo>
                <a:cubicBezTo>
                  <a:pt x="1809" y="21168"/>
                  <a:pt x="1776" y="21132"/>
                  <a:pt x="1717" y="21109"/>
                </a:cubicBezTo>
                <a:cubicBezTo>
                  <a:pt x="1673" y="21093"/>
                  <a:pt x="1642" y="21065"/>
                  <a:pt x="1625" y="21033"/>
                </a:cubicBezTo>
                <a:cubicBezTo>
                  <a:pt x="1607" y="21000"/>
                  <a:pt x="1603" y="20964"/>
                  <a:pt x="1614" y="20920"/>
                </a:cubicBezTo>
                <a:cubicBezTo>
                  <a:pt x="1636" y="20839"/>
                  <a:pt x="1603" y="20766"/>
                  <a:pt x="1536" y="20741"/>
                </a:cubicBezTo>
                <a:cubicBezTo>
                  <a:pt x="1535" y="20741"/>
                  <a:pt x="1534" y="20737"/>
                  <a:pt x="1533" y="20736"/>
                </a:cubicBezTo>
                <a:cubicBezTo>
                  <a:pt x="1438" y="20700"/>
                  <a:pt x="1419" y="20619"/>
                  <a:pt x="1441" y="20327"/>
                </a:cubicBezTo>
                <a:cubicBezTo>
                  <a:pt x="1445" y="20265"/>
                  <a:pt x="1462" y="20208"/>
                  <a:pt x="1476" y="20148"/>
                </a:cubicBezTo>
                <a:cubicBezTo>
                  <a:pt x="1478" y="20139"/>
                  <a:pt x="1478" y="20126"/>
                  <a:pt x="1480" y="20117"/>
                </a:cubicBezTo>
                <a:cubicBezTo>
                  <a:pt x="1482" y="20103"/>
                  <a:pt x="1484" y="20089"/>
                  <a:pt x="1487" y="20076"/>
                </a:cubicBezTo>
                <a:cubicBezTo>
                  <a:pt x="1488" y="20071"/>
                  <a:pt x="1492" y="20067"/>
                  <a:pt x="1494" y="20061"/>
                </a:cubicBezTo>
                <a:cubicBezTo>
                  <a:pt x="1518" y="19968"/>
                  <a:pt x="1550" y="19894"/>
                  <a:pt x="1590" y="19841"/>
                </a:cubicBezTo>
                <a:cubicBezTo>
                  <a:pt x="1591" y="19838"/>
                  <a:pt x="1591" y="19839"/>
                  <a:pt x="1593" y="19836"/>
                </a:cubicBezTo>
                <a:cubicBezTo>
                  <a:pt x="1601" y="19826"/>
                  <a:pt x="1609" y="19808"/>
                  <a:pt x="1618" y="19800"/>
                </a:cubicBezTo>
                <a:cubicBezTo>
                  <a:pt x="1622" y="19797"/>
                  <a:pt x="1621" y="19798"/>
                  <a:pt x="1625" y="19795"/>
                </a:cubicBezTo>
                <a:cubicBezTo>
                  <a:pt x="1689" y="19706"/>
                  <a:pt x="1758" y="19653"/>
                  <a:pt x="1809" y="19698"/>
                </a:cubicBezTo>
                <a:cubicBezTo>
                  <a:pt x="1818" y="19706"/>
                  <a:pt x="1821" y="19691"/>
                  <a:pt x="1827" y="19683"/>
                </a:cubicBezTo>
                <a:cubicBezTo>
                  <a:pt x="1840" y="19654"/>
                  <a:pt x="1849" y="19601"/>
                  <a:pt x="1841" y="19519"/>
                </a:cubicBezTo>
                <a:cubicBezTo>
                  <a:pt x="1834" y="19443"/>
                  <a:pt x="1837" y="19393"/>
                  <a:pt x="1852" y="19361"/>
                </a:cubicBezTo>
                <a:cubicBezTo>
                  <a:pt x="1866" y="19327"/>
                  <a:pt x="1894" y="19310"/>
                  <a:pt x="1937" y="19315"/>
                </a:cubicBezTo>
                <a:cubicBezTo>
                  <a:pt x="2101" y="19333"/>
                  <a:pt x="2076" y="19214"/>
                  <a:pt x="1880" y="19028"/>
                </a:cubicBezTo>
                <a:cubicBezTo>
                  <a:pt x="1826" y="18977"/>
                  <a:pt x="1794" y="18924"/>
                  <a:pt x="1777" y="18880"/>
                </a:cubicBezTo>
                <a:cubicBezTo>
                  <a:pt x="1760" y="18835"/>
                  <a:pt x="1762" y="18800"/>
                  <a:pt x="1781" y="18767"/>
                </a:cubicBezTo>
                <a:cubicBezTo>
                  <a:pt x="1799" y="18736"/>
                  <a:pt x="1831" y="18712"/>
                  <a:pt x="1880" y="18696"/>
                </a:cubicBezTo>
                <a:cubicBezTo>
                  <a:pt x="1930" y="18680"/>
                  <a:pt x="1995" y="18671"/>
                  <a:pt x="2075" y="18675"/>
                </a:cubicBezTo>
                <a:cubicBezTo>
                  <a:pt x="2253" y="18685"/>
                  <a:pt x="2337" y="18624"/>
                  <a:pt x="2468" y="18399"/>
                </a:cubicBezTo>
                <a:cubicBezTo>
                  <a:pt x="2560" y="18242"/>
                  <a:pt x="2634" y="18058"/>
                  <a:pt x="2634" y="17990"/>
                </a:cubicBezTo>
                <a:cubicBezTo>
                  <a:pt x="2634" y="17923"/>
                  <a:pt x="2680" y="17819"/>
                  <a:pt x="2734" y="17755"/>
                </a:cubicBezTo>
                <a:cubicBezTo>
                  <a:pt x="2787" y="17691"/>
                  <a:pt x="2833" y="17519"/>
                  <a:pt x="2833" y="17372"/>
                </a:cubicBezTo>
                <a:cubicBezTo>
                  <a:pt x="2833" y="17305"/>
                  <a:pt x="2841" y="17238"/>
                  <a:pt x="2857" y="17182"/>
                </a:cubicBezTo>
                <a:cubicBezTo>
                  <a:pt x="2909" y="17014"/>
                  <a:pt x="3033" y="16906"/>
                  <a:pt x="3190" y="16906"/>
                </a:cubicBezTo>
                <a:cubicBezTo>
                  <a:pt x="3324" y="16906"/>
                  <a:pt x="3686" y="17472"/>
                  <a:pt x="3633" y="17597"/>
                </a:cubicBezTo>
                <a:cubicBezTo>
                  <a:pt x="3611" y="17647"/>
                  <a:pt x="3626" y="17662"/>
                  <a:pt x="3665" y="17627"/>
                </a:cubicBezTo>
                <a:cubicBezTo>
                  <a:pt x="3688" y="17606"/>
                  <a:pt x="3684" y="17543"/>
                  <a:pt x="3665" y="17453"/>
                </a:cubicBezTo>
                <a:cubicBezTo>
                  <a:pt x="3647" y="17365"/>
                  <a:pt x="3614" y="17251"/>
                  <a:pt x="3569" y="17136"/>
                </a:cubicBezTo>
                <a:cubicBezTo>
                  <a:pt x="3480" y="16906"/>
                  <a:pt x="3353" y="16662"/>
                  <a:pt x="3254" y="16569"/>
                </a:cubicBezTo>
                <a:cubicBezTo>
                  <a:pt x="3160" y="16480"/>
                  <a:pt x="3001" y="16460"/>
                  <a:pt x="2847" y="16492"/>
                </a:cubicBezTo>
                <a:cubicBezTo>
                  <a:pt x="2770" y="16508"/>
                  <a:pt x="2694" y="16533"/>
                  <a:pt x="2627" y="16574"/>
                </a:cubicBezTo>
                <a:cubicBezTo>
                  <a:pt x="2562" y="16614"/>
                  <a:pt x="2506" y="16671"/>
                  <a:pt x="2468" y="16732"/>
                </a:cubicBezTo>
                <a:cubicBezTo>
                  <a:pt x="2437" y="16781"/>
                  <a:pt x="2394" y="16823"/>
                  <a:pt x="2355" y="16855"/>
                </a:cubicBezTo>
                <a:cubicBezTo>
                  <a:pt x="2315" y="16886"/>
                  <a:pt x="2277" y="16906"/>
                  <a:pt x="2248" y="16906"/>
                </a:cubicBezTo>
                <a:cubicBezTo>
                  <a:pt x="2219" y="16906"/>
                  <a:pt x="2171" y="16937"/>
                  <a:pt x="2117" y="16988"/>
                </a:cubicBezTo>
                <a:cubicBezTo>
                  <a:pt x="2064" y="17039"/>
                  <a:pt x="2002" y="17110"/>
                  <a:pt x="1951" y="17187"/>
                </a:cubicBezTo>
                <a:cubicBezTo>
                  <a:pt x="1899" y="17265"/>
                  <a:pt x="1843" y="17341"/>
                  <a:pt x="1795" y="17392"/>
                </a:cubicBezTo>
                <a:cubicBezTo>
                  <a:pt x="1746" y="17443"/>
                  <a:pt x="1707" y="17474"/>
                  <a:pt x="1685" y="17474"/>
                </a:cubicBezTo>
                <a:cubicBezTo>
                  <a:pt x="1611" y="17474"/>
                  <a:pt x="1520" y="17348"/>
                  <a:pt x="1451" y="17187"/>
                </a:cubicBezTo>
                <a:cubicBezTo>
                  <a:pt x="1383" y="17027"/>
                  <a:pt x="1335" y="16828"/>
                  <a:pt x="1345" y="16676"/>
                </a:cubicBezTo>
                <a:cubicBezTo>
                  <a:pt x="1349" y="16617"/>
                  <a:pt x="1355" y="16572"/>
                  <a:pt x="1366" y="16528"/>
                </a:cubicBezTo>
                <a:cubicBezTo>
                  <a:pt x="1367" y="16527"/>
                  <a:pt x="1366" y="16524"/>
                  <a:pt x="1366" y="16523"/>
                </a:cubicBezTo>
                <a:cubicBezTo>
                  <a:pt x="1370" y="16511"/>
                  <a:pt x="1377" y="16503"/>
                  <a:pt x="1381" y="16492"/>
                </a:cubicBezTo>
                <a:cubicBezTo>
                  <a:pt x="1392" y="16461"/>
                  <a:pt x="1408" y="16428"/>
                  <a:pt x="1427" y="16400"/>
                </a:cubicBezTo>
                <a:cubicBezTo>
                  <a:pt x="1428" y="16398"/>
                  <a:pt x="1429" y="16397"/>
                  <a:pt x="1430" y="16395"/>
                </a:cubicBezTo>
                <a:cubicBezTo>
                  <a:pt x="1478" y="16325"/>
                  <a:pt x="1550" y="16259"/>
                  <a:pt x="1667" y="16175"/>
                </a:cubicBezTo>
                <a:cubicBezTo>
                  <a:pt x="1679" y="16167"/>
                  <a:pt x="1688" y="16168"/>
                  <a:pt x="1699" y="16160"/>
                </a:cubicBezTo>
                <a:cubicBezTo>
                  <a:pt x="1702" y="16158"/>
                  <a:pt x="1703" y="16157"/>
                  <a:pt x="1706" y="16155"/>
                </a:cubicBezTo>
                <a:cubicBezTo>
                  <a:pt x="1812" y="16080"/>
                  <a:pt x="1936" y="16015"/>
                  <a:pt x="2053" y="15965"/>
                </a:cubicBezTo>
                <a:cubicBezTo>
                  <a:pt x="2077" y="15956"/>
                  <a:pt x="2121" y="15924"/>
                  <a:pt x="2138" y="15919"/>
                </a:cubicBezTo>
                <a:cubicBezTo>
                  <a:pt x="2215" y="15900"/>
                  <a:pt x="2321" y="15870"/>
                  <a:pt x="2408" y="15848"/>
                </a:cubicBezTo>
                <a:cubicBezTo>
                  <a:pt x="2438" y="15838"/>
                  <a:pt x="2469" y="15831"/>
                  <a:pt x="2500" y="15817"/>
                </a:cubicBezTo>
                <a:cubicBezTo>
                  <a:pt x="2530" y="15807"/>
                  <a:pt x="2566" y="15786"/>
                  <a:pt x="2602" y="15766"/>
                </a:cubicBezTo>
                <a:cubicBezTo>
                  <a:pt x="2868" y="15609"/>
                  <a:pt x="3132" y="15331"/>
                  <a:pt x="3261" y="15071"/>
                </a:cubicBezTo>
                <a:cubicBezTo>
                  <a:pt x="3264" y="15062"/>
                  <a:pt x="3266" y="15044"/>
                  <a:pt x="3268" y="15035"/>
                </a:cubicBezTo>
                <a:cubicBezTo>
                  <a:pt x="3291" y="14908"/>
                  <a:pt x="3314" y="14703"/>
                  <a:pt x="3329" y="14467"/>
                </a:cubicBezTo>
                <a:cubicBezTo>
                  <a:pt x="3332" y="14417"/>
                  <a:pt x="3342" y="14400"/>
                  <a:pt x="3346" y="14350"/>
                </a:cubicBezTo>
                <a:cubicBezTo>
                  <a:pt x="3356" y="14240"/>
                  <a:pt x="3374" y="14134"/>
                  <a:pt x="3396" y="13997"/>
                </a:cubicBezTo>
                <a:cubicBezTo>
                  <a:pt x="3406" y="13938"/>
                  <a:pt x="3411" y="13819"/>
                  <a:pt x="3421" y="13792"/>
                </a:cubicBezTo>
                <a:cubicBezTo>
                  <a:pt x="3427" y="13776"/>
                  <a:pt x="3430" y="13767"/>
                  <a:pt x="3435" y="13751"/>
                </a:cubicBezTo>
                <a:cubicBezTo>
                  <a:pt x="3443" y="13709"/>
                  <a:pt x="3444" y="13670"/>
                  <a:pt x="3453" y="13629"/>
                </a:cubicBezTo>
                <a:cubicBezTo>
                  <a:pt x="3463" y="13580"/>
                  <a:pt x="3471" y="13545"/>
                  <a:pt x="3474" y="13516"/>
                </a:cubicBezTo>
                <a:cubicBezTo>
                  <a:pt x="3472" y="13511"/>
                  <a:pt x="3476" y="13501"/>
                  <a:pt x="3474" y="13496"/>
                </a:cubicBezTo>
                <a:cubicBezTo>
                  <a:pt x="3463" y="13470"/>
                  <a:pt x="3440" y="13452"/>
                  <a:pt x="3410" y="13445"/>
                </a:cubicBezTo>
                <a:cubicBezTo>
                  <a:pt x="3381" y="13441"/>
                  <a:pt x="3357" y="13435"/>
                  <a:pt x="3290" y="13450"/>
                </a:cubicBezTo>
                <a:cubicBezTo>
                  <a:pt x="3281" y="13452"/>
                  <a:pt x="3270" y="13449"/>
                  <a:pt x="3261" y="13450"/>
                </a:cubicBezTo>
                <a:cubicBezTo>
                  <a:pt x="3215" y="13455"/>
                  <a:pt x="3167" y="13453"/>
                  <a:pt x="3112" y="13440"/>
                </a:cubicBezTo>
                <a:cubicBezTo>
                  <a:pt x="3050" y="13425"/>
                  <a:pt x="2985" y="13399"/>
                  <a:pt x="2918" y="13363"/>
                </a:cubicBezTo>
                <a:cubicBezTo>
                  <a:pt x="2851" y="13327"/>
                  <a:pt x="2781" y="13283"/>
                  <a:pt x="2716" y="13230"/>
                </a:cubicBezTo>
                <a:cubicBezTo>
                  <a:pt x="2715" y="13229"/>
                  <a:pt x="2717" y="13225"/>
                  <a:pt x="2716" y="13225"/>
                </a:cubicBezTo>
                <a:cubicBezTo>
                  <a:pt x="2650" y="13171"/>
                  <a:pt x="2587" y="13113"/>
                  <a:pt x="2532" y="13046"/>
                </a:cubicBezTo>
                <a:cubicBezTo>
                  <a:pt x="2459" y="12959"/>
                  <a:pt x="2216" y="12910"/>
                  <a:pt x="1944" y="12908"/>
                </a:cubicBezTo>
                <a:close/>
                <a:moveTo>
                  <a:pt x="4763" y="16564"/>
                </a:moveTo>
                <a:cubicBezTo>
                  <a:pt x="4697" y="16599"/>
                  <a:pt x="4618" y="16625"/>
                  <a:pt x="4586" y="16625"/>
                </a:cubicBezTo>
                <a:cubicBezTo>
                  <a:pt x="4539" y="16625"/>
                  <a:pt x="4345" y="16878"/>
                  <a:pt x="4168" y="17136"/>
                </a:cubicBezTo>
                <a:cubicBezTo>
                  <a:pt x="4079" y="17265"/>
                  <a:pt x="3993" y="17391"/>
                  <a:pt x="3934" y="17494"/>
                </a:cubicBezTo>
                <a:cubicBezTo>
                  <a:pt x="3875" y="17598"/>
                  <a:pt x="3841" y="17677"/>
                  <a:pt x="3853" y="17694"/>
                </a:cubicBezTo>
                <a:cubicBezTo>
                  <a:pt x="3876" y="17728"/>
                  <a:pt x="3922" y="17755"/>
                  <a:pt x="3955" y="17755"/>
                </a:cubicBezTo>
                <a:cubicBezTo>
                  <a:pt x="4048" y="17755"/>
                  <a:pt x="4395" y="17440"/>
                  <a:pt x="4395" y="17356"/>
                </a:cubicBezTo>
                <a:cubicBezTo>
                  <a:pt x="4395" y="17316"/>
                  <a:pt x="4505" y="17107"/>
                  <a:pt x="4639" y="16891"/>
                </a:cubicBezTo>
                <a:cubicBezTo>
                  <a:pt x="4754" y="16706"/>
                  <a:pt x="4806" y="16593"/>
                  <a:pt x="4795" y="16564"/>
                </a:cubicBezTo>
                <a:cubicBezTo>
                  <a:pt x="4791" y="16554"/>
                  <a:pt x="4782" y="16554"/>
                  <a:pt x="4763" y="16564"/>
                </a:cubicBezTo>
                <a:close/>
                <a:moveTo>
                  <a:pt x="20807" y="18553"/>
                </a:moveTo>
                <a:cubicBezTo>
                  <a:pt x="20794" y="18553"/>
                  <a:pt x="20782" y="18552"/>
                  <a:pt x="20765" y="18558"/>
                </a:cubicBezTo>
                <a:cubicBezTo>
                  <a:pt x="20764" y="18558"/>
                  <a:pt x="20759" y="18557"/>
                  <a:pt x="20758" y="18558"/>
                </a:cubicBezTo>
                <a:cubicBezTo>
                  <a:pt x="20754" y="18559"/>
                  <a:pt x="20748" y="18561"/>
                  <a:pt x="20744" y="18563"/>
                </a:cubicBezTo>
                <a:cubicBezTo>
                  <a:pt x="20709" y="18578"/>
                  <a:pt x="20668" y="18605"/>
                  <a:pt x="20620" y="18640"/>
                </a:cubicBezTo>
                <a:cubicBezTo>
                  <a:pt x="20475" y="18743"/>
                  <a:pt x="20455" y="18806"/>
                  <a:pt x="20556" y="18952"/>
                </a:cubicBezTo>
                <a:cubicBezTo>
                  <a:pt x="20573" y="18975"/>
                  <a:pt x="20574" y="18996"/>
                  <a:pt x="20581" y="19018"/>
                </a:cubicBezTo>
                <a:cubicBezTo>
                  <a:pt x="20587" y="19032"/>
                  <a:pt x="20595" y="19054"/>
                  <a:pt x="20595" y="19069"/>
                </a:cubicBezTo>
                <a:cubicBezTo>
                  <a:pt x="20595" y="19080"/>
                  <a:pt x="20584" y="19098"/>
                  <a:pt x="20581" y="19110"/>
                </a:cubicBezTo>
                <a:cubicBezTo>
                  <a:pt x="20574" y="19138"/>
                  <a:pt x="20576" y="19161"/>
                  <a:pt x="20552" y="19202"/>
                </a:cubicBezTo>
                <a:cubicBezTo>
                  <a:pt x="20533" y="19236"/>
                  <a:pt x="20539" y="19248"/>
                  <a:pt x="20531" y="19269"/>
                </a:cubicBezTo>
                <a:cubicBezTo>
                  <a:pt x="20524" y="19288"/>
                  <a:pt x="20504" y="19314"/>
                  <a:pt x="20510" y="19325"/>
                </a:cubicBezTo>
                <a:cubicBezTo>
                  <a:pt x="20521" y="19346"/>
                  <a:pt x="20557" y="19350"/>
                  <a:pt x="20627" y="19350"/>
                </a:cubicBezTo>
                <a:cubicBezTo>
                  <a:pt x="20728" y="19350"/>
                  <a:pt x="20802" y="19315"/>
                  <a:pt x="20850" y="19233"/>
                </a:cubicBezTo>
                <a:cubicBezTo>
                  <a:pt x="20874" y="19192"/>
                  <a:pt x="20891" y="19137"/>
                  <a:pt x="20903" y="19074"/>
                </a:cubicBezTo>
                <a:cubicBezTo>
                  <a:pt x="20915" y="19012"/>
                  <a:pt x="20921" y="18939"/>
                  <a:pt x="20921" y="18854"/>
                </a:cubicBezTo>
                <a:cubicBezTo>
                  <a:pt x="20920" y="18738"/>
                  <a:pt x="20909" y="18670"/>
                  <a:pt x="20889" y="18619"/>
                </a:cubicBezTo>
                <a:cubicBezTo>
                  <a:pt x="20884" y="18605"/>
                  <a:pt x="20878" y="18588"/>
                  <a:pt x="20871" y="18578"/>
                </a:cubicBezTo>
                <a:cubicBezTo>
                  <a:pt x="20864" y="18569"/>
                  <a:pt x="20856" y="18563"/>
                  <a:pt x="20846" y="18558"/>
                </a:cubicBezTo>
                <a:cubicBezTo>
                  <a:pt x="20835" y="18552"/>
                  <a:pt x="20822" y="18552"/>
                  <a:pt x="20807" y="18553"/>
                </a:cubicBezTo>
                <a:close/>
                <a:moveTo>
                  <a:pt x="21555" y="18634"/>
                </a:moveTo>
                <a:cubicBezTo>
                  <a:pt x="21545" y="18635"/>
                  <a:pt x="21531" y="18654"/>
                  <a:pt x="21516" y="18670"/>
                </a:cubicBezTo>
                <a:cubicBezTo>
                  <a:pt x="21510" y="18676"/>
                  <a:pt x="21508" y="18673"/>
                  <a:pt x="21502" y="18681"/>
                </a:cubicBezTo>
                <a:cubicBezTo>
                  <a:pt x="21442" y="18751"/>
                  <a:pt x="21392" y="18910"/>
                  <a:pt x="21392" y="19028"/>
                </a:cubicBezTo>
                <a:cubicBezTo>
                  <a:pt x="21392" y="19152"/>
                  <a:pt x="21309" y="19342"/>
                  <a:pt x="21197" y="19478"/>
                </a:cubicBezTo>
                <a:cubicBezTo>
                  <a:pt x="21090" y="19609"/>
                  <a:pt x="21002" y="19748"/>
                  <a:pt x="21002" y="19785"/>
                </a:cubicBezTo>
                <a:cubicBezTo>
                  <a:pt x="21002" y="19804"/>
                  <a:pt x="21018" y="19798"/>
                  <a:pt x="21041" y="19780"/>
                </a:cubicBezTo>
                <a:cubicBezTo>
                  <a:pt x="21064" y="19762"/>
                  <a:pt x="21095" y="19728"/>
                  <a:pt x="21130" y="19683"/>
                </a:cubicBezTo>
                <a:cubicBezTo>
                  <a:pt x="21131" y="19681"/>
                  <a:pt x="21132" y="19684"/>
                  <a:pt x="21133" y="19683"/>
                </a:cubicBezTo>
                <a:cubicBezTo>
                  <a:pt x="21193" y="19605"/>
                  <a:pt x="21222" y="19567"/>
                  <a:pt x="21247" y="19575"/>
                </a:cubicBezTo>
                <a:cubicBezTo>
                  <a:pt x="21247" y="19575"/>
                  <a:pt x="21250" y="19570"/>
                  <a:pt x="21250" y="19570"/>
                </a:cubicBezTo>
                <a:cubicBezTo>
                  <a:pt x="21261" y="19575"/>
                  <a:pt x="21275" y="19636"/>
                  <a:pt x="21286" y="19662"/>
                </a:cubicBezTo>
                <a:cubicBezTo>
                  <a:pt x="21298" y="19695"/>
                  <a:pt x="21307" y="19703"/>
                  <a:pt x="21325" y="19770"/>
                </a:cubicBezTo>
                <a:cubicBezTo>
                  <a:pt x="21328" y="19782"/>
                  <a:pt x="21328" y="19787"/>
                  <a:pt x="21332" y="19800"/>
                </a:cubicBezTo>
                <a:cubicBezTo>
                  <a:pt x="21333" y="19804"/>
                  <a:pt x="21331" y="19802"/>
                  <a:pt x="21332" y="19805"/>
                </a:cubicBezTo>
                <a:cubicBezTo>
                  <a:pt x="21373" y="19976"/>
                  <a:pt x="21425" y="20074"/>
                  <a:pt x="21463" y="20092"/>
                </a:cubicBezTo>
                <a:cubicBezTo>
                  <a:pt x="21493" y="20000"/>
                  <a:pt x="21530" y="19715"/>
                  <a:pt x="21555" y="19366"/>
                </a:cubicBezTo>
                <a:cubicBezTo>
                  <a:pt x="21560" y="19279"/>
                  <a:pt x="21559" y="19245"/>
                  <a:pt x="21565" y="19156"/>
                </a:cubicBezTo>
                <a:cubicBezTo>
                  <a:pt x="21582" y="18932"/>
                  <a:pt x="21585" y="18836"/>
                  <a:pt x="21583" y="18757"/>
                </a:cubicBezTo>
                <a:cubicBezTo>
                  <a:pt x="21581" y="18681"/>
                  <a:pt x="21573" y="18633"/>
                  <a:pt x="21555" y="18634"/>
                </a:cubicBezTo>
                <a:close/>
                <a:moveTo>
                  <a:pt x="20195" y="20327"/>
                </a:moveTo>
                <a:cubicBezTo>
                  <a:pt x="20183" y="20303"/>
                  <a:pt x="20139" y="20308"/>
                  <a:pt x="20067" y="20347"/>
                </a:cubicBezTo>
                <a:cubicBezTo>
                  <a:pt x="20009" y="20380"/>
                  <a:pt x="19979" y="20447"/>
                  <a:pt x="20000" y="20496"/>
                </a:cubicBezTo>
                <a:cubicBezTo>
                  <a:pt x="20023" y="20549"/>
                  <a:pt x="20075" y="20537"/>
                  <a:pt x="20131" y="20470"/>
                </a:cubicBezTo>
                <a:cubicBezTo>
                  <a:pt x="20188" y="20401"/>
                  <a:pt x="20207" y="20351"/>
                  <a:pt x="20195" y="20327"/>
                </a:cubicBezTo>
                <a:close/>
                <a:moveTo>
                  <a:pt x="20482" y="20388"/>
                </a:moveTo>
                <a:cubicBezTo>
                  <a:pt x="20401" y="20388"/>
                  <a:pt x="20372" y="20450"/>
                  <a:pt x="20382" y="20598"/>
                </a:cubicBezTo>
                <a:cubicBezTo>
                  <a:pt x="20390" y="20696"/>
                  <a:pt x="20398" y="20766"/>
                  <a:pt x="20404" y="20802"/>
                </a:cubicBezTo>
                <a:cubicBezTo>
                  <a:pt x="20436" y="20800"/>
                  <a:pt x="20463" y="20779"/>
                  <a:pt x="20496" y="20767"/>
                </a:cubicBezTo>
                <a:cubicBezTo>
                  <a:pt x="20524" y="20713"/>
                  <a:pt x="20550" y="20644"/>
                  <a:pt x="20563" y="20572"/>
                </a:cubicBezTo>
                <a:cubicBezTo>
                  <a:pt x="20575" y="20505"/>
                  <a:pt x="20575" y="20459"/>
                  <a:pt x="20563" y="20429"/>
                </a:cubicBezTo>
                <a:cubicBezTo>
                  <a:pt x="20550" y="20399"/>
                  <a:pt x="20523" y="20388"/>
                  <a:pt x="20482" y="2038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29" name="Candidate…"/>
          <p:cNvSpPr/>
          <p:nvPr/>
        </p:nvSpPr>
        <p:spPr>
          <a:xfrm>
            <a:off x="4897676" y="2993709"/>
            <a:ext cx="1468159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Candidate 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Generation</a:t>
            </a:r>
          </a:p>
        </p:txBody>
      </p:sp>
      <p:sp>
        <p:nvSpPr>
          <p:cNvPr id="2430" name="MERT…"/>
          <p:cNvSpPr/>
          <p:nvPr/>
        </p:nvSpPr>
        <p:spPr>
          <a:xfrm>
            <a:off x="4778224" y="5895857"/>
            <a:ext cx="1708802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MERT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Optimization</a:t>
            </a:r>
          </a:p>
        </p:txBody>
      </p:sp>
      <p:grpSp>
        <p:nvGrpSpPr>
          <p:cNvPr id="2437" name="Group"/>
          <p:cNvGrpSpPr/>
          <p:nvPr/>
        </p:nvGrpSpPr>
        <p:grpSpPr>
          <a:xfrm>
            <a:off x="2050852" y="3786187"/>
            <a:ext cx="1946672" cy="464344"/>
            <a:chOff x="0" y="0"/>
            <a:chExt cx="2768599" cy="660400"/>
          </a:xfrm>
        </p:grpSpPr>
        <p:sp>
          <p:nvSpPr>
            <p:cNvPr id="2431" name="w:"/>
            <p:cNvSpPr/>
            <p:nvPr/>
          </p:nvSpPr>
          <p:spPr>
            <a:xfrm>
              <a:off x="59081" y="99060"/>
              <a:ext cx="525922" cy="462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3100"/>
              </a:lvl1pPr>
            </a:lstStyle>
            <a:p>
              <a:r>
                <a:rPr sz="2180"/>
                <a:t>w:</a:t>
              </a:r>
            </a:p>
          </p:txBody>
        </p:sp>
        <p:sp>
          <p:nvSpPr>
            <p:cNvPr id="2432" name="Rectangle"/>
            <p:cNvSpPr/>
            <p:nvPr/>
          </p:nvSpPr>
          <p:spPr>
            <a:xfrm>
              <a:off x="886624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33" name="Rectangle"/>
            <p:cNvSpPr/>
            <p:nvPr/>
          </p:nvSpPr>
          <p:spPr>
            <a:xfrm>
              <a:off x="1333103" y="165100"/>
              <a:ext cx="285193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34" name="Rounded Rectangle"/>
            <p:cNvSpPr/>
            <p:nvPr/>
          </p:nvSpPr>
          <p:spPr>
            <a:xfrm>
              <a:off x="0" y="0"/>
              <a:ext cx="2768600" cy="660400"/>
            </a:xfrm>
            <a:prstGeom prst="roundRect">
              <a:avLst>
                <a:gd name="adj" fmla="val 28846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435" name="Rectangle"/>
            <p:cNvSpPr/>
            <p:nvPr/>
          </p:nvSpPr>
          <p:spPr>
            <a:xfrm>
              <a:off x="1777372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36" name="Rectangle"/>
            <p:cNvSpPr/>
            <p:nvPr/>
          </p:nvSpPr>
          <p:spPr>
            <a:xfrm>
              <a:off x="2221715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</p:grpSp>
      <p:pic>
        <p:nvPicPr>
          <p:cNvPr id="243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3015258" y="2214563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3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 flipH="1">
            <a:off x="6828234" y="4679156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40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915" t="12051" r="2511" b="6917"/>
          <a:stretch>
            <a:fillRect/>
          </a:stretch>
        </p:blipFill>
        <p:spPr>
          <a:xfrm>
            <a:off x="7820082" y="3816343"/>
            <a:ext cx="1469438" cy="95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31" extrusionOk="0">
                <a:moveTo>
                  <a:pt x="12899" y="0"/>
                </a:moveTo>
                <a:cubicBezTo>
                  <a:pt x="12758" y="0"/>
                  <a:pt x="12397" y="307"/>
                  <a:pt x="12339" y="474"/>
                </a:cubicBezTo>
                <a:cubicBezTo>
                  <a:pt x="12292" y="609"/>
                  <a:pt x="12232" y="626"/>
                  <a:pt x="11901" y="626"/>
                </a:cubicBezTo>
                <a:cubicBezTo>
                  <a:pt x="11670" y="626"/>
                  <a:pt x="11468" y="673"/>
                  <a:pt x="11386" y="739"/>
                </a:cubicBezTo>
                <a:cubicBezTo>
                  <a:pt x="11094" y="979"/>
                  <a:pt x="10150" y="1283"/>
                  <a:pt x="9755" y="1264"/>
                </a:cubicBezTo>
                <a:cubicBezTo>
                  <a:pt x="9458" y="1250"/>
                  <a:pt x="9356" y="1270"/>
                  <a:pt x="9305" y="1365"/>
                </a:cubicBezTo>
                <a:cubicBezTo>
                  <a:pt x="9232" y="1501"/>
                  <a:pt x="9096" y="1526"/>
                  <a:pt x="9023" y="1415"/>
                </a:cubicBezTo>
                <a:cubicBezTo>
                  <a:pt x="8956" y="1314"/>
                  <a:pt x="8696" y="1405"/>
                  <a:pt x="8696" y="1529"/>
                </a:cubicBezTo>
                <a:cubicBezTo>
                  <a:pt x="8696" y="1727"/>
                  <a:pt x="8392" y="1876"/>
                  <a:pt x="7988" y="1876"/>
                </a:cubicBezTo>
                <a:cubicBezTo>
                  <a:pt x="7663" y="1876"/>
                  <a:pt x="7582" y="1904"/>
                  <a:pt x="7506" y="2034"/>
                </a:cubicBezTo>
                <a:cubicBezTo>
                  <a:pt x="7389" y="2234"/>
                  <a:pt x="7248" y="2234"/>
                  <a:pt x="7179" y="2034"/>
                </a:cubicBezTo>
                <a:cubicBezTo>
                  <a:pt x="7103" y="1814"/>
                  <a:pt x="7045" y="1838"/>
                  <a:pt x="7048" y="2091"/>
                </a:cubicBezTo>
                <a:cubicBezTo>
                  <a:pt x="7050" y="2273"/>
                  <a:pt x="7029" y="2315"/>
                  <a:pt x="6901" y="2337"/>
                </a:cubicBezTo>
                <a:cubicBezTo>
                  <a:pt x="6817" y="2352"/>
                  <a:pt x="6724" y="2390"/>
                  <a:pt x="6696" y="2426"/>
                </a:cubicBezTo>
                <a:cubicBezTo>
                  <a:pt x="6668" y="2461"/>
                  <a:pt x="6461" y="2500"/>
                  <a:pt x="6234" y="2514"/>
                </a:cubicBezTo>
                <a:cubicBezTo>
                  <a:pt x="6007" y="2529"/>
                  <a:pt x="5833" y="2570"/>
                  <a:pt x="5846" y="2603"/>
                </a:cubicBezTo>
                <a:cubicBezTo>
                  <a:pt x="5890" y="2714"/>
                  <a:pt x="5589" y="2833"/>
                  <a:pt x="5494" y="2742"/>
                </a:cubicBezTo>
                <a:cubicBezTo>
                  <a:pt x="5317" y="2572"/>
                  <a:pt x="5007" y="2717"/>
                  <a:pt x="4885" y="3026"/>
                </a:cubicBezTo>
                <a:cubicBezTo>
                  <a:pt x="4858" y="3095"/>
                  <a:pt x="4725" y="3132"/>
                  <a:pt x="4480" y="3133"/>
                </a:cubicBezTo>
                <a:cubicBezTo>
                  <a:pt x="4237" y="3135"/>
                  <a:pt x="4085" y="3175"/>
                  <a:pt x="4018" y="3253"/>
                </a:cubicBezTo>
                <a:cubicBezTo>
                  <a:pt x="3913" y="3376"/>
                  <a:pt x="3671" y="3344"/>
                  <a:pt x="3548" y="3190"/>
                </a:cubicBezTo>
                <a:cubicBezTo>
                  <a:pt x="3469" y="3091"/>
                  <a:pt x="3441" y="3126"/>
                  <a:pt x="3417" y="3367"/>
                </a:cubicBezTo>
                <a:cubicBezTo>
                  <a:pt x="3392" y="3622"/>
                  <a:pt x="3093" y="3733"/>
                  <a:pt x="2276" y="3790"/>
                </a:cubicBezTo>
                <a:cubicBezTo>
                  <a:pt x="1383" y="3852"/>
                  <a:pt x="1385" y="3847"/>
                  <a:pt x="1385" y="4011"/>
                </a:cubicBezTo>
                <a:cubicBezTo>
                  <a:pt x="1384" y="4212"/>
                  <a:pt x="1244" y="4317"/>
                  <a:pt x="755" y="4472"/>
                </a:cubicBezTo>
                <a:cubicBezTo>
                  <a:pt x="323" y="4609"/>
                  <a:pt x="216" y="4601"/>
                  <a:pt x="281" y="4434"/>
                </a:cubicBezTo>
                <a:cubicBezTo>
                  <a:pt x="301" y="4384"/>
                  <a:pt x="243" y="4450"/>
                  <a:pt x="154" y="4586"/>
                </a:cubicBezTo>
                <a:cubicBezTo>
                  <a:pt x="-42" y="4887"/>
                  <a:pt x="-50" y="5058"/>
                  <a:pt x="125" y="5161"/>
                </a:cubicBezTo>
                <a:cubicBezTo>
                  <a:pt x="227" y="5220"/>
                  <a:pt x="246" y="5265"/>
                  <a:pt x="203" y="5344"/>
                </a:cubicBezTo>
                <a:cubicBezTo>
                  <a:pt x="143" y="5456"/>
                  <a:pt x="244" y="5965"/>
                  <a:pt x="399" y="6336"/>
                </a:cubicBezTo>
                <a:cubicBezTo>
                  <a:pt x="444" y="6443"/>
                  <a:pt x="484" y="6628"/>
                  <a:pt x="489" y="6753"/>
                </a:cubicBezTo>
                <a:cubicBezTo>
                  <a:pt x="495" y="6877"/>
                  <a:pt x="521" y="7021"/>
                  <a:pt x="547" y="7068"/>
                </a:cubicBezTo>
                <a:cubicBezTo>
                  <a:pt x="588" y="7146"/>
                  <a:pt x="609" y="8076"/>
                  <a:pt x="616" y="9904"/>
                </a:cubicBezTo>
                <a:cubicBezTo>
                  <a:pt x="617" y="10257"/>
                  <a:pt x="639" y="10525"/>
                  <a:pt x="661" y="10504"/>
                </a:cubicBezTo>
                <a:cubicBezTo>
                  <a:pt x="683" y="10483"/>
                  <a:pt x="761" y="10519"/>
                  <a:pt x="837" y="10580"/>
                </a:cubicBezTo>
                <a:cubicBezTo>
                  <a:pt x="997" y="10710"/>
                  <a:pt x="994" y="10652"/>
                  <a:pt x="1013" y="12412"/>
                </a:cubicBezTo>
                <a:cubicBezTo>
                  <a:pt x="1020" y="13113"/>
                  <a:pt x="1046" y="13709"/>
                  <a:pt x="1070" y="13732"/>
                </a:cubicBezTo>
                <a:cubicBezTo>
                  <a:pt x="1094" y="13755"/>
                  <a:pt x="1092" y="13815"/>
                  <a:pt x="1066" y="13865"/>
                </a:cubicBezTo>
                <a:cubicBezTo>
                  <a:pt x="1001" y="13987"/>
                  <a:pt x="1016" y="15150"/>
                  <a:pt x="1082" y="15134"/>
                </a:cubicBezTo>
                <a:cubicBezTo>
                  <a:pt x="1110" y="15128"/>
                  <a:pt x="1160" y="15096"/>
                  <a:pt x="1193" y="15065"/>
                </a:cubicBezTo>
                <a:cubicBezTo>
                  <a:pt x="1269" y="14991"/>
                  <a:pt x="1327" y="15137"/>
                  <a:pt x="1287" y="15298"/>
                </a:cubicBezTo>
                <a:cubicBezTo>
                  <a:pt x="1270" y="15366"/>
                  <a:pt x="1290" y="15459"/>
                  <a:pt x="1332" y="15507"/>
                </a:cubicBezTo>
                <a:cubicBezTo>
                  <a:pt x="1425" y="15617"/>
                  <a:pt x="1453" y="16381"/>
                  <a:pt x="1368" y="16511"/>
                </a:cubicBezTo>
                <a:cubicBezTo>
                  <a:pt x="1336" y="16562"/>
                  <a:pt x="1311" y="16683"/>
                  <a:pt x="1311" y="16776"/>
                </a:cubicBezTo>
                <a:cubicBezTo>
                  <a:pt x="1311" y="17050"/>
                  <a:pt x="1663" y="17191"/>
                  <a:pt x="2043" y="17073"/>
                </a:cubicBezTo>
                <a:cubicBezTo>
                  <a:pt x="2206" y="17023"/>
                  <a:pt x="2385" y="17001"/>
                  <a:pt x="2440" y="17023"/>
                </a:cubicBezTo>
                <a:cubicBezTo>
                  <a:pt x="2505" y="17049"/>
                  <a:pt x="2528" y="17036"/>
                  <a:pt x="2505" y="16979"/>
                </a:cubicBezTo>
                <a:cubicBezTo>
                  <a:pt x="2486" y="16930"/>
                  <a:pt x="2518" y="16844"/>
                  <a:pt x="2575" y="16789"/>
                </a:cubicBezTo>
                <a:cubicBezTo>
                  <a:pt x="2702" y="16667"/>
                  <a:pt x="2706" y="16521"/>
                  <a:pt x="2587" y="16423"/>
                </a:cubicBezTo>
                <a:cubicBezTo>
                  <a:pt x="2455" y="16314"/>
                  <a:pt x="2474" y="15175"/>
                  <a:pt x="2616" y="14736"/>
                </a:cubicBezTo>
                <a:cubicBezTo>
                  <a:pt x="2716" y="14426"/>
                  <a:pt x="2716" y="14424"/>
                  <a:pt x="2616" y="14206"/>
                </a:cubicBezTo>
                <a:cubicBezTo>
                  <a:pt x="2553" y="14070"/>
                  <a:pt x="2532" y="13949"/>
                  <a:pt x="2558" y="13890"/>
                </a:cubicBezTo>
                <a:cubicBezTo>
                  <a:pt x="2606" y="13784"/>
                  <a:pt x="2610" y="12581"/>
                  <a:pt x="2562" y="12462"/>
                </a:cubicBezTo>
                <a:cubicBezTo>
                  <a:pt x="2546" y="12421"/>
                  <a:pt x="2527" y="12249"/>
                  <a:pt x="2517" y="12077"/>
                </a:cubicBezTo>
                <a:lnTo>
                  <a:pt x="2497" y="11761"/>
                </a:lnTo>
                <a:lnTo>
                  <a:pt x="2877" y="11723"/>
                </a:lnTo>
                <a:cubicBezTo>
                  <a:pt x="3552" y="11654"/>
                  <a:pt x="3831" y="11784"/>
                  <a:pt x="3850" y="12178"/>
                </a:cubicBezTo>
                <a:cubicBezTo>
                  <a:pt x="3858" y="12343"/>
                  <a:pt x="3884" y="12359"/>
                  <a:pt x="4218" y="12349"/>
                </a:cubicBezTo>
                <a:cubicBezTo>
                  <a:pt x="4939" y="12327"/>
                  <a:pt x="5012" y="12338"/>
                  <a:pt x="5040" y="12507"/>
                </a:cubicBezTo>
                <a:cubicBezTo>
                  <a:pt x="5058" y="12611"/>
                  <a:pt x="5109" y="12665"/>
                  <a:pt x="5196" y="12665"/>
                </a:cubicBezTo>
                <a:cubicBezTo>
                  <a:pt x="5267" y="12665"/>
                  <a:pt x="5365" y="12725"/>
                  <a:pt x="5416" y="12797"/>
                </a:cubicBezTo>
                <a:cubicBezTo>
                  <a:pt x="5485" y="12893"/>
                  <a:pt x="5631" y="12932"/>
                  <a:pt x="5952" y="12955"/>
                </a:cubicBezTo>
                <a:cubicBezTo>
                  <a:pt x="6242" y="12976"/>
                  <a:pt x="6470" y="13040"/>
                  <a:pt x="6610" y="13138"/>
                </a:cubicBezTo>
                <a:cubicBezTo>
                  <a:pt x="6728" y="13221"/>
                  <a:pt x="6840" y="13290"/>
                  <a:pt x="6860" y="13290"/>
                </a:cubicBezTo>
                <a:cubicBezTo>
                  <a:pt x="6879" y="13290"/>
                  <a:pt x="6945" y="13364"/>
                  <a:pt x="7007" y="13454"/>
                </a:cubicBezTo>
                <a:cubicBezTo>
                  <a:pt x="7101" y="13590"/>
                  <a:pt x="7136" y="13599"/>
                  <a:pt x="7228" y="13524"/>
                </a:cubicBezTo>
                <a:cubicBezTo>
                  <a:pt x="7288" y="13474"/>
                  <a:pt x="7378" y="13455"/>
                  <a:pt x="7424" y="13486"/>
                </a:cubicBezTo>
                <a:cubicBezTo>
                  <a:pt x="7471" y="13516"/>
                  <a:pt x="7566" y="13553"/>
                  <a:pt x="7637" y="13568"/>
                </a:cubicBezTo>
                <a:cubicBezTo>
                  <a:pt x="7708" y="13582"/>
                  <a:pt x="7852" y="13653"/>
                  <a:pt x="7956" y="13719"/>
                </a:cubicBezTo>
                <a:cubicBezTo>
                  <a:pt x="8115" y="13822"/>
                  <a:pt x="8133" y="13861"/>
                  <a:pt x="8091" y="13985"/>
                </a:cubicBezTo>
                <a:cubicBezTo>
                  <a:pt x="8048" y="14108"/>
                  <a:pt x="8064" y="14141"/>
                  <a:pt x="8193" y="14180"/>
                </a:cubicBezTo>
                <a:cubicBezTo>
                  <a:pt x="8358" y="14231"/>
                  <a:pt x="8612" y="14592"/>
                  <a:pt x="8565" y="14711"/>
                </a:cubicBezTo>
                <a:cubicBezTo>
                  <a:pt x="8507" y="14855"/>
                  <a:pt x="8497" y="16130"/>
                  <a:pt x="8553" y="16233"/>
                </a:cubicBezTo>
                <a:cubicBezTo>
                  <a:pt x="8592" y="16307"/>
                  <a:pt x="8591" y="16368"/>
                  <a:pt x="8544" y="16454"/>
                </a:cubicBezTo>
                <a:cubicBezTo>
                  <a:pt x="8478" y="16577"/>
                  <a:pt x="8433" y="17485"/>
                  <a:pt x="8487" y="17623"/>
                </a:cubicBezTo>
                <a:cubicBezTo>
                  <a:pt x="8504" y="17666"/>
                  <a:pt x="8524" y="17810"/>
                  <a:pt x="8528" y="17939"/>
                </a:cubicBezTo>
                <a:cubicBezTo>
                  <a:pt x="8540" y="18300"/>
                  <a:pt x="8564" y="18483"/>
                  <a:pt x="8614" y="18539"/>
                </a:cubicBezTo>
                <a:cubicBezTo>
                  <a:pt x="8752" y="18694"/>
                  <a:pt x="8857" y="19708"/>
                  <a:pt x="8745" y="19815"/>
                </a:cubicBezTo>
                <a:cubicBezTo>
                  <a:pt x="8708" y="19850"/>
                  <a:pt x="8706" y="19901"/>
                  <a:pt x="8745" y="19972"/>
                </a:cubicBezTo>
                <a:cubicBezTo>
                  <a:pt x="8781" y="20040"/>
                  <a:pt x="8786" y="20092"/>
                  <a:pt x="8753" y="20124"/>
                </a:cubicBezTo>
                <a:cubicBezTo>
                  <a:pt x="8725" y="20151"/>
                  <a:pt x="8704" y="20431"/>
                  <a:pt x="8708" y="20749"/>
                </a:cubicBezTo>
                <a:cubicBezTo>
                  <a:pt x="8712" y="21068"/>
                  <a:pt x="8735" y="21308"/>
                  <a:pt x="8757" y="21286"/>
                </a:cubicBezTo>
                <a:cubicBezTo>
                  <a:pt x="8780" y="21265"/>
                  <a:pt x="8845" y="21305"/>
                  <a:pt x="8904" y="21368"/>
                </a:cubicBezTo>
                <a:cubicBezTo>
                  <a:pt x="8963" y="21432"/>
                  <a:pt x="9043" y="21466"/>
                  <a:pt x="9080" y="21444"/>
                </a:cubicBezTo>
                <a:cubicBezTo>
                  <a:pt x="9117" y="21422"/>
                  <a:pt x="9177" y="21434"/>
                  <a:pt x="9219" y="21469"/>
                </a:cubicBezTo>
                <a:cubicBezTo>
                  <a:pt x="9316" y="21553"/>
                  <a:pt x="9713" y="21553"/>
                  <a:pt x="9796" y="21469"/>
                </a:cubicBezTo>
                <a:cubicBezTo>
                  <a:pt x="9831" y="21434"/>
                  <a:pt x="9907" y="21429"/>
                  <a:pt x="9963" y="21457"/>
                </a:cubicBezTo>
                <a:cubicBezTo>
                  <a:pt x="10141" y="21544"/>
                  <a:pt x="10197" y="21384"/>
                  <a:pt x="10200" y="20775"/>
                </a:cubicBezTo>
                <a:cubicBezTo>
                  <a:pt x="10202" y="20462"/>
                  <a:pt x="10180" y="20159"/>
                  <a:pt x="10151" y="20105"/>
                </a:cubicBezTo>
                <a:cubicBezTo>
                  <a:pt x="10117" y="20040"/>
                  <a:pt x="10118" y="19974"/>
                  <a:pt x="10151" y="19909"/>
                </a:cubicBezTo>
                <a:cubicBezTo>
                  <a:pt x="10179" y="19856"/>
                  <a:pt x="10202" y="19565"/>
                  <a:pt x="10205" y="19265"/>
                </a:cubicBezTo>
                <a:cubicBezTo>
                  <a:pt x="10208" y="18850"/>
                  <a:pt x="10230" y="18700"/>
                  <a:pt x="10295" y="18627"/>
                </a:cubicBezTo>
                <a:cubicBezTo>
                  <a:pt x="10341" y="18574"/>
                  <a:pt x="10407" y="18550"/>
                  <a:pt x="10438" y="18577"/>
                </a:cubicBezTo>
                <a:cubicBezTo>
                  <a:pt x="10468" y="18604"/>
                  <a:pt x="10475" y="18599"/>
                  <a:pt x="10454" y="18564"/>
                </a:cubicBezTo>
                <a:cubicBezTo>
                  <a:pt x="10433" y="18529"/>
                  <a:pt x="10440" y="18456"/>
                  <a:pt x="10470" y="18400"/>
                </a:cubicBezTo>
                <a:cubicBezTo>
                  <a:pt x="10534" y="18281"/>
                  <a:pt x="10492" y="18134"/>
                  <a:pt x="10393" y="18134"/>
                </a:cubicBezTo>
                <a:cubicBezTo>
                  <a:pt x="10355" y="18134"/>
                  <a:pt x="10290" y="18033"/>
                  <a:pt x="10250" y="17907"/>
                </a:cubicBezTo>
                <a:cubicBezTo>
                  <a:pt x="10181" y="17694"/>
                  <a:pt x="10183" y="17666"/>
                  <a:pt x="10286" y="17515"/>
                </a:cubicBezTo>
                <a:cubicBezTo>
                  <a:pt x="10348" y="17426"/>
                  <a:pt x="10433" y="17351"/>
                  <a:pt x="10479" y="17351"/>
                </a:cubicBezTo>
                <a:cubicBezTo>
                  <a:pt x="10583" y="17351"/>
                  <a:pt x="10578" y="16963"/>
                  <a:pt x="10470" y="16833"/>
                </a:cubicBezTo>
                <a:cubicBezTo>
                  <a:pt x="10407" y="16757"/>
                  <a:pt x="10404" y="16716"/>
                  <a:pt x="10462" y="16549"/>
                </a:cubicBezTo>
                <a:cubicBezTo>
                  <a:pt x="10499" y="16441"/>
                  <a:pt x="10514" y="16312"/>
                  <a:pt x="10495" y="16265"/>
                </a:cubicBezTo>
                <a:cubicBezTo>
                  <a:pt x="10476" y="16217"/>
                  <a:pt x="10496" y="16158"/>
                  <a:pt x="10540" y="16132"/>
                </a:cubicBezTo>
                <a:cubicBezTo>
                  <a:pt x="10586" y="16105"/>
                  <a:pt x="10618" y="15996"/>
                  <a:pt x="10618" y="15867"/>
                </a:cubicBezTo>
                <a:cubicBezTo>
                  <a:pt x="10618" y="15667"/>
                  <a:pt x="10600" y="15642"/>
                  <a:pt x="10429" y="15621"/>
                </a:cubicBezTo>
                <a:cubicBezTo>
                  <a:pt x="10250" y="15598"/>
                  <a:pt x="10240" y="15578"/>
                  <a:pt x="10225" y="15305"/>
                </a:cubicBezTo>
                <a:cubicBezTo>
                  <a:pt x="10209" y="15002"/>
                  <a:pt x="10291" y="14660"/>
                  <a:pt x="10364" y="14730"/>
                </a:cubicBezTo>
                <a:cubicBezTo>
                  <a:pt x="10387" y="14752"/>
                  <a:pt x="10419" y="14703"/>
                  <a:pt x="10434" y="14616"/>
                </a:cubicBezTo>
                <a:cubicBezTo>
                  <a:pt x="10448" y="14530"/>
                  <a:pt x="10486" y="14465"/>
                  <a:pt x="10524" y="14477"/>
                </a:cubicBezTo>
                <a:cubicBezTo>
                  <a:pt x="10571" y="14493"/>
                  <a:pt x="10592" y="14403"/>
                  <a:pt x="10593" y="14168"/>
                </a:cubicBezTo>
                <a:cubicBezTo>
                  <a:pt x="10594" y="13830"/>
                  <a:pt x="10698" y="13624"/>
                  <a:pt x="10871" y="13618"/>
                </a:cubicBezTo>
                <a:cubicBezTo>
                  <a:pt x="11387" y="13601"/>
                  <a:pt x="11460" y="13574"/>
                  <a:pt x="11439" y="13404"/>
                </a:cubicBezTo>
                <a:cubicBezTo>
                  <a:pt x="11409" y="13161"/>
                  <a:pt x="11604" y="12998"/>
                  <a:pt x="11930" y="12987"/>
                </a:cubicBezTo>
                <a:cubicBezTo>
                  <a:pt x="12137" y="12979"/>
                  <a:pt x="12241" y="12927"/>
                  <a:pt x="12368" y="12778"/>
                </a:cubicBezTo>
                <a:cubicBezTo>
                  <a:pt x="12459" y="12670"/>
                  <a:pt x="12559" y="12582"/>
                  <a:pt x="12588" y="12582"/>
                </a:cubicBezTo>
                <a:cubicBezTo>
                  <a:pt x="12618" y="12582"/>
                  <a:pt x="12642" y="12528"/>
                  <a:pt x="12642" y="12462"/>
                </a:cubicBezTo>
                <a:cubicBezTo>
                  <a:pt x="12642" y="12301"/>
                  <a:pt x="12886" y="12162"/>
                  <a:pt x="12973" y="12273"/>
                </a:cubicBezTo>
                <a:cubicBezTo>
                  <a:pt x="13116" y="12457"/>
                  <a:pt x="13451" y="12237"/>
                  <a:pt x="13451" y="11957"/>
                </a:cubicBezTo>
                <a:cubicBezTo>
                  <a:pt x="13451" y="11749"/>
                  <a:pt x="13522" y="11709"/>
                  <a:pt x="13893" y="11717"/>
                </a:cubicBezTo>
                <a:cubicBezTo>
                  <a:pt x="14197" y="11724"/>
                  <a:pt x="14219" y="11715"/>
                  <a:pt x="14130" y="11610"/>
                </a:cubicBezTo>
                <a:cubicBezTo>
                  <a:pt x="14034" y="11497"/>
                  <a:pt x="14035" y="11492"/>
                  <a:pt x="14142" y="11446"/>
                </a:cubicBezTo>
                <a:cubicBezTo>
                  <a:pt x="14202" y="11419"/>
                  <a:pt x="14263" y="11332"/>
                  <a:pt x="14277" y="11250"/>
                </a:cubicBezTo>
                <a:cubicBezTo>
                  <a:pt x="14298" y="11126"/>
                  <a:pt x="14348" y="11098"/>
                  <a:pt x="14580" y="11098"/>
                </a:cubicBezTo>
                <a:cubicBezTo>
                  <a:pt x="14836" y="11098"/>
                  <a:pt x="14877" y="11076"/>
                  <a:pt x="15070" y="10789"/>
                </a:cubicBezTo>
                <a:cubicBezTo>
                  <a:pt x="15250" y="10521"/>
                  <a:pt x="15315" y="10473"/>
                  <a:pt x="15504" y="10473"/>
                </a:cubicBezTo>
                <a:cubicBezTo>
                  <a:pt x="15625" y="10473"/>
                  <a:pt x="15735" y="10446"/>
                  <a:pt x="15749" y="10410"/>
                </a:cubicBezTo>
                <a:cubicBezTo>
                  <a:pt x="15786" y="10319"/>
                  <a:pt x="16073" y="10314"/>
                  <a:pt x="16109" y="10403"/>
                </a:cubicBezTo>
                <a:cubicBezTo>
                  <a:pt x="16181" y="10583"/>
                  <a:pt x="16285" y="10468"/>
                  <a:pt x="16285" y="10208"/>
                </a:cubicBezTo>
                <a:cubicBezTo>
                  <a:pt x="16285" y="9879"/>
                  <a:pt x="16344" y="9815"/>
                  <a:pt x="16624" y="9841"/>
                </a:cubicBezTo>
                <a:cubicBezTo>
                  <a:pt x="16790" y="9857"/>
                  <a:pt x="16841" y="9831"/>
                  <a:pt x="16841" y="9740"/>
                </a:cubicBezTo>
                <a:cubicBezTo>
                  <a:pt x="16841" y="9570"/>
                  <a:pt x="16935" y="9510"/>
                  <a:pt x="17021" y="9620"/>
                </a:cubicBezTo>
                <a:cubicBezTo>
                  <a:pt x="17082" y="9699"/>
                  <a:pt x="17094" y="9679"/>
                  <a:pt x="17094" y="9513"/>
                </a:cubicBezTo>
                <a:cubicBezTo>
                  <a:pt x="17094" y="9240"/>
                  <a:pt x="17155" y="9199"/>
                  <a:pt x="17556" y="9210"/>
                </a:cubicBezTo>
                <a:lnTo>
                  <a:pt x="17904" y="9216"/>
                </a:lnTo>
                <a:lnTo>
                  <a:pt x="17904" y="8951"/>
                </a:lnTo>
                <a:cubicBezTo>
                  <a:pt x="17904" y="8632"/>
                  <a:pt x="17940" y="8589"/>
                  <a:pt x="18219" y="8584"/>
                </a:cubicBezTo>
                <a:cubicBezTo>
                  <a:pt x="18337" y="8582"/>
                  <a:pt x="18457" y="8554"/>
                  <a:pt x="18485" y="8521"/>
                </a:cubicBezTo>
                <a:cubicBezTo>
                  <a:pt x="18565" y="8427"/>
                  <a:pt x="18815" y="8379"/>
                  <a:pt x="18844" y="8452"/>
                </a:cubicBezTo>
                <a:cubicBezTo>
                  <a:pt x="18859" y="8488"/>
                  <a:pt x="18912" y="8475"/>
                  <a:pt x="18963" y="8426"/>
                </a:cubicBezTo>
                <a:cubicBezTo>
                  <a:pt x="19063" y="8330"/>
                  <a:pt x="19242" y="8394"/>
                  <a:pt x="19196" y="8508"/>
                </a:cubicBezTo>
                <a:cubicBezTo>
                  <a:pt x="19181" y="8547"/>
                  <a:pt x="19203" y="8625"/>
                  <a:pt x="19245" y="8679"/>
                </a:cubicBezTo>
                <a:cubicBezTo>
                  <a:pt x="19293" y="8740"/>
                  <a:pt x="19307" y="8807"/>
                  <a:pt x="19278" y="8862"/>
                </a:cubicBezTo>
                <a:cubicBezTo>
                  <a:pt x="19230" y="8953"/>
                  <a:pt x="19227" y="9515"/>
                  <a:pt x="19274" y="9652"/>
                </a:cubicBezTo>
                <a:cubicBezTo>
                  <a:pt x="19289" y="9695"/>
                  <a:pt x="19301" y="9783"/>
                  <a:pt x="19298" y="9848"/>
                </a:cubicBezTo>
                <a:cubicBezTo>
                  <a:pt x="19296" y="9912"/>
                  <a:pt x="19324" y="10002"/>
                  <a:pt x="19364" y="10050"/>
                </a:cubicBezTo>
                <a:cubicBezTo>
                  <a:pt x="19445" y="10146"/>
                  <a:pt x="19406" y="10410"/>
                  <a:pt x="19315" y="10378"/>
                </a:cubicBezTo>
                <a:cubicBezTo>
                  <a:pt x="19283" y="10367"/>
                  <a:pt x="19249" y="10398"/>
                  <a:pt x="19237" y="10448"/>
                </a:cubicBezTo>
                <a:cubicBezTo>
                  <a:pt x="19225" y="10497"/>
                  <a:pt x="19256" y="10530"/>
                  <a:pt x="19307" y="10523"/>
                </a:cubicBezTo>
                <a:cubicBezTo>
                  <a:pt x="19373" y="10515"/>
                  <a:pt x="19397" y="10571"/>
                  <a:pt x="19401" y="10725"/>
                </a:cubicBezTo>
                <a:cubicBezTo>
                  <a:pt x="19403" y="10842"/>
                  <a:pt x="19435" y="10994"/>
                  <a:pt x="19470" y="11060"/>
                </a:cubicBezTo>
                <a:cubicBezTo>
                  <a:pt x="19505" y="11126"/>
                  <a:pt x="19521" y="11180"/>
                  <a:pt x="19503" y="11180"/>
                </a:cubicBezTo>
                <a:cubicBezTo>
                  <a:pt x="19485" y="11180"/>
                  <a:pt x="19505" y="11280"/>
                  <a:pt x="19548" y="11408"/>
                </a:cubicBezTo>
                <a:cubicBezTo>
                  <a:pt x="19620" y="11625"/>
                  <a:pt x="19618" y="11645"/>
                  <a:pt x="19523" y="11723"/>
                </a:cubicBezTo>
                <a:cubicBezTo>
                  <a:pt x="19467" y="11770"/>
                  <a:pt x="19421" y="11783"/>
                  <a:pt x="19421" y="11755"/>
                </a:cubicBezTo>
                <a:cubicBezTo>
                  <a:pt x="19421" y="11727"/>
                  <a:pt x="19390" y="11752"/>
                  <a:pt x="19347" y="11806"/>
                </a:cubicBezTo>
                <a:cubicBezTo>
                  <a:pt x="19288" y="11882"/>
                  <a:pt x="19281" y="11928"/>
                  <a:pt x="19327" y="12014"/>
                </a:cubicBezTo>
                <a:cubicBezTo>
                  <a:pt x="19360" y="12075"/>
                  <a:pt x="19419" y="12107"/>
                  <a:pt x="19458" y="12083"/>
                </a:cubicBezTo>
                <a:cubicBezTo>
                  <a:pt x="19497" y="12060"/>
                  <a:pt x="19574" y="12073"/>
                  <a:pt x="19625" y="12115"/>
                </a:cubicBezTo>
                <a:cubicBezTo>
                  <a:pt x="19677" y="12158"/>
                  <a:pt x="19877" y="12202"/>
                  <a:pt x="20071" y="12216"/>
                </a:cubicBezTo>
                <a:cubicBezTo>
                  <a:pt x="20435" y="12242"/>
                  <a:pt x="20620" y="12144"/>
                  <a:pt x="20574" y="11945"/>
                </a:cubicBezTo>
                <a:cubicBezTo>
                  <a:pt x="20561" y="11888"/>
                  <a:pt x="20594" y="11747"/>
                  <a:pt x="20648" y="11629"/>
                </a:cubicBezTo>
                <a:cubicBezTo>
                  <a:pt x="20768" y="11363"/>
                  <a:pt x="20750" y="11061"/>
                  <a:pt x="20615" y="11060"/>
                </a:cubicBezTo>
                <a:cubicBezTo>
                  <a:pt x="20562" y="11060"/>
                  <a:pt x="20512" y="11017"/>
                  <a:pt x="20501" y="10965"/>
                </a:cubicBezTo>
                <a:cubicBezTo>
                  <a:pt x="20471" y="10831"/>
                  <a:pt x="20579" y="10552"/>
                  <a:pt x="20652" y="10574"/>
                </a:cubicBezTo>
                <a:cubicBezTo>
                  <a:pt x="20699" y="10588"/>
                  <a:pt x="20713" y="10187"/>
                  <a:pt x="20717" y="8900"/>
                </a:cubicBezTo>
                <a:cubicBezTo>
                  <a:pt x="20720" y="7969"/>
                  <a:pt x="20737" y="7149"/>
                  <a:pt x="20754" y="7081"/>
                </a:cubicBezTo>
                <a:cubicBezTo>
                  <a:pt x="20774" y="7001"/>
                  <a:pt x="20848" y="6961"/>
                  <a:pt x="20963" y="6961"/>
                </a:cubicBezTo>
                <a:lnTo>
                  <a:pt x="21138" y="6961"/>
                </a:lnTo>
                <a:lnTo>
                  <a:pt x="21134" y="5047"/>
                </a:lnTo>
                <a:cubicBezTo>
                  <a:pt x="21133" y="3996"/>
                  <a:pt x="21149" y="3096"/>
                  <a:pt x="21167" y="3051"/>
                </a:cubicBezTo>
                <a:cubicBezTo>
                  <a:pt x="21185" y="3007"/>
                  <a:pt x="21244" y="2969"/>
                  <a:pt x="21298" y="2969"/>
                </a:cubicBezTo>
                <a:cubicBezTo>
                  <a:pt x="21394" y="2969"/>
                  <a:pt x="21405" y="2940"/>
                  <a:pt x="21416" y="2622"/>
                </a:cubicBezTo>
                <a:cubicBezTo>
                  <a:pt x="21420" y="2536"/>
                  <a:pt x="21444" y="2413"/>
                  <a:pt x="21470" y="2350"/>
                </a:cubicBezTo>
                <a:cubicBezTo>
                  <a:pt x="21527" y="2209"/>
                  <a:pt x="21550" y="1754"/>
                  <a:pt x="21515" y="1466"/>
                </a:cubicBezTo>
                <a:cubicBezTo>
                  <a:pt x="21496" y="1318"/>
                  <a:pt x="21457" y="1251"/>
                  <a:pt x="21388" y="1251"/>
                </a:cubicBezTo>
                <a:cubicBezTo>
                  <a:pt x="21333" y="1251"/>
                  <a:pt x="21299" y="1283"/>
                  <a:pt x="21314" y="1321"/>
                </a:cubicBezTo>
                <a:cubicBezTo>
                  <a:pt x="21329" y="1358"/>
                  <a:pt x="21297" y="1450"/>
                  <a:pt x="21245" y="1523"/>
                </a:cubicBezTo>
                <a:cubicBezTo>
                  <a:pt x="21120" y="1697"/>
                  <a:pt x="20786" y="1610"/>
                  <a:pt x="20750" y="1396"/>
                </a:cubicBezTo>
                <a:cubicBezTo>
                  <a:pt x="20727" y="1261"/>
                  <a:pt x="20660" y="1253"/>
                  <a:pt x="19703" y="1264"/>
                </a:cubicBezTo>
                <a:cubicBezTo>
                  <a:pt x="19140" y="1270"/>
                  <a:pt x="18647" y="1246"/>
                  <a:pt x="18607" y="1207"/>
                </a:cubicBezTo>
                <a:cubicBezTo>
                  <a:pt x="18568" y="1168"/>
                  <a:pt x="18421" y="1134"/>
                  <a:pt x="18280" y="1131"/>
                </a:cubicBezTo>
                <a:cubicBezTo>
                  <a:pt x="18140" y="1128"/>
                  <a:pt x="17993" y="1095"/>
                  <a:pt x="17953" y="1055"/>
                </a:cubicBezTo>
                <a:cubicBezTo>
                  <a:pt x="17913" y="1015"/>
                  <a:pt x="17801" y="971"/>
                  <a:pt x="17704" y="961"/>
                </a:cubicBezTo>
                <a:cubicBezTo>
                  <a:pt x="17107" y="898"/>
                  <a:pt x="16858" y="835"/>
                  <a:pt x="16780" y="727"/>
                </a:cubicBezTo>
                <a:cubicBezTo>
                  <a:pt x="16710" y="630"/>
                  <a:pt x="16676" y="625"/>
                  <a:pt x="16616" y="702"/>
                </a:cubicBezTo>
                <a:cubicBezTo>
                  <a:pt x="16573" y="757"/>
                  <a:pt x="16515" y="770"/>
                  <a:pt x="16477" y="733"/>
                </a:cubicBezTo>
                <a:cubicBezTo>
                  <a:pt x="16387" y="645"/>
                  <a:pt x="16322" y="647"/>
                  <a:pt x="16248" y="733"/>
                </a:cubicBezTo>
                <a:cubicBezTo>
                  <a:pt x="16209" y="779"/>
                  <a:pt x="16161" y="775"/>
                  <a:pt x="16121" y="727"/>
                </a:cubicBezTo>
                <a:cubicBezTo>
                  <a:pt x="16086" y="685"/>
                  <a:pt x="15766" y="640"/>
                  <a:pt x="15410" y="632"/>
                </a:cubicBezTo>
                <a:cubicBezTo>
                  <a:pt x="15054" y="624"/>
                  <a:pt x="14707" y="591"/>
                  <a:pt x="14637" y="550"/>
                </a:cubicBezTo>
                <a:cubicBezTo>
                  <a:pt x="14567" y="509"/>
                  <a:pt x="14422" y="474"/>
                  <a:pt x="14314" y="474"/>
                </a:cubicBezTo>
                <a:cubicBezTo>
                  <a:pt x="14022" y="474"/>
                  <a:pt x="13857" y="351"/>
                  <a:pt x="13881" y="158"/>
                </a:cubicBezTo>
                <a:cubicBezTo>
                  <a:pt x="13903" y="-22"/>
                  <a:pt x="13858" y="-47"/>
                  <a:pt x="13766" y="95"/>
                </a:cubicBezTo>
                <a:cubicBezTo>
                  <a:pt x="13718" y="169"/>
                  <a:pt x="13680" y="173"/>
                  <a:pt x="13607" y="102"/>
                </a:cubicBezTo>
                <a:cubicBezTo>
                  <a:pt x="13530" y="28"/>
                  <a:pt x="13506" y="36"/>
                  <a:pt x="13484" y="127"/>
                </a:cubicBezTo>
                <a:cubicBezTo>
                  <a:pt x="13448" y="272"/>
                  <a:pt x="13312" y="269"/>
                  <a:pt x="13128" y="120"/>
                </a:cubicBezTo>
                <a:cubicBezTo>
                  <a:pt x="13048" y="56"/>
                  <a:pt x="12946" y="0"/>
                  <a:pt x="12899" y="0"/>
                </a:cubicBezTo>
                <a:close/>
                <a:moveTo>
                  <a:pt x="11591" y="7820"/>
                </a:moveTo>
                <a:cubicBezTo>
                  <a:pt x="11641" y="7828"/>
                  <a:pt x="11690" y="7859"/>
                  <a:pt x="11709" y="7908"/>
                </a:cubicBezTo>
                <a:cubicBezTo>
                  <a:pt x="11729" y="7958"/>
                  <a:pt x="11710" y="8040"/>
                  <a:pt x="11664" y="8092"/>
                </a:cubicBezTo>
                <a:cubicBezTo>
                  <a:pt x="11619" y="8143"/>
                  <a:pt x="11595" y="8206"/>
                  <a:pt x="11611" y="8231"/>
                </a:cubicBezTo>
                <a:cubicBezTo>
                  <a:pt x="11649" y="8288"/>
                  <a:pt x="11363" y="8519"/>
                  <a:pt x="11243" y="8527"/>
                </a:cubicBezTo>
                <a:cubicBezTo>
                  <a:pt x="11147" y="8534"/>
                  <a:pt x="11141" y="8530"/>
                  <a:pt x="11423" y="8692"/>
                </a:cubicBezTo>
                <a:cubicBezTo>
                  <a:pt x="11539" y="8758"/>
                  <a:pt x="11539" y="8764"/>
                  <a:pt x="11452" y="8913"/>
                </a:cubicBezTo>
                <a:cubicBezTo>
                  <a:pt x="11386" y="9024"/>
                  <a:pt x="11318" y="9056"/>
                  <a:pt x="11194" y="9033"/>
                </a:cubicBezTo>
                <a:cubicBezTo>
                  <a:pt x="11100" y="9015"/>
                  <a:pt x="10954" y="9034"/>
                  <a:pt x="10871" y="9071"/>
                </a:cubicBezTo>
                <a:cubicBezTo>
                  <a:pt x="10723" y="9136"/>
                  <a:pt x="10711" y="9123"/>
                  <a:pt x="10699" y="8938"/>
                </a:cubicBezTo>
                <a:cubicBezTo>
                  <a:pt x="10696" y="8889"/>
                  <a:pt x="10638" y="8775"/>
                  <a:pt x="10568" y="8685"/>
                </a:cubicBezTo>
                <a:lnTo>
                  <a:pt x="10442" y="8521"/>
                </a:lnTo>
                <a:lnTo>
                  <a:pt x="10560" y="8471"/>
                </a:lnTo>
                <a:cubicBezTo>
                  <a:pt x="10633" y="8439"/>
                  <a:pt x="10663" y="8381"/>
                  <a:pt x="10646" y="8313"/>
                </a:cubicBezTo>
                <a:cubicBezTo>
                  <a:pt x="10618" y="8198"/>
                  <a:pt x="10701" y="8122"/>
                  <a:pt x="10887" y="8092"/>
                </a:cubicBezTo>
                <a:cubicBezTo>
                  <a:pt x="10948" y="8082"/>
                  <a:pt x="10998" y="8069"/>
                  <a:pt x="10998" y="8060"/>
                </a:cubicBezTo>
                <a:cubicBezTo>
                  <a:pt x="10998" y="8035"/>
                  <a:pt x="11188" y="7960"/>
                  <a:pt x="11313" y="7940"/>
                </a:cubicBezTo>
                <a:cubicBezTo>
                  <a:pt x="11375" y="7930"/>
                  <a:pt x="11441" y="7899"/>
                  <a:pt x="11460" y="7871"/>
                </a:cubicBezTo>
                <a:cubicBezTo>
                  <a:pt x="11487" y="7828"/>
                  <a:pt x="11540" y="7812"/>
                  <a:pt x="11591" y="7820"/>
                </a:cubicBezTo>
                <a:close/>
                <a:moveTo>
                  <a:pt x="2894" y="13397"/>
                </a:moveTo>
                <a:cubicBezTo>
                  <a:pt x="2888" y="13405"/>
                  <a:pt x="2883" y="13434"/>
                  <a:pt x="2881" y="13479"/>
                </a:cubicBezTo>
                <a:cubicBezTo>
                  <a:pt x="2879" y="13562"/>
                  <a:pt x="2889" y="13606"/>
                  <a:pt x="2906" y="13580"/>
                </a:cubicBezTo>
                <a:cubicBezTo>
                  <a:pt x="2923" y="13554"/>
                  <a:pt x="2929" y="13485"/>
                  <a:pt x="2914" y="13429"/>
                </a:cubicBezTo>
                <a:cubicBezTo>
                  <a:pt x="2906" y="13398"/>
                  <a:pt x="2899" y="13389"/>
                  <a:pt x="2894" y="13397"/>
                </a:cubicBezTo>
                <a:close/>
                <a:moveTo>
                  <a:pt x="8336" y="16214"/>
                </a:moveTo>
                <a:cubicBezTo>
                  <a:pt x="8312" y="16191"/>
                  <a:pt x="8291" y="16279"/>
                  <a:pt x="8291" y="16410"/>
                </a:cubicBezTo>
                <a:cubicBezTo>
                  <a:pt x="8291" y="16542"/>
                  <a:pt x="8301" y="16650"/>
                  <a:pt x="8311" y="16650"/>
                </a:cubicBezTo>
                <a:cubicBezTo>
                  <a:pt x="8354" y="16650"/>
                  <a:pt x="8377" y="16253"/>
                  <a:pt x="8336" y="16214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443" name="Group"/>
          <p:cNvGrpSpPr/>
          <p:nvPr/>
        </p:nvGrpSpPr>
        <p:grpSpPr>
          <a:xfrm>
            <a:off x="6828234" y="2214563"/>
            <a:ext cx="1706337" cy="1591334"/>
            <a:chOff x="0" y="0"/>
            <a:chExt cx="2426789" cy="2263230"/>
          </a:xfrm>
        </p:grpSpPr>
        <p:pic>
          <p:nvPicPr>
            <p:cNvPr id="2441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0" y="0"/>
              <a:ext cx="2311400" cy="2260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lnTo>
                    <a:pt x="0" y="0"/>
                  </a:lnTo>
                  <a:close/>
                  <a:moveTo>
                    <a:pt x="1064" y="512"/>
                  </a:moveTo>
                  <a:cubicBezTo>
                    <a:pt x="2058" y="566"/>
                    <a:pt x="3912" y="805"/>
                    <a:pt x="4973" y="1047"/>
                  </a:cubicBezTo>
                  <a:cubicBezTo>
                    <a:pt x="12852" y="2837"/>
                    <a:pt x="19088" y="9145"/>
                    <a:pt x="20754" y="17008"/>
                  </a:cubicBezTo>
                  <a:cubicBezTo>
                    <a:pt x="21026" y="18292"/>
                    <a:pt x="21304" y="20896"/>
                    <a:pt x="21199" y="21175"/>
                  </a:cubicBezTo>
                  <a:cubicBezTo>
                    <a:pt x="21140" y="21334"/>
                    <a:pt x="19849" y="21357"/>
                    <a:pt x="10763" y="21357"/>
                  </a:cubicBezTo>
                  <a:cubicBezTo>
                    <a:pt x="5060" y="21357"/>
                    <a:pt x="359" y="21322"/>
                    <a:pt x="315" y="21278"/>
                  </a:cubicBezTo>
                  <a:cubicBezTo>
                    <a:pt x="272" y="21233"/>
                    <a:pt x="237" y="16563"/>
                    <a:pt x="237" y="10899"/>
                  </a:cubicBezTo>
                  <a:cubicBezTo>
                    <a:pt x="237" y="1734"/>
                    <a:pt x="256" y="591"/>
                    <a:pt x="419" y="527"/>
                  </a:cubicBezTo>
                  <a:cubicBezTo>
                    <a:pt x="498" y="496"/>
                    <a:pt x="733" y="494"/>
                    <a:pt x="1064" y="51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442" name="Arrow"/>
            <p:cNvSpPr/>
            <p:nvPr/>
          </p:nvSpPr>
          <p:spPr>
            <a:xfrm rot="16200000" flipH="1">
              <a:off x="2166439" y="2002880"/>
              <a:ext cx="228601" cy="292101"/>
            </a:xfrm>
            <a:prstGeom prst="rightArrow">
              <a:avLst>
                <a:gd name="adj1" fmla="val 32000"/>
                <a:gd name="adj2" fmla="val 24444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sp>
        <p:nvSpPr>
          <p:cNvPr id="2444" name="Arrow"/>
          <p:cNvSpPr/>
          <p:nvPr/>
        </p:nvSpPr>
        <p:spPr>
          <a:xfrm flipH="1">
            <a:off x="6716613" y="6121301"/>
            <a:ext cx="160734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45" name="Add to…"/>
          <p:cNvSpPr/>
          <p:nvPr/>
        </p:nvSpPr>
        <p:spPr>
          <a:xfrm>
            <a:off x="8577746" y="4440318"/>
            <a:ext cx="1955472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Add to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Candidate Pool</a:t>
            </a:r>
          </a:p>
        </p:txBody>
      </p:sp>
      <p:sp>
        <p:nvSpPr>
          <p:cNvPr id="2446" name="Learned…"/>
          <p:cNvSpPr/>
          <p:nvPr/>
        </p:nvSpPr>
        <p:spPr>
          <a:xfrm>
            <a:off x="2136564" y="4226006"/>
            <a:ext cx="1774140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Learned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weight vector</a:t>
            </a:r>
          </a:p>
        </p:txBody>
      </p:sp>
      <p:sp>
        <p:nvSpPr>
          <p:cNvPr id="2447" name="Arrow"/>
          <p:cNvSpPr/>
          <p:nvPr/>
        </p:nvSpPr>
        <p:spPr>
          <a:xfrm rot="10800000" flipH="1">
            <a:off x="4577953" y="2143125"/>
            <a:ext cx="160735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pic>
        <p:nvPicPr>
          <p:cNvPr id="244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3006328" y="4893469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49" name="Arrow"/>
          <p:cNvSpPr/>
          <p:nvPr/>
        </p:nvSpPr>
        <p:spPr>
          <a:xfrm rot="5400000" flipH="1">
            <a:off x="2943821" y="4795242"/>
            <a:ext cx="160734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50" name="Generate 1500-best…"/>
          <p:cNvSpPr/>
          <p:nvPr/>
        </p:nvSpPr>
        <p:spPr>
          <a:xfrm>
            <a:off x="7495868" y="1884393"/>
            <a:ext cx="2786063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800"/>
            </a:pPr>
            <a:r>
              <a:rPr sz="1969"/>
              <a:t>Generate 1500-best </a:t>
            </a:r>
          </a:p>
          <a:p>
            <a:pPr>
              <a:defRPr sz="2800"/>
            </a:pPr>
            <a:r>
              <a:rPr sz="1969"/>
              <a:t>per input sentence</a:t>
            </a:r>
          </a:p>
        </p:txBody>
      </p:sp>
      <p:sp>
        <p:nvSpPr>
          <p:cNvPr id="2451" name="MERT framework"/>
          <p:cNvSpPr/>
          <p:nvPr/>
        </p:nvSpPr>
        <p:spPr>
          <a:xfrm>
            <a:off x="4421962" y="3880605"/>
            <a:ext cx="2670476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250"/>
              <a:t>MERT framework</a:t>
            </a:r>
          </a:p>
        </p:txBody>
      </p:sp>
      <p:sp>
        <p:nvSpPr>
          <p:cNvPr id="2452" name="(Och, 2003)"/>
          <p:cNvSpPr/>
          <p:nvPr/>
        </p:nvSpPr>
        <p:spPr>
          <a:xfrm>
            <a:off x="8485358" y="6465573"/>
            <a:ext cx="83676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(Och, 2003)</a:t>
            </a:r>
          </a:p>
        </p:txBody>
      </p:sp>
      <p:pic>
        <p:nvPicPr>
          <p:cNvPr id="2453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rcRect l="545" t="4776" r="32" b="3830"/>
          <a:stretch>
            <a:fillRect/>
          </a:stretch>
        </p:blipFill>
        <p:spPr>
          <a:xfrm flipH="1">
            <a:off x="4639351" y="4702177"/>
            <a:ext cx="1982393" cy="1260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4" extrusionOk="0">
                <a:moveTo>
                  <a:pt x="8097" y="0"/>
                </a:moveTo>
                <a:cubicBezTo>
                  <a:pt x="7439" y="0"/>
                  <a:pt x="6866" y="23"/>
                  <a:pt x="6370" y="62"/>
                </a:cubicBezTo>
                <a:cubicBezTo>
                  <a:pt x="6358" y="63"/>
                  <a:pt x="6348" y="65"/>
                  <a:pt x="6336" y="67"/>
                </a:cubicBezTo>
                <a:cubicBezTo>
                  <a:pt x="6004" y="105"/>
                  <a:pt x="5657" y="139"/>
                  <a:pt x="5415" y="181"/>
                </a:cubicBezTo>
                <a:cubicBezTo>
                  <a:pt x="5401" y="184"/>
                  <a:pt x="5387" y="189"/>
                  <a:pt x="5373" y="191"/>
                </a:cubicBezTo>
                <a:cubicBezTo>
                  <a:pt x="5054" y="248"/>
                  <a:pt x="4844" y="307"/>
                  <a:pt x="4768" y="358"/>
                </a:cubicBezTo>
                <a:cubicBezTo>
                  <a:pt x="4667" y="476"/>
                  <a:pt x="4682" y="767"/>
                  <a:pt x="4692" y="1644"/>
                </a:cubicBezTo>
                <a:cubicBezTo>
                  <a:pt x="4699" y="2339"/>
                  <a:pt x="4691" y="2931"/>
                  <a:pt x="4670" y="2963"/>
                </a:cubicBezTo>
                <a:cubicBezTo>
                  <a:pt x="4650" y="2995"/>
                  <a:pt x="4656" y="3091"/>
                  <a:pt x="4685" y="3178"/>
                </a:cubicBezTo>
                <a:cubicBezTo>
                  <a:pt x="4716" y="3268"/>
                  <a:pt x="4719" y="3362"/>
                  <a:pt x="4692" y="3389"/>
                </a:cubicBezTo>
                <a:cubicBezTo>
                  <a:pt x="4651" y="3428"/>
                  <a:pt x="4645" y="4536"/>
                  <a:pt x="4685" y="4536"/>
                </a:cubicBezTo>
                <a:cubicBezTo>
                  <a:pt x="4693" y="4536"/>
                  <a:pt x="4707" y="4833"/>
                  <a:pt x="4719" y="5195"/>
                </a:cubicBezTo>
                <a:cubicBezTo>
                  <a:pt x="4763" y="6574"/>
                  <a:pt x="4789" y="7021"/>
                  <a:pt x="4877" y="7915"/>
                </a:cubicBezTo>
                <a:cubicBezTo>
                  <a:pt x="4927" y="8422"/>
                  <a:pt x="4981" y="8910"/>
                  <a:pt x="4999" y="9000"/>
                </a:cubicBezTo>
                <a:cubicBezTo>
                  <a:pt x="5016" y="9090"/>
                  <a:pt x="5005" y="9251"/>
                  <a:pt x="4974" y="9354"/>
                </a:cubicBezTo>
                <a:cubicBezTo>
                  <a:pt x="4943" y="9457"/>
                  <a:pt x="4904" y="9610"/>
                  <a:pt x="4886" y="9698"/>
                </a:cubicBezTo>
                <a:cubicBezTo>
                  <a:pt x="4882" y="9717"/>
                  <a:pt x="4876" y="9722"/>
                  <a:pt x="4871" y="9736"/>
                </a:cubicBezTo>
                <a:cubicBezTo>
                  <a:pt x="4869" y="9741"/>
                  <a:pt x="4867" y="9746"/>
                  <a:pt x="4865" y="9750"/>
                </a:cubicBezTo>
                <a:cubicBezTo>
                  <a:pt x="4818" y="9855"/>
                  <a:pt x="4740" y="9781"/>
                  <a:pt x="4740" y="9588"/>
                </a:cubicBezTo>
                <a:cubicBezTo>
                  <a:pt x="4740" y="9496"/>
                  <a:pt x="4686" y="9407"/>
                  <a:pt x="4616" y="9378"/>
                </a:cubicBezTo>
                <a:cubicBezTo>
                  <a:pt x="4529" y="9342"/>
                  <a:pt x="4055" y="9492"/>
                  <a:pt x="3646" y="9650"/>
                </a:cubicBezTo>
                <a:cubicBezTo>
                  <a:pt x="3368" y="9775"/>
                  <a:pt x="3150" y="9889"/>
                  <a:pt x="3044" y="9965"/>
                </a:cubicBezTo>
                <a:cubicBezTo>
                  <a:pt x="3053" y="10007"/>
                  <a:pt x="3017" y="10055"/>
                  <a:pt x="2955" y="10080"/>
                </a:cubicBezTo>
                <a:cubicBezTo>
                  <a:pt x="2927" y="10092"/>
                  <a:pt x="2927" y="10104"/>
                  <a:pt x="2913" y="10114"/>
                </a:cubicBezTo>
                <a:cubicBezTo>
                  <a:pt x="2906" y="10131"/>
                  <a:pt x="2890" y="10155"/>
                  <a:pt x="2889" y="10171"/>
                </a:cubicBezTo>
                <a:cubicBezTo>
                  <a:pt x="2896" y="10191"/>
                  <a:pt x="2903" y="10206"/>
                  <a:pt x="2937" y="10247"/>
                </a:cubicBezTo>
                <a:cubicBezTo>
                  <a:pt x="2992" y="10312"/>
                  <a:pt x="3015" y="10370"/>
                  <a:pt x="2986" y="10372"/>
                </a:cubicBezTo>
                <a:cubicBezTo>
                  <a:pt x="2976" y="10372"/>
                  <a:pt x="2991" y="10399"/>
                  <a:pt x="3004" y="10424"/>
                </a:cubicBezTo>
                <a:cubicBezTo>
                  <a:pt x="3048" y="10493"/>
                  <a:pt x="3099" y="10562"/>
                  <a:pt x="3159" y="10635"/>
                </a:cubicBezTo>
                <a:cubicBezTo>
                  <a:pt x="3182" y="10662"/>
                  <a:pt x="3198" y="10693"/>
                  <a:pt x="3220" y="10716"/>
                </a:cubicBezTo>
                <a:cubicBezTo>
                  <a:pt x="3291" y="10793"/>
                  <a:pt x="3336" y="10869"/>
                  <a:pt x="3366" y="10940"/>
                </a:cubicBezTo>
                <a:cubicBezTo>
                  <a:pt x="3429" y="11064"/>
                  <a:pt x="3458" y="11176"/>
                  <a:pt x="3427" y="11256"/>
                </a:cubicBezTo>
                <a:cubicBezTo>
                  <a:pt x="3410" y="11297"/>
                  <a:pt x="3214" y="11175"/>
                  <a:pt x="2992" y="10988"/>
                </a:cubicBezTo>
                <a:cubicBezTo>
                  <a:pt x="2733" y="10770"/>
                  <a:pt x="2485" y="10633"/>
                  <a:pt x="2296" y="10601"/>
                </a:cubicBezTo>
                <a:cubicBezTo>
                  <a:pt x="2133" y="10574"/>
                  <a:pt x="1920" y="10488"/>
                  <a:pt x="1824" y="10410"/>
                </a:cubicBezTo>
                <a:cubicBezTo>
                  <a:pt x="1764" y="10361"/>
                  <a:pt x="1697" y="10322"/>
                  <a:pt x="1618" y="10305"/>
                </a:cubicBezTo>
                <a:cubicBezTo>
                  <a:pt x="1616" y="10305"/>
                  <a:pt x="1616" y="10305"/>
                  <a:pt x="1615" y="10305"/>
                </a:cubicBezTo>
                <a:cubicBezTo>
                  <a:pt x="1614" y="10305"/>
                  <a:pt x="1612" y="10305"/>
                  <a:pt x="1611" y="10305"/>
                </a:cubicBezTo>
                <a:cubicBezTo>
                  <a:pt x="1534" y="10289"/>
                  <a:pt x="1445" y="10294"/>
                  <a:pt x="1338" y="10305"/>
                </a:cubicBezTo>
                <a:cubicBezTo>
                  <a:pt x="1327" y="10306"/>
                  <a:pt x="1315" y="10308"/>
                  <a:pt x="1304" y="10310"/>
                </a:cubicBezTo>
                <a:cubicBezTo>
                  <a:pt x="1236" y="10319"/>
                  <a:pt x="1182" y="10347"/>
                  <a:pt x="1122" y="10367"/>
                </a:cubicBezTo>
                <a:cubicBezTo>
                  <a:pt x="964" y="10434"/>
                  <a:pt x="817" y="10545"/>
                  <a:pt x="687" y="10711"/>
                </a:cubicBezTo>
                <a:cubicBezTo>
                  <a:pt x="542" y="10925"/>
                  <a:pt x="411" y="11232"/>
                  <a:pt x="261" y="11700"/>
                </a:cubicBezTo>
                <a:cubicBezTo>
                  <a:pt x="136" y="12091"/>
                  <a:pt x="43" y="12430"/>
                  <a:pt x="15" y="12585"/>
                </a:cubicBezTo>
                <a:cubicBezTo>
                  <a:pt x="9" y="12627"/>
                  <a:pt x="2" y="12668"/>
                  <a:pt x="0" y="12699"/>
                </a:cubicBezTo>
                <a:cubicBezTo>
                  <a:pt x="13" y="12867"/>
                  <a:pt x="237" y="13035"/>
                  <a:pt x="477" y="13077"/>
                </a:cubicBezTo>
                <a:cubicBezTo>
                  <a:pt x="527" y="13081"/>
                  <a:pt x="578" y="13086"/>
                  <a:pt x="629" y="13082"/>
                </a:cubicBezTo>
                <a:cubicBezTo>
                  <a:pt x="752" y="13067"/>
                  <a:pt x="838" y="13004"/>
                  <a:pt x="946" y="12824"/>
                </a:cubicBezTo>
                <a:cubicBezTo>
                  <a:pt x="1034" y="12675"/>
                  <a:pt x="1133" y="12578"/>
                  <a:pt x="1165" y="12609"/>
                </a:cubicBezTo>
                <a:cubicBezTo>
                  <a:pt x="1249" y="12691"/>
                  <a:pt x="1233" y="12971"/>
                  <a:pt x="1137" y="13096"/>
                </a:cubicBezTo>
                <a:cubicBezTo>
                  <a:pt x="1091" y="13156"/>
                  <a:pt x="1070" y="13241"/>
                  <a:pt x="1089" y="13287"/>
                </a:cubicBezTo>
                <a:cubicBezTo>
                  <a:pt x="1107" y="13333"/>
                  <a:pt x="1069" y="13390"/>
                  <a:pt x="1003" y="13416"/>
                </a:cubicBezTo>
                <a:cubicBezTo>
                  <a:pt x="913" y="13453"/>
                  <a:pt x="900" y="13496"/>
                  <a:pt x="946" y="13584"/>
                </a:cubicBezTo>
                <a:cubicBezTo>
                  <a:pt x="990" y="13667"/>
                  <a:pt x="982" y="13767"/>
                  <a:pt x="918" y="13961"/>
                </a:cubicBezTo>
                <a:cubicBezTo>
                  <a:pt x="870" y="14107"/>
                  <a:pt x="830" y="14327"/>
                  <a:pt x="830" y="14449"/>
                </a:cubicBezTo>
                <a:cubicBezTo>
                  <a:pt x="830" y="14580"/>
                  <a:pt x="787" y="14708"/>
                  <a:pt x="721" y="14764"/>
                </a:cubicBezTo>
                <a:cubicBezTo>
                  <a:pt x="692" y="14788"/>
                  <a:pt x="669" y="14838"/>
                  <a:pt x="651" y="14893"/>
                </a:cubicBezTo>
                <a:cubicBezTo>
                  <a:pt x="642" y="15036"/>
                  <a:pt x="629" y="15167"/>
                  <a:pt x="626" y="15314"/>
                </a:cubicBezTo>
                <a:cubicBezTo>
                  <a:pt x="638" y="15343"/>
                  <a:pt x="654" y="15365"/>
                  <a:pt x="678" y="15357"/>
                </a:cubicBezTo>
                <a:cubicBezTo>
                  <a:pt x="772" y="15327"/>
                  <a:pt x="803" y="16227"/>
                  <a:pt x="715" y="16394"/>
                </a:cubicBezTo>
                <a:cubicBezTo>
                  <a:pt x="611" y="16591"/>
                  <a:pt x="843" y="17610"/>
                  <a:pt x="1152" y="18320"/>
                </a:cubicBezTo>
                <a:cubicBezTo>
                  <a:pt x="1401" y="18893"/>
                  <a:pt x="1436" y="18939"/>
                  <a:pt x="1669" y="18994"/>
                </a:cubicBezTo>
                <a:cubicBezTo>
                  <a:pt x="1807" y="19027"/>
                  <a:pt x="2103" y="19058"/>
                  <a:pt x="2329" y="19061"/>
                </a:cubicBezTo>
                <a:cubicBezTo>
                  <a:pt x="2497" y="19064"/>
                  <a:pt x="2601" y="19060"/>
                  <a:pt x="2657" y="19042"/>
                </a:cubicBezTo>
                <a:cubicBezTo>
                  <a:pt x="2714" y="19024"/>
                  <a:pt x="2722" y="18988"/>
                  <a:pt x="2709" y="18937"/>
                </a:cubicBezTo>
                <a:cubicBezTo>
                  <a:pt x="2686" y="18844"/>
                  <a:pt x="2842" y="18464"/>
                  <a:pt x="2977" y="18234"/>
                </a:cubicBezTo>
                <a:cubicBezTo>
                  <a:pt x="3008" y="18159"/>
                  <a:pt x="3041" y="18100"/>
                  <a:pt x="3068" y="18100"/>
                </a:cubicBezTo>
                <a:cubicBezTo>
                  <a:pt x="3071" y="18100"/>
                  <a:pt x="3071" y="18096"/>
                  <a:pt x="3074" y="18096"/>
                </a:cubicBezTo>
                <a:cubicBezTo>
                  <a:pt x="3076" y="18093"/>
                  <a:pt x="3081" y="18083"/>
                  <a:pt x="3083" y="18081"/>
                </a:cubicBezTo>
                <a:cubicBezTo>
                  <a:pt x="3097" y="18068"/>
                  <a:pt x="3101" y="18050"/>
                  <a:pt x="3107" y="18034"/>
                </a:cubicBezTo>
                <a:cubicBezTo>
                  <a:pt x="3110" y="18021"/>
                  <a:pt x="3114" y="18010"/>
                  <a:pt x="3114" y="17995"/>
                </a:cubicBezTo>
                <a:cubicBezTo>
                  <a:pt x="3113" y="17984"/>
                  <a:pt x="3113" y="17975"/>
                  <a:pt x="3107" y="17967"/>
                </a:cubicBezTo>
                <a:cubicBezTo>
                  <a:pt x="3088" y="17935"/>
                  <a:pt x="3120" y="17737"/>
                  <a:pt x="3177" y="17527"/>
                </a:cubicBezTo>
                <a:cubicBezTo>
                  <a:pt x="3235" y="17317"/>
                  <a:pt x="3308" y="16862"/>
                  <a:pt x="3338" y="16518"/>
                </a:cubicBezTo>
                <a:cubicBezTo>
                  <a:pt x="3344" y="16457"/>
                  <a:pt x="3350" y="16406"/>
                  <a:pt x="3357" y="16346"/>
                </a:cubicBezTo>
                <a:cubicBezTo>
                  <a:pt x="3360" y="16305"/>
                  <a:pt x="3363" y="16306"/>
                  <a:pt x="3366" y="16260"/>
                </a:cubicBezTo>
                <a:cubicBezTo>
                  <a:pt x="3372" y="16174"/>
                  <a:pt x="3383" y="16114"/>
                  <a:pt x="3393" y="16050"/>
                </a:cubicBezTo>
                <a:cubicBezTo>
                  <a:pt x="3394" y="16046"/>
                  <a:pt x="3393" y="16045"/>
                  <a:pt x="3393" y="16040"/>
                </a:cubicBezTo>
                <a:cubicBezTo>
                  <a:pt x="3404" y="15977"/>
                  <a:pt x="3416" y="15908"/>
                  <a:pt x="3436" y="15864"/>
                </a:cubicBezTo>
                <a:cubicBezTo>
                  <a:pt x="3443" y="15836"/>
                  <a:pt x="3454" y="15780"/>
                  <a:pt x="3460" y="15768"/>
                </a:cubicBezTo>
                <a:cubicBezTo>
                  <a:pt x="3491" y="15709"/>
                  <a:pt x="3594" y="15680"/>
                  <a:pt x="3752" y="15663"/>
                </a:cubicBezTo>
                <a:cubicBezTo>
                  <a:pt x="3803" y="15655"/>
                  <a:pt x="3884" y="15656"/>
                  <a:pt x="3950" y="15653"/>
                </a:cubicBezTo>
                <a:cubicBezTo>
                  <a:pt x="4015" y="15651"/>
                  <a:pt x="4045" y="15639"/>
                  <a:pt x="4129" y="15639"/>
                </a:cubicBezTo>
                <a:lnTo>
                  <a:pt x="4162" y="15639"/>
                </a:lnTo>
                <a:lnTo>
                  <a:pt x="4734" y="15639"/>
                </a:lnTo>
                <a:lnTo>
                  <a:pt x="4920" y="15930"/>
                </a:lnTo>
                <a:cubicBezTo>
                  <a:pt x="5020" y="16089"/>
                  <a:pt x="5178" y="16272"/>
                  <a:pt x="5278" y="16337"/>
                </a:cubicBezTo>
                <a:cubicBezTo>
                  <a:pt x="5280" y="16338"/>
                  <a:pt x="5282" y="16335"/>
                  <a:pt x="5284" y="16337"/>
                </a:cubicBezTo>
                <a:cubicBezTo>
                  <a:pt x="5403" y="16410"/>
                  <a:pt x="5471" y="16390"/>
                  <a:pt x="5576" y="16298"/>
                </a:cubicBezTo>
                <a:cubicBezTo>
                  <a:pt x="5607" y="16268"/>
                  <a:pt x="5628" y="16262"/>
                  <a:pt x="5674" y="16208"/>
                </a:cubicBezTo>
                <a:cubicBezTo>
                  <a:pt x="5867" y="15976"/>
                  <a:pt x="5911" y="15959"/>
                  <a:pt x="6467" y="15950"/>
                </a:cubicBezTo>
                <a:cubicBezTo>
                  <a:pt x="7045" y="15939"/>
                  <a:pt x="7225" y="15995"/>
                  <a:pt x="7246" y="16184"/>
                </a:cubicBezTo>
                <a:cubicBezTo>
                  <a:pt x="7247" y="16194"/>
                  <a:pt x="7255" y="16201"/>
                  <a:pt x="7255" y="16212"/>
                </a:cubicBezTo>
                <a:cubicBezTo>
                  <a:pt x="7255" y="16287"/>
                  <a:pt x="7330" y="16606"/>
                  <a:pt x="7422" y="16925"/>
                </a:cubicBezTo>
                <a:cubicBezTo>
                  <a:pt x="7462" y="17065"/>
                  <a:pt x="7494" y="17186"/>
                  <a:pt x="7516" y="17288"/>
                </a:cubicBezTo>
                <a:cubicBezTo>
                  <a:pt x="7517" y="17291"/>
                  <a:pt x="7516" y="17299"/>
                  <a:pt x="7516" y="17302"/>
                </a:cubicBezTo>
                <a:cubicBezTo>
                  <a:pt x="7517" y="17308"/>
                  <a:pt x="7518" y="17311"/>
                  <a:pt x="7519" y="17317"/>
                </a:cubicBezTo>
                <a:cubicBezTo>
                  <a:pt x="7538" y="17407"/>
                  <a:pt x="7550" y="17479"/>
                  <a:pt x="7553" y="17532"/>
                </a:cubicBezTo>
                <a:cubicBezTo>
                  <a:pt x="7553" y="17540"/>
                  <a:pt x="7550" y="17544"/>
                  <a:pt x="7550" y="17551"/>
                </a:cubicBezTo>
                <a:cubicBezTo>
                  <a:pt x="7549" y="17597"/>
                  <a:pt x="7542" y="17625"/>
                  <a:pt x="7525" y="17627"/>
                </a:cubicBezTo>
                <a:cubicBezTo>
                  <a:pt x="7509" y="17630"/>
                  <a:pt x="7487" y="17620"/>
                  <a:pt x="7455" y="17579"/>
                </a:cubicBezTo>
                <a:cubicBezTo>
                  <a:pt x="7440" y="17559"/>
                  <a:pt x="7387" y="17539"/>
                  <a:pt x="7328" y="17517"/>
                </a:cubicBezTo>
                <a:cubicBezTo>
                  <a:pt x="7311" y="17510"/>
                  <a:pt x="7292" y="17499"/>
                  <a:pt x="7270" y="17493"/>
                </a:cubicBezTo>
                <a:cubicBezTo>
                  <a:pt x="7234" y="17482"/>
                  <a:pt x="7191" y="17475"/>
                  <a:pt x="7148" y="17465"/>
                </a:cubicBezTo>
                <a:cubicBezTo>
                  <a:pt x="7013" y="17448"/>
                  <a:pt x="6838" y="17434"/>
                  <a:pt x="6589" y="17431"/>
                </a:cubicBezTo>
                <a:cubicBezTo>
                  <a:pt x="6346" y="17429"/>
                  <a:pt x="6239" y="17420"/>
                  <a:pt x="6115" y="17407"/>
                </a:cubicBezTo>
                <a:cubicBezTo>
                  <a:pt x="6104" y="17408"/>
                  <a:pt x="6091" y="17411"/>
                  <a:pt x="6081" y="17412"/>
                </a:cubicBezTo>
                <a:cubicBezTo>
                  <a:pt x="6071" y="17413"/>
                  <a:pt x="6063" y="17402"/>
                  <a:pt x="6054" y="17403"/>
                </a:cubicBezTo>
                <a:cubicBezTo>
                  <a:pt x="5860" y="17378"/>
                  <a:pt x="5732" y="17334"/>
                  <a:pt x="5619" y="17226"/>
                </a:cubicBezTo>
                <a:cubicBezTo>
                  <a:pt x="5504" y="17116"/>
                  <a:pt x="5409" y="16992"/>
                  <a:pt x="5409" y="16949"/>
                </a:cubicBezTo>
                <a:cubicBezTo>
                  <a:pt x="5409" y="16943"/>
                  <a:pt x="5407" y="16944"/>
                  <a:pt x="5406" y="16939"/>
                </a:cubicBezTo>
                <a:cubicBezTo>
                  <a:pt x="5353" y="16909"/>
                  <a:pt x="5308" y="16898"/>
                  <a:pt x="5272" y="16915"/>
                </a:cubicBezTo>
                <a:cubicBezTo>
                  <a:pt x="5271" y="16916"/>
                  <a:pt x="5267" y="16914"/>
                  <a:pt x="5266" y="16915"/>
                </a:cubicBezTo>
                <a:cubicBezTo>
                  <a:pt x="5247" y="16937"/>
                  <a:pt x="5229" y="16966"/>
                  <a:pt x="5221" y="17001"/>
                </a:cubicBezTo>
                <a:cubicBezTo>
                  <a:pt x="5203" y="17074"/>
                  <a:pt x="5139" y="17135"/>
                  <a:pt x="5078" y="17135"/>
                </a:cubicBezTo>
                <a:cubicBezTo>
                  <a:pt x="5016" y="17135"/>
                  <a:pt x="4919" y="17215"/>
                  <a:pt x="4859" y="17317"/>
                </a:cubicBezTo>
                <a:cubicBezTo>
                  <a:pt x="4798" y="17418"/>
                  <a:pt x="4722" y="17478"/>
                  <a:pt x="4688" y="17446"/>
                </a:cubicBezTo>
                <a:cubicBezTo>
                  <a:pt x="4655" y="17413"/>
                  <a:pt x="4628" y="17448"/>
                  <a:pt x="4628" y="17527"/>
                </a:cubicBezTo>
                <a:cubicBezTo>
                  <a:pt x="4628" y="17703"/>
                  <a:pt x="4265" y="17953"/>
                  <a:pt x="4086" y="17900"/>
                </a:cubicBezTo>
                <a:cubicBezTo>
                  <a:pt x="4019" y="17879"/>
                  <a:pt x="3957" y="17893"/>
                  <a:pt x="3934" y="17928"/>
                </a:cubicBezTo>
                <a:cubicBezTo>
                  <a:pt x="3930" y="17945"/>
                  <a:pt x="3928" y="17959"/>
                  <a:pt x="3931" y="17971"/>
                </a:cubicBezTo>
                <a:cubicBezTo>
                  <a:pt x="3933" y="17976"/>
                  <a:pt x="3931" y="17982"/>
                  <a:pt x="3934" y="17986"/>
                </a:cubicBezTo>
                <a:cubicBezTo>
                  <a:pt x="3937" y="17991"/>
                  <a:pt x="3945" y="17992"/>
                  <a:pt x="3950" y="17995"/>
                </a:cubicBezTo>
                <a:cubicBezTo>
                  <a:pt x="3963" y="18004"/>
                  <a:pt x="3978" y="18010"/>
                  <a:pt x="4001" y="18010"/>
                </a:cubicBezTo>
                <a:cubicBezTo>
                  <a:pt x="4146" y="18010"/>
                  <a:pt x="4194" y="18103"/>
                  <a:pt x="4120" y="18244"/>
                </a:cubicBezTo>
                <a:cubicBezTo>
                  <a:pt x="4072" y="18334"/>
                  <a:pt x="4078" y="18363"/>
                  <a:pt x="4144" y="18363"/>
                </a:cubicBezTo>
                <a:cubicBezTo>
                  <a:pt x="4192" y="18363"/>
                  <a:pt x="4245" y="18327"/>
                  <a:pt x="4263" y="18282"/>
                </a:cubicBezTo>
                <a:cubicBezTo>
                  <a:pt x="4282" y="18234"/>
                  <a:pt x="4364" y="18229"/>
                  <a:pt x="4460" y="18273"/>
                </a:cubicBezTo>
                <a:cubicBezTo>
                  <a:pt x="4520" y="18299"/>
                  <a:pt x="4575" y="18310"/>
                  <a:pt x="4628" y="18311"/>
                </a:cubicBezTo>
                <a:cubicBezTo>
                  <a:pt x="4672" y="18302"/>
                  <a:pt x="4715" y="18293"/>
                  <a:pt x="4758" y="18277"/>
                </a:cubicBezTo>
                <a:cubicBezTo>
                  <a:pt x="4813" y="18247"/>
                  <a:pt x="4859" y="18201"/>
                  <a:pt x="4877" y="18129"/>
                </a:cubicBezTo>
                <a:cubicBezTo>
                  <a:pt x="4894" y="18058"/>
                  <a:pt x="4935" y="18027"/>
                  <a:pt x="4971" y="18062"/>
                </a:cubicBezTo>
                <a:cubicBezTo>
                  <a:pt x="5046" y="18135"/>
                  <a:pt x="5539" y="18136"/>
                  <a:pt x="5929" y="18062"/>
                </a:cubicBezTo>
                <a:cubicBezTo>
                  <a:pt x="6138" y="18022"/>
                  <a:pt x="6204" y="18038"/>
                  <a:pt x="6230" y="18143"/>
                </a:cubicBezTo>
                <a:cubicBezTo>
                  <a:pt x="6251" y="18229"/>
                  <a:pt x="6284" y="18250"/>
                  <a:pt x="6324" y="18201"/>
                </a:cubicBezTo>
                <a:cubicBezTo>
                  <a:pt x="6403" y="18104"/>
                  <a:pt x="7617" y="18172"/>
                  <a:pt x="7617" y="18273"/>
                </a:cubicBezTo>
                <a:cubicBezTo>
                  <a:pt x="7617" y="18283"/>
                  <a:pt x="7779" y="18305"/>
                  <a:pt x="7978" y="18320"/>
                </a:cubicBezTo>
                <a:cubicBezTo>
                  <a:pt x="8178" y="18335"/>
                  <a:pt x="8525" y="18368"/>
                  <a:pt x="8748" y="18397"/>
                </a:cubicBezTo>
                <a:cubicBezTo>
                  <a:pt x="8970" y="18426"/>
                  <a:pt x="9147" y="18417"/>
                  <a:pt x="9140" y="18378"/>
                </a:cubicBezTo>
                <a:cubicBezTo>
                  <a:pt x="9140" y="18377"/>
                  <a:pt x="9143" y="18369"/>
                  <a:pt x="9143" y="18368"/>
                </a:cubicBezTo>
                <a:cubicBezTo>
                  <a:pt x="9141" y="18366"/>
                  <a:pt x="9125" y="18365"/>
                  <a:pt x="9125" y="18363"/>
                </a:cubicBezTo>
                <a:cubicBezTo>
                  <a:pt x="9113" y="18333"/>
                  <a:pt x="9190" y="18198"/>
                  <a:pt x="9295" y="18057"/>
                </a:cubicBezTo>
                <a:cubicBezTo>
                  <a:pt x="9325" y="18007"/>
                  <a:pt x="9348" y="17963"/>
                  <a:pt x="9383" y="17909"/>
                </a:cubicBezTo>
                <a:cubicBezTo>
                  <a:pt x="9453" y="17802"/>
                  <a:pt x="9506" y="17687"/>
                  <a:pt x="9559" y="17570"/>
                </a:cubicBezTo>
                <a:cubicBezTo>
                  <a:pt x="9584" y="17513"/>
                  <a:pt x="9612" y="17458"/>
                  <a:pt x="9635" y="17398"/>
                </a:cubicBezTo>
                <a:cubicBezTo>
                  <a:pt x="9683" y="17271"/>
                  <a:pt x="9726" y="17137"/>
                  <a:pt x="9760" y="16992"/>
                </a:cubicBezTo>
                <a:cubicBezTo>
                  <a:pt x="9818" y="16744"/>
                  <a:pt x="9867" y="16543"/>
                  <a:pt x="9894" y="16432"/>
                </a:cubicBezTo>
                <a:cubicBezTo>
                  <a:pt x="9901" y="16386"/>
                  <a:pt x="9905" y="16329"/>
                  <a:pt x="9918" y="16308"/>
                </a:cubicBezTo>
                <a:cubicBezTo>
                  <a:pt x="9919" y="16306"/>
                  <a:pt x="9920" y="16300"/>
                  <a:pt x="9921" y="16298"/>
                </a:cubicBezTo>
                <a:cubicBezTo>
                  <a:pt x="9937" y="16218"/>
                  <a:pt x="9952" y="16100"/>
                  <a:pt x="9955" y="15997"/>
                </a:cubicBezTo>
                <a:cubicBezTo>
                  <a:pt x="9956" y="15954"/>
                  <a:pt x="9961" y="15914"/>
                  <a:pt x="9970" y="15883"/>
                </a:cubicBezTo>
                <a:cubicBezTo>
                  <a:pt x="9978" y="15852"/>
                  <a:pt x="9994" y="15830"/>
                  <a:pt x="10012" y="15806"/>
                </a:cubicBezTo>
                <a:cubicBezTo>
                  <a:pt x="10014" y="15804"/>
                  <a:pt x="10014" y="15799"/>
                  <a:pt x="10015" y="15797"/>
                </a:cubicBezTo>
                <a:cubicBezTo>
                  <a:pt x="10060" y="15744"/>
                  <a:pt x="10136" y="15699"/>
                  <a:pt x="10268" y="15639"/>
                </a:cubicBezTo>
                <a:cubicBezTo>
                  <a:pt x="10410" y="15574"/>
                  <a:pt x="10489" y="15537"/>
                  <a:pt x="10542" y="15467"/>
                </a:cubicBezTo>
                <a:cubicBezTo>
                  <a:pt x="10594" y="15396"/>
                  <a:pt x="10621" y="15296"/>
                  <a:pt x="10663" y="15113"/>
                </a:cubicBezTo>
                <a:cubicBezTo>
                  <a:pt x="10779" y="14609"/>
                  <a:pt x="10934" y="14186"/>
                  <a:pt x="11116" y="13842"/>
                </a:cubicBezTo>
                <a:cubicBezTo>
                  <a:pt x="11201" y="13681"/>
                  <a:pt x="11290" y="13540"/>
                  <a:pt x="11387" y="13416"/>
                </a:cubicBezTo>
                <a:cubicBezTo>
                  <a:pt x="11429" y="13361"/>
                  <a:pt x="11474" y="13321"/>
                  <a:pt x="11518" y="13273"/>
                </a:cubicBezTo>
                <a:cubicBezTo>
                  <a:pt x="11564" y="13224"/>
                  <a:pt x="11608" y="13171"/>
                  <a:pt x="11657" y="13130"/>
                </a:cubicBezTo>
                <a:cubicBezTo>
                  <a:pt x="11688" y="13102"/>
                  <a:pt x="11717" y="13062"/>
                  <a:pt x="11749" y="13039"/>
                </a:cubicBezTo>
                <a:cubicBezTo>
                  <a:pt x="12320" y="12617"/>
                  <a:pt x="13086" y="12839"/>
                  <a:pt x="13609" y="13579"/>
                </a:cubicBezTo>
                <a:cubicBezTo>
                  <a:pt x="13769" y="13805"/>
                  <a:pt x="13951" y="14160"/>
                  <a:pt x="14105" y="14520"/>
                </a:cubicBezTo>
                <a:cubicBezTo>
                  <a:pt x="14168" y="14666"/>
                  <a:pt x="14228" y="14808"/>
                  <a:pt x="14278" y="14960"/>
                </a:cubicBezTo>
                <a:cubicBezTo>
                  <a:pt x="14311" y="15059"/>
                  <a:pt x="14340" y="15157"/>
                  <a:pt x="14366" y="15257"/>
                </a:cubicBezTo>
                <a:cubicBezTo>
                  <a:pt x="14380" y="15307"/>
                  <a:pt x="14402" y="15368"/>
                  <a:pt x="14412" y="15414"/>
                </a:cubicBezTo>
                <a:cubicBezTo>
                  <a:pt x="14434" y="15513"/>
                  <a:pt x="14459" y="15579"/>
                  <a:pt x="14488" y="15644"/>
                </a:cubicBezTo>
                <a:cubicBezTo>
                  <a:pt x="14496" y="15661"/>
                  <a:pt x="14501" y="15691"/>
                  <a:pt x="14509" y="15706"/>
                </a:cubicBezTo>
                <a:cubicBezTo>
                  <a:pt x="14552" y="15779"/>
                  <a:pt x="14606" y="15833"/>
                  <a:pt x="14674" y="15878"/>
                </a:cubicBezTo>
                <a:cubicBezTo>
                  <a:pt x="14750" y="15928"/>
                  <a:pt x="14793" y="15965"/>
                  <a:pt x="14810" y="16002"/>
                </a:cubicBezTo>
                <a:cubicBezTo>
                  <a:pt x="14819" y="16021"/>
                  <a:pt x="14820" y="16039"/>
                  <a:pt x="14816" y="16060"/>
                </a:cubicBezTo>
                <a:cubicBezTo>
                  <a:pt x="14813" y="16081"/>
                  <a:pt x="14807" y="16104"/>
                  <a:pt x="14792" y="16131"/>
                </a:cubicBezTo>
                <a:cubicBezTo>
                  <a:pt x="14755" y="16201"/>
                  <a:pt x="14689" y="16255"/>
                  <a:pt x="14646" y="16255"/>
                </a:cubicBezTo>
                <a:cubicBezTo>
                  <a:pt x="14625" y="16255"/>
                  <a:pt x="14605" y="16264"/>
                  <a:pt x="14591" y="16279"/>
                </a:cubicBezTo>
                <a:cubicBezTo>
                  <a:pt x="14578" y="16293"/>
                  <a:pt x="14571" y="16316"/>
                  <a:pt x="14570" y="16337"/>
                </a:cubicBezTo>
                <a:cubicBezTo>
                  <a:pt x="14572" y="16377"/>
                  <a:pt x="14741" y="16388"/>
                  <a:pt x="14956" y="16370"/>
                </a:cubicBezTo>
                <a:cubicBezTo>
                  <a:pt x="14975" y="16368"/>
                  <a:pt x="14990" y="16367"/>
                  <a:pt x="15008" y="16365"/>
                </a:cubicBezTo>
                <a:cubicBezTo>
                  <a:pt x="15109" y="16355"/>
                  <a:pt x="15202" y="16355"/>
                  <a:pt x="15282" y="16361"/>
                </a:cubicBezTo>
                <a:cubicBezTo>
                  <a:pt x="15355" y="16363"/>
                  <a:pt x="15396" y="16375"/>
                  <a:pt x="15428" y="16389"/>
                </a:cubicBezTo>
                <a:cubicBezTo>
                  <a:pt x="15431" y="16391"/>
                  <a:pt x="15440" y="16387"/>
                  <a:pt x="15443" y="16389"/>
                </a:cubicBezTo>
                <a:cubicBezTo>
                  <a:pt x="15492" y="16423"/>
                  <a:pt x="15734" y="16451"/>
                  <a:pt x="15996" y="16461"/>
                </a:cubicBezTo>
                <a:cubicBezTo>
                  <a:pt x="16018" y="16460"/>
                  <a:pt x="16034" y="16462"/>
                  <a:pt x="16057" y="16461"/>
                </a:cubicBezTo>
                <a:cubicBezTo>
                  <a:pt x="16234" y="16452"/>
                  <a:pt x="16379" y="16456"/>
                  <a:pt x="16489" y="16471"/>
                </a:cubicBezTo>
                <a:lnTo>
                  <a:pt x="16665" y="16475"/>
                </a:lnTo>
                <a:lnTo>
                  <a:pt x="16665" y="16523"/>
                </a:lnTo>
                <a:cubicBezTo>
                  <a:pt x="16666" y="16524"/>
                  <a:pt x="16668" y="16522"/>
                  <a:pt x="16668" y="16523"/>
                </a:cubicBezTo>
                <a:cubicBezTo>
                  <a:pt x="16735" y="16610"/>
                  <a:pt x="16730" y="16888"/>
                  <a:pt x="16665" y="17020"/>
                </a:cubicBezTo>
                <a:lnTo>
                  <a:pt x="16665" y="17087"/>
                </a:lnTo>
                <a:lnTo>
                  <a:pt x="16300" y="17144"/>
                </a:lnTo>
                <a:cubicBezTo>
                  <a:pt x="16253" y="17152"/>
                  <a:pt x="16137" y="17164"/>
                  <a:pt x="16066" y="17173"/>
                </a:cubicBezTo>
                <a:cubicBezTo>
                  <a:pt x="15933" y="17194"/>
                  <a:pt x="15815" y="17216"/>
                  <a:pt x="15659" y="17235"/>
                </a:cubicBezTo>
                <a:cubicBezTo>
                  <a:pt x="14727" y="17352"/>
                  <a:pt x="14710" y="17356"/>
                  <a:pt x="14692" y="17560"/>
                </a:cubicBezTo>
                <a:lnTo>
                  <a:pt x="14671" y="17771"/>
                </a:lnTo>
                <a:lnTo>
                  <a:pt x="15136" y="17713"/>
                </a:lnTo>
                <a:cubicBezTo>
                  <a:pt x="15970" y="17610"/>
                  <a:pt x="16272" y="17552"/>
                  <a:pt x="16331" y="17479"/>
                </a:cubicBezTo>
                <a:cubicBezTo>
                  <a:pt x="16389" y="17407"/>
                  <a:pt x="16484" y="17415"/>
                  <a:pt x="16638" y="17508"/>
                </a:cubicBezTo>
                <a:cubicBezTo>
                  <a:pt x="16684" y="17536"/>
                  <a:pt x="16836" y="17583"/>
                  <a:pt x="16978" y="17613"/>
                </a:cubicBezTo>
                <a:cubicBezTo>
                  <a:pt x="17073" y="17633"/>
                  <a:pt x="17132" y="17641"/>
                  <a:pt x="17176" y="17632"/>
                </a:cubicBezTo>
                <a:cubicBezTo>
                  <a:pt x="17218" y="17618"/>
                  <a:pt x="17246" y="17587"/>
                  <a:pt x="17264" y="17536"/>
                </a:cubicBezTo>
                <a:cubicBezTo>
                  <a:pt x="17268" y="17526"/>
                  <a:pt x="17277" y="17517"/>
                  <a:pt x="17282" y="17508"/>
                </a:cubicBezTo>
                <a:cubicBezTo>
                  <a:pt x="17328" y="17394"/>
                  <a:pt x="17454" y="17373"/>
                  <a:pt x="17556" y="17422"/>
                </a:cubicBezTo>
                <a:cubicBezTo>
                  <a:pt x="17604" y="17440"/>
                  <a:pt x="17647" y="17489"/>
                  <a:pt x="17675" y="17560"/>
                </a:cubicBezTo>
                <a:cubicBezTo>
                  <a:pt x="17676" y="17567"/>
                  <a:pt x="17680" y="17568"/>
                  <a:pt x="17681" y="17575"/>
                </a:cubicBezTo>
                <a:cubicBezTo>
                  <a:pt x="17683" y="17590"/>
                  <a:pt x="17690" y="17590"/>
                  <a:pt x="17693" y="17603"/>
                </a:cubicBezTo>
                <a:cubicBezTo>
                  <a:pt x="17697" y="17617"/>
                  <a:pt x="17704" y="17621"/>
                  <a:pt x="17708" y="17637"/>
                </a:cubicBezTo>
                <a:cubicBezTo>
                  <a:pt x="17710" y="17643"/>
                  <a:pt x="17709" y="17645"/>
                  <a:pt x="17711" y="17651"/>
                </a:cubicBezTo>
                <a:cubicBezTo>
                  <a:pt x="17734" y="17701"/>
                  <a:pt x="17762" y="17724"/>
                  <a:pt x="17811" y="17699"/>
                </a:cubicBezTo>
                <a:cubicBezTo>
                  <a:pt x="17949" y="17630"/>
                  <a:pt x="18161" y="18248"/>
                  <a:pt x="18079" y="18478"/>
                </a:cubicBezTo>
                <a:cubicBezTo>
                  <a:pt x="18049" y="18562"/>
                  <a:pt x="18001" y="18604"/>
                  <a:pt x="17970" y="18574"/>
                </a:cubicBezTo>
                <a:cubicBezTo>
                  <a:pt x="17882" y="18489"/>
                  <a:pt x="18058" y="18980"/>
                  <a:pt x="18252" y="19362"/>
                </a:cubicBezTo>
                <a:cubicBezTo>
                  <a:pt x="18283" y="19422"/>
                  <a:pt x="18303" y="19476"/>
                  <a:pt x="18328" y="19534"/>
                </a:cubicBezTo>
                <a:cubicBezTo>
                  <a:pt x="18335" y="19550"/>
                  <a:pt x="18344" y="19566"/>
                  <a:pt x="18350" y="19582"/>
                </a:cubicBezTo>
                <a:cubicBezTo>
                  <a:pt x="18393" y="19687"/>
                  <a:pt x="18423" y="19776"/>
                  <a:pt x="18423" y="19812"/>
                </a:cubicBezTo>
                <a:cubicBezTo>
                  <a:pt x="18423" y="20004"/>
                  <a:pt x="18559" y="20104"/>
                  <a:pt x="18873" y="20146"/>
                </a:cubicBezTo>
                <a:cubicBezTo>
                  <a:pt x="19041" y="20169"/>
                  <a:pt x="19330" y="20232"/>
                  <a:pt x="19514" y="20285"/>
                </a:cubicBezTo>
                <a:cubicBezTo>
                  <a:pt x="19698" y="20337"/>
                  <a:pt x="19912" y="20396"/>
                  <a:pt x="19988" y="20414"/>
                </a:cubicBezTo>
                <a:cubicBezTo>
                  <a:pt x="20065" y="20432"/>
                  <a:pt x="20146" y="20450"/>
                  <a:pt x="20171" y="20457"/>
                </a:cubicBezTo>
                <a:cubicBezTo>
                  <a:pt x="20233" y="20473"/>
                  <a:pt x="20627" y="19992"/>
                  <a:pt x="20983" y="19463"/>
                </a:cubicBezTo>
                <a:cubicBezTo>
                  <a:pt x="21089" y="19305"/>
                  <a:pt x="21135" y="19250"/>
                  <a:pt x="21183" y="19195"/>
                </a:cubicBezTo>
                <a:cubicBezTo>
                  <a:pt x="21181" y="19128"/>
                  <a:pt x="21223" y="19089"/>
                  <a:pt x="21275" y="19104"/>
                </a:cubicBezTo>
                <a:cubicBezTo>
                  <a:pt x="21304" y="19101"/>
                  <a:pt x="21327" y="19125"/>
                  <a:pt x="21354" y="19181"/>
                </a:cubicBezTo>
                <a:cubicBezTo>
                  <a:pt x="21354" y="19182"/>
                  <a:pt x="21356" y="19179"/>
                  <a:pt x="21357" y="19181"/>
                </a:cubicBezTo>
                <a:cubicBezTo>
                  <a:pt x="21357" y="19182"/>
                  <a:pt x="21356" y="19184"/>
                  <a:pt x="21357" y="19185"/>
                </a:cubicBezTo>
                <a:cubicBezTo>
                  <a:pt x="21373" y="19219"/>
                  <a:pt x="21396" y="19247"/>
                  <a:pt x="21421" y="19271"/>
                </a:cubicBezTo>
                <a:cubicBezTo>
                  <a:pt x="21438" y="19279"/>
                  <a:pt x="21455" y="19271"/>
                  <a:pt x="21466" y="19243"/>
                </a:cubicBezTo>
                <a:cubicBezTo>
                  <a:pt x="21487" y="19191"/>
                  <a:pt x="21526" y="19172"/>
                  <a:pt x="21554" y="19200"/>
                </a:cubicBezTo>
                <a:cubicBezTo>
                  <a:pt x="21566" y="19211"/>
                  <a:pt x="21574" y="18867"/>
                  <a:pt x="21582" y="18550"/>
                </a:cubicBezTo>
                <a:cubicBezTo>
                  <a:pt x="21589" y="18233"/>
                  <a:pt x="21595" y="17851"/>
                  <a:pt x="21597" y="17283"/>
                </a:cubicBezTo>
                <a:cubicBezTo>
                  <a:pt x="21597" y="17253"/>
                  <a:pt x="21600" y="17223"/>
                  <a:pt x="21600" y="17192"/>
                </a:cubicBezTo>
                <a:cubicBezTo>
                  <a:pt x="21600" y="17176"/>
                  <a:pt x="21600" y="17170"/>
                  <a:pt x="21600" y="17154"/>
                </a:cubicBezTo>
                <a:cubicBezTo>
                  <a:pt x="21592" y="15866"/>
                  <a:pt x="21576" y="15035"/>
                  <a:pt x="21545" y="15046"/>
                </a:cubicBezTo>
                <a:cubicBezTo>
                  <a:pt x="21512" y="15058"/>
                  <a:pt x="21437" y="14878"/>
                  <a:pt x="21378" y="14645"/>
                </a:cubicBezTo>
                <a:cubicBezTo>
                  <a:pt x="21061" y="13402"/>
                  <a:pt x="20304" y="12515"/>
                  <a:pt x="19587" y="12546"/>
                </a:cubicBezTo>
                <a:cubicBezTo>
                  <a:pt x="19426" y="12554"/>
                  <a:pt x="19301" y="12516"/>
                  <a:pt x="19262" y="12441"/>
                </a:cubicBezTo>
                <a:cubicBezTo>
                  <a:pt x="19210" y="12344"/>
                  <a:pt x="19252" y="12281"/>
                  <a:pt x="19468" y="12131"/>
                </a:cubicBezTo>
                <a:cubicBezTo>
                  <a:pt x="19805" y="11897"/>
                  <a:pt x="20182" y="11807"/>
                  <a:pt x="20283" y="11939"/>
                </a:cubicBezTo>
                <a:cubicBezTo>
                  <a:pt x="20325" y="11994"/>
                  <a:pt x="20375" y="12015"/>
                  <a:pt x="20393" y="11987"/>
                </a:cubicBezTo>
                <a:cubicBezTo>
                  <a:pt x="20410" y="11960"/>
                  <a:pt x="20558" y="12040"/>
                  <a:pt x="20724" y="12164"/>
                </a:cubicBezTo>
                <a:cubicBezTo>
                  <a:pt x="20891" y="12288"/>
                  <a:pt x="21150" y="12400"/>
                  <a:pt x="21302" y="12413"/>
                </a:cubicBezTo>
                <a:lnTo>
                  <a:pt x="21557" y="12432"/>
                </a:lnTo>
                <a:cubicBezTo>
                  <a:pt x="21522" y="12083"/>
                  <a:pt x="21460" y="11936"/>
                  <a:pt x="21357" y="11810"/>
                </a:cubicBezTo>
                <a:lnTo>
                  <a:pt x="21357" y="11806"/>
                </a:lnTo>
                <a:cubicBezTo>
                  <a:pt x="21353" y="11801"/>
                  <a:pt x="21348" y="11800"/>
                  <a:pt x="21344" y="11796"/>
                </a:cubicBezTo>
                <a:cubicBezTo>
                  <a:pt x="21318" y="11765"/>
                  <a:pt x="21285" y="11734"/>
                  <a:pt x="21253" y="11700"/>
                </a:cubicBezTo>
                <a:cubicBezTo>
                  <a:pt x="21240" y="11686"/>
                  <a:pt x="21225" y="11672"/>
                  <a:pt x="21211" y="11657"/>
                </a:cubicBezTo>
                <a:cubicBezTo>
                  <a:pt x="21094" y="11541"/>
                  <a:pt x="20901" y="11385"/>
                  <a:pt x="20770" y="11304"/>
                </a:cubicBezTo>
                <a:cubicBezTo>
                  <a:pt x="20528" y="11154"/>
                  <a:pt x="20399" y="11127"/>
                  <a:pt x="19338" y="11027"/>
                </a:cubicBezTo>
                <a:cubicBezTo>
                  <a:pt x="19331" y="11026"/>
                  <a:pt x="19323" y="11027"/>
                  <a:pt x="19316" y="11027"/>
                </a:cubicBezTo>
                <a:cubicBezTo>
                  <a:pt x="19283" y="11023"/>
                  <a:pt x="19276" y="11021"/>
                  <a:pt x="19243" y="11017"/>
                </a:cubicBezTo>
                <a:cubicBezTo>
                  <a:pt x="18975" y="10989"/>
                  <a:pt x="18679" y="10950"/>
                  <a:pt x="18575" y="10926"/>
                </a:cubicBezTo>
                <a:cubicBezTo>
                  <a:pt x="18502" y="10909"/>
                  <a:pt x="18445" y="10919"/>
                  <a:pt x="18389" y="10936"/>
                </a:cubicBezTo>
                <a:cubicBezTo>
                  <a:pt x="18361" y="10954"/>
                  <a:pt x="18339" y="10958"/>
                  <a:pt x="18304" y="10988"/>
                </a:cubicBezTo>
                <a:cubicBezTo>
                  <a:pt x="18186" y="11092"/>
                  <a:pt x="18128" y="11128"/>
                  <a:pt x="18049" y="11189"/>
                </a:cubicBezTo>
                <a:cubicBezTo>
                  <a:pt x="17964" y="11267"/>
                  <a:pt x="17871" y="11358"/>
                  <a:pt x="17824" y="11380"/>
                </a:cubicBezTo>
                <a:cubicBezTo>
                  <a:pt x="17800" y="11391"/>
                  <a:pt x="17782" y="11379"/>
                  <a:pt x="17763" y="11375"/>
                </a:cubicBezTo>
                <a:cubicBezTo>
                  <a:pt x="17751" y="11378"/>
                  <a:pt x="17739" y="11377"/>
                  <a:pt x="17729" y="11375"/>
                </a:cubicBezTo>
                <a:cubicBezTo>
                  <a:pt x="17724" y="11372"/>
                  <a:pt x="17719" y="11371"/>
                  <a:pt x="17714" y="11366"/>
                </a:cubicBezTo>
                <a:cubicBezTo>
                  <a:pt x="17705" y="11361"/>
                  <a:pt x="17690" y="11362"/>
                  <a:pt x="17684" y="11352"/>
                </a:cubicBezTo>
                <a:cubicBezTo>
                  <a:pt x="17681" y="11347"/>
                  <a:pt x="17678" y="11297"/>
                  <a:pt x="17675" y="11285"/>
                </a:cubicBezTo>
                <a:cubicBezTo>
                  <a:pt x="17625" y="11161"/>
                  <a:pt x="17607" y="10926"/>
                  <a:pt x="17626" y="10544"/>
                </a:cubicBezTo>
                <a:cubicBezTo>
                  <a:pt x="17625" y="10487"/>
                  <a:pt x="17620" y="10445"/>
                  <a:pt x="17620" y="10386"/>
                </a:cubicBezTo>
                <a:cubicBezTo>
                  <a:pt x="17618" y="10159"/>
                  <a:pt x="17615" y="9993"/>
                  <a:pt x="17605" y="9841"/>
                </a:cubicBezTo>
                <a:cubicBezTo>
                  <a:pt x="17599" y="9789"/>
                  <a:pt x="17593" y="9724"/>
                  <a:pt x="17586" y="9683"/>
                </a:cubicBezTo>
                <a:cubicBezTo>
                  <a:pt x="17533" y="9373"/>
                  <a:pt x="17475" y="9263"/>
                  <a:pt x="17219" y="9005"/>
                </a:cubicBezTo>
                <a:cubicBezTo>
                  <a:pt x="17122" y="8908"/>
                  <a:pt x="17036" y="8829"/>
                  <a:pt x="16951" y="8761"/>
                </a:cubicBezTo>
                <a:cubicBezTo>
                  <a:pt x="16950" y="8760"/>
                  <a:pt x="16949" y="8757"/>
                  <a:pt x="16948" y="8756"/>
                </a:cubicBezTo>
                <a:cubicBezTo>
                  <a:pt x="16916" y="8731"/>
                  <a:pt x="16886" y="8720"/>
                  <a:pt x="16857" y="8699"/>
                </a:cubicBezTo>
                <a:cubicBezTo>
                  <a:pt x="16784" y="8647"/>
                  <a:pt x="16716" y="8593"/>
                  <a:pt x="16638" y="8555"/>
                </a:cubicBezTo>
                <a:cubicBezTo>
                  <a:pt x="16546" y="8511"/>
                  <a:pt x="16440" y="8477"/>
                  <a:pt x="16325" y="8446"/>
                </a:cubicBezTo>
                <a:cubicBezTo>
                  <a:pt x="16276" y="8432"/>
                  <a:pt x="16212" y="8420"/>
                  <a:pt x="16154" y="8407"/>
                </a:cubicBezTo>
                <a:cubicBezTo>
                  <a:pt x="16055" y="8385"/>
                  <a:pt x="15962" y="8361"/>
                  <a:pt x="15838" y="8340"/>
                </a:cubicBezTo>
                <a:cubicBezTo>
                  <a:pt x="15486" y="8281"/>
                  <a:pt x="15155" y="8181"/>
                  <a:pt x="15081" y="8106"/>
                </a:cubicBezTo>
                <a:lnTo>
                  <a:pt x="14950" y="7972"/>
                </a:lnTo>
                <a:lnTo>
                  <a:pt x="15081" y="7815"/>
                </a:lnTo>
                <a:cubicBezTo>
                  <a:pt x="15117" y="7772"/>
                  <a:pt x="15142" y="7729"/>
                  <a:pt x="15154" y="7700"/>
                </a:cubicBezTo>
                <a:cubicBezTo>
                  <a:pt x="15165" y="7671"/>
                  <a:pt x="15164" y="7653"/>
                  <a:pt x="15145" y="7652"/>
                </a:cubicBezTo>
                <a:cubicBezTo>
                  <a:pt x="15127" y="7652"/>
                  <a:pt x="15104" y="7625"/>
                  <a:pt x="15078" y="7580"/>
                </a:cubicBezTo>
                <a:cubicBezTo>
                  <a:pt x="15052" y="7536"/>
                  <a:pt x="15024" y="7474"/>
                  <a:pt x="14999" y="7408"/>
                </a:cubicBezTo>
                <a:cubicBezTo>
                  <a:pt x="14948" y="7276"/>
                  <a:pt x="14905" y="7124"/>
                  <a:pt x="14905" y="7035"/>
                </a:cubicBezTo>
                <a:cubicBezTo>
                  <a:pt x="14905" y="7009"/>
                  <a:pt x="14921" y="6962"/>
                  <a:pt x="14947" y="6906"/>
                </a:cubicBezTo>
                <a:cubicBezTo>
                  <a:pt x="14973" y="6852"/>
                  <a:pt x="15006" y="6795"/>
                  <a:pt x="15045" y="6739"/>
                </a:cubicBezTo>
                <a:lnTo>
                  <a:pt x="15184" y="6534"/>
                </a:lnTo>
                <a:lnTo>
                  <a:pt x="15069" y="6299"/>
                </a:lnTo>
                <a:cubicBezTo>
                  <a:pt x="15005" y="6172"/>
                  <a:pt x="14974" y="6065"/>
                  <a:pt x="14999" y="6060"/>
                </a:cubicBezTo>
                <a:cubicBezTo>
                  <a:pt x="15003" y="6060"/>
                  <a:pt x="14986" y="6053"/>
                  <a:pt x="14987" y="6051"/>
                </a:cubicBezTo>
                <a:cubicBezTo>
                  <a:pt x="14995" y="6041"/>
                  <a:pt x="14960" y="6019"/>
                  <a:pt x="14877" y="5989"/>
                </a:cubicBezTo>
                <a:cubicBezTo>
                  <a:pt x="14854" y="5981"/>
                  <a:pt x="14843" y="5966"/>
                  <a:pt x="14826" y="5955"/>
                </a:cubicBezTo>
                <a:lnTo>
                  <a:pt x="14789" y="5941"/>
                </a:lnTo>
                <a:lnTo>
                  <a:pt x="14789" y="5931"/>
                </a:lnTo>
                <a:cubicBezTo>
                  <a:pt x="14748" y="5895"/>
                  <a:pt x="14723" y="5854"/>
                  <a:pt x="14731" y="5802"/>
                </a:cubicBezTo>
                <a:cubicBezTo>
                  <a:pt x="14743" y="5733"/>
                  <a:pt x="14755" y="5083"/>
                  <a:pt x="14759" y="4359"/>
                </a:cubicBezTo>
                <a:cubicBezTo>
                  <a:pt x="14765" y="3298"/>
                  <a:pt x="14749" y="3020"/>
                  <a:pt x="14683" y="2939"/>
                </a:cubicBezTo>
                <a:cubicBezTo>
                  <a:pt x="14617" y="2858"/>
                  <a:pt x="14614" y="2817"/>
                  <a:pt x="14671" y="2710"/>
                </a:cubicBezTo>
                <a:cubicBezTo>
                  <a:pt x="14709" y="2637"/>
                  <a:pt x="14741" y="2442"/>
                  <a:pt x="14740" y="2280"/>
                </a:cubicBezTo>
                <a:cubicBezTo>
                  <a:pt x="14740" y="2118"/>
                  <a:pt x="14748" y="1870"/>
                  <a:pt x="14759" y="1725"/>
                </a:cubicBezTo>
                <a:cubicBezTo>
                  <a:pt x="14765" y="1640"/>
                  <a:pt x="14761" y="1561"/>
                  <a:pt x="14747" y="1486"/>
                </a:cubicBezTo>
                <a:cubicBezTo>
                  <a:pt x="14746" y="1485"/>
                  <a:pt x="14747" y="1483"/>
                  <a:pt x="14747" y="1482"/>
                </a:cubicBezTo>
                <a:cubicBezTo>
                  <a:pt x="14731" y="1405"/>
                  <a:pt x="14707" y="1334"/>
                  <a:pt x="14671" y="1271"/>
                </a:cubicBezTo>
                <a:lnTo>
                  <a:pt x="14588" y="1128"/>
                </a:lnTo>
                <a:lnTo>
                  <a:pt x="14543" y="1070"/>
                </a:lnTo>
                <a:lnTo>
                  <a:pt x="14649" y="1008"/>
                </a:lnTo>
                <a:lnTo>
                  <a:pt x="14737" y="937"/>
                </a:lnTo>
                <a:cubicBezTo>
                  <a:pt x="14830" y="862"/>
                  <a:pt x="14886" y="794"/>
                  <a:pt x="14883" y="769"/>
                </a:cubicBezTo>
                <a:cubicBezTo>
                  <a:pt x="14879" y="763"/>
                  <a:pt x="14876" y="756"/>
                  <a:pt x="14868" y="750"/>
                </a:cubicBezTo>
                <a:cubicBezTo>
                  <a:pt x="14838" y="728"/>
                  <a:pt x="14626" y="669"/>
                  <a:pt x="14363" y="607"/>
                </a:cubicBezTo>
                <a:cubicBezTo>
                  <a:pt x="14313" y="596"/>
                  <a:pt x="14254" y="582"/>
                  <a:pt x="14193" y="569"/>
                </a:cubicBezTo>
                <a:cubicBezTo>
                  <a:pt x="14010" y="528"/>
                  <a:pt x="13848" y="499"/>
                  <a:pt x="13682" y="468"/>
                </a:cubicBezTo>
                <a:cubicBezTo>
                  <a:pt x="13494" y="433"/>
                  <a:pt x="13285" y="400"/>
                  <a:pt x="13080" y="368"/>
                </a:cubicBezTo>
                <a:cubicBezTo>
                  <a:pt x="12687" y="311"/>
                  <a:pt x="12299" y="256"/>
                  <a:pt x="11955" y="215"/>
                </a:cubicBezTo>
                <a:cubicBezTo>
                  <a:pt x="10611" y="53"/>
                  <a:pt x="9561" y="-1"/>
                  <a:pt x="8097" y="0"/>
                </a:cubicBezTo>
                <a:close/>
                <a:moveTo>
                  <a:pt x="13026" y="1142"/>
                </a:moveTo>
                <a:cubicBezTo>
                  <a:pt x="13275" y="1138"/>
                  <a:pt x="13581" y="1154"/>
                  <a:pt x="13831" y="1195"/>
                </a:cubicBezTo>
                <a:cubicBezTo>
                  <a:pt x="14206" y="1256"/>
                  <a:pt x="14243" y="1282"/>
                  <a:pt x="14321" y="1520"/>
                </a:cubicBezTo>
                <a:cubicBezTo>
                  <a:pt x="14396" y="1749"/>
                  <a:pt x="14412" y="2035"/>
                  <a:pt x="14397" y="2954"/>
                </a:cubicBezTo>
                <a:cubicBezTo>
                  <a:pt x="14390" y="3375"/>
                  <a:pt x="14372" y="3565"/>
                  <a:pt x="14327" y="3680"/>
                </a:cubicBezTo>
                <a:cubicBezTo>
                  <a:pt x="14281" y="3798"/>
                  <a:pt x="13837" y="3806"/>
                  <a:pt x="13117" y="3699"/>
                </a:cubicBezTo>
                <a:cubicBezTo>
                  <a:pt x="12409" y="3594"/>
                  <a:pt x="12474" y="3720"/>
                  <a:pt x="12494" y="2418"/>
                </a:cubicBezTo>
                <a:cubicBezTo>
                  <a:pt x="12503" y="1795"/>
                  <a:pt x="12528" y="1256"/>
                  <a:pt x="12551" y="1219"/>
                </a:cubicBezTo>
                <a:cubicBezTo>
                  <a:pt x="12580" y="1172"/>
                  <a:pt x="12776" y="1147"/>
                  <a:pt x="13026" y="1142"/>
                </a:cubicBezTo>
                <a:close/>
                <a:moveTo>
                  <a:pt x="11442" y="1276"/>
                </a:moveTo>
                <a:lnTo>
                  <a:pt x="11916" y="1286"/>
                </a:lnTo>
                <a:lnTo>
                  <a:pt x="11916" y="2428"/>
                </a:lnTo>
                <a:lnTo>
                  <a:pt x="11916" y="3570"/>
                </a:lnTo>
                <a:lnTo>
                  <a:pt x="11600" y="3570"/>
                </a:lnTo>
                <a:cubicBezTo>
                  <a:pt x="11863" y="3604"/>
                  <a:pt x="11916" y="3710"/>
                  <a:pt x="11916" y="4010"/>
                </a:cubicBezTo>
                <a:cubicBezTo>
                  <a:pt x="11916" y="4343"/>
                  <a:pt x="11909" y="4355"/>
                  <a:pt x="11682" y="4416"/>
                </a:cubicBezTo>
                <a:cubicBezTo>
                  <a:pt x="11554" y="4451"/>
                  <a:pt x="11367" y="4545"/>
                  <a:pt x="11265" y="4627"/>
                </a:cubicBezTo>
                <a:cubicBezTo>
                  <a:pt x="11163" y="4708"/>
                  <a:pt x="11011" y="4876"/>
                  <a:pt x="10928" y="4999"/>
                </a:cubicBezTo>
                <a:cubicBezTo>
                  <a:pt x="10733" y="5286"/>
                  <a:pt x="10705" y="5187"/>
                  <a:pt x="10727" y="4263"/>
                </a:cubicBezTo>
                <a:lnTo>
                  <a:pt x="10745" y="3570"/>
                </a:lnTo>
                <a:lnTo>
                  <a:pt x="11144" y="3556"/>
                </a:lnTo>
                <a:cubicBezTo>
                  <a:pt x="10749" y="3526"/>
                  <a:pt x="10708" y="3378"/>
                  <a:pt x="10721" y="2610"/>
                </a:cubicBezTo>
                <a:cubicBezTo>
                  <a:pt x="10727" y="2241"/>
                  <a:pt x="10750" y="1924"/>
                  <a:pt x="10773" y="1902"/>
                </a:cubicBezTo>
                <a:cubicBezTo>
                  <a:pt x="10795" y="1881"/>
                  <a:pt x="10802" y="1766"/>
                  <a:pt x="10788" y="1649"/>
                </a:cubicBezTo>
                <a:cubicBezTo>
                  <a:pt x="10750" y="1341"/>
                  <a:pt x="10888" y="1262"/>
                  <a:pt x="11442" y="1276"/>
                </a:cubicBezTo>
                <a:close/>
                <a:moveTo>
                  <a:pt x="5923" y="1668"/>
                </a:moveTo>
                <a:cubicBezTo>
                  <a:pt x="5982" y="1671"/>
                  <a:pt x="6031" y="1713"/>
                  <a:pt x="6063" y="1792"/>
                </a:cubicBezTo>
                <a:cubicBezTo>
                  <a:pt x="6113" y="1919"/>
                  <a:pt x="6105" y="4187"/>
                  <a:pt x="6054" y="4316"/>
                </a:cubicBezTo>
                <a:cubicBezTo>
                  <a:pt x="5971" y="4527"/>
                  <a:pt x="5573" y="4256"/>
                  <a:pt x="5476" y="3919"/>
                </a:cubicBezTo>
                <a:cubicBezTo>
                  <a:pt x="5370" y="3553"/>
                  <a:pt x="5334" y="2706"/>
                  <a:pt x="5409" y="2347"/>
                </a:cubicBezTo>
                <a:cubicBezTo>
                  <a:pt x="5491" y="1959"/>
                  <a:pt x="5747" y="1658"/>
                  <a:pt x="5923" y="1668"/>
                </a:cubicBezTo>
                <a:close/>
                <a:moveTo>
                  <a:pt x="6899" y="1816"/>
                </a:moveTo>
                <a:cubicBezTo>
                  <a:pt x="7001" y="1815"/>
                  <a:pt x="7144" y="1833"/>
                  <a:pt x="7340" y="1864"/>
                </a:cubicBezTo>
                <a:cubicBezTo>
                  <a:pt x="8357" y="2023"/>
                  <a:pt x="8441" y="2137"/>
                  <a:pt x="8450" y="3365"/>
                </a:cubicBezTo>
                <a:cubicBezTo>
                  <a:pt x="8455" y="4138"/>
                  <a:pt x="8451" y="4158"/>
                  <a:pt x="8295" y="4354"/>
                </a:cubicBezTo>
                <a:cubicBezTo>
                  <a:pt x="8159" y="4525"/>
                  <a:pt x="8072" y="4558"/>
                  <a:pt x="7735" y="4550"/>
                </a:cubicBezTo>
                <a:cubicBezTo>
                  <a:pt x="7087" y="4534"/>
                  <a:pt x="6786" y="4486"/>
                  <a:pt x="6710" y="4388"/>
                </a:cubicBezTo>
                <a:cubicBezTo>
                  <a:pt x="6608" y="4254"/>
                  <a:pt x="6611" y="2002"/>
                  <a:pt x="6713" y="1869"/>
                </a:cubicBezTo>
                <a:cubicBezTo>
                  <a:pt x="6739" y="1835"/>
                  <a:pt x="6797" y="1817"/>
                  <a:pt x="6899" y="1816"/>
                </a:cubicBezTo>
                <a:close/>
                <a:moveTo>
                  <a:pt x="21560" y="1945"/>
                </a:moveTo>
                <a:cubicBezTo>
                  <a:pt x="21536" y="1945"/>
                  <a:pt x="21530" y="2082"/>
                  <a:pt x="21542" y="2251"/>
                </a:cubicBezTo>
                <a:cubicBezTo>
                  <a:pt x="21555" y="2420"/>
                  <a:pt x="21573" y="2557"/>
                  <a:pt x="21585" y="2557"/>
                </a:cubicBezTo>
                <a:cubicBezTo>
                  <a:pt x="21590" y="2557"/>
                  <a:pt x="21593" y="2467"/>
                  <a:pt x="21597" y="2418"/>
                </a:cubicBezTo>
                <a:cubicBezTo>
                  <a:pt x="21598" y="2329"/>
                  <a:pt x="21596" y="2251"/>
                  <a:pt x="21597" y="2122"/>
                </a:cubicBezTo>
                <a:cubicBezTo>
                  <a:pt x="21589" y="2024"/>
                  <a:pt x="21577" y="1945"/>
                  <a:pt x="21560" y="1945"/>
                </a:cubicBezTo>
                <a:close/>
                <a:moveTo>
                  <a:pt x="13314" y="3757"/>
                </a:moveTo>
                <a:cubicBezTo>
                  <a:pt x="13745" y="3763"/>
                  <a:pt x="14159" y="3807"/>
                  <a:pt x="14239" y="3857"/>
                </a:cubicBezTo>
                <a:lnTo>
                  <a:pt x="14385" y="3953"/>
                </a:lnTo>
                <a:lnTo>
                  <a:pt x="14379" y="5076"/>
                </a:lnTo>
                <a:lnTo>
                  <a:pt x="14376" y="6204"/>
                </a:lnTo>
                <a:lnTo>
                  <a:pt x="13439" y="6213"/>
                </a:lnTo>
                <a:cubicBezTo>
                  <a:pt x="12924" y="6220"/>
                  <a:pt x="12493" y="6201"/>
                  <a:pt x="12481" y="6170"/>
                </a:cubicBezTo>
                <a:cubicBezTo>
                  <a:pt x="12448" y="6079"/>
                  <a:pt x="12459" y="4277"/>
                  <a:pt x="12494" y="4182"/>
                </a:cubicBezTo>
                <a:cubicBezTo>
                  <a:pt x="12511" y="4134"/>
                  <a:pt x="12529" y="4016"/>
                  <a:pt x="12530" y="3919"/>
                </a:cubicBezTo>
                <a:cubicBezTo>
                  <a:pt x="12532" y="3751"/>
                  <a:pt x="12568" y="3746"/>
                  <a:pt x="13314" y="3757"/>
                </a:cubicBezTo>
                <a:close/>
                <a:moveTo>
                  <a:pt x="12223" y="13698"/>
                </a:moveTo>
                <a:cubicBezTo>
                  <a:pt x="12210" y="13699"/>
                  <a:pt x="12196" y="13706"/>
                  <a:pt x="12183" y="13708"/>
                </a:cubicBezTo>
                <a:cubicBezTo>
                  <a:pt x="12128" y="13716"/>
                  <a:pt x="12076" y="13733"/>
                  <a:pt x="12022" y="13756"/>
                </a:cubicBezTo>
                <a:cubicBezTo>
                  <a:pt x="11990" y="13770"/>
                  <a:pt x="11957" y="13788"/>
                  <a:pt x="11925" y="13808"/>
                </a:cubicBezTo>
                <a:cubicBezTo>
                  <a:pt x="11891" y="13829"/>
                  <a:pt x="11855" y="13854"/>
                  <a:pt x="11822" y="13880"/>
                </a:cubicBezTo>
                <a:cubicBezTo>
                  <a:pt x="11781" y="13912"/>
                  <a:pt x="11742" y="13945"/>
                  <a:pt x="11703" y="13985"/>
                </a:cubicBezTo>
                <a:cubicBezTo>
                  <a:pt x="11688" y="14001"/>
                  <a:pt x="11673" y="14021"/>
                  <a:pt x="11657" y="14038"/>
                </a:cubicBezTo>
                <a:cubicBezTo>
                  <a:pt x="11562" y="14144"/>
                  <a:pt x="11469" y="14270"/>
                  <a:pt x="11384" y="14420"/>
                </a:cubicBezTo>
                <a:cubicBezTo>
                  <a:pt x="11377" y="14433"/>
                  <a:pt x="11370" y="14441"/>
                  <a:pt x="11362" y="14454"/>
                </a:cubicBezTo>
                <a:cubicBezTo>
                  <a:pt x="11330" y="14513"/>
                  <a:pt x="11299" y="14584"/>
                  <a:pt x="11268" y="14650"/>
                </a:cubicBezTo>
                <a:cubicBezTo>
                  <a:pt x="11232" y="14728"/>
                  <a:pt x="11197" y="14806"/>
                  <a:pt x="11165" y="14893"/>
                </a:cubicBezTo>
                <a:cubicBezTo>
                  <a:pt x="11151" y="14930"/>
                  <a:pt x="11136" y="14970"/>
                  <a:pt x="11122" y="15008"/>
                </a:cubicBezTo>
                <a:cubicBezTo>
                  <a:pt x="11020" y="15317"/>
                  <a:pt x="10945" y="15669"/>
                  <a:pt x="10897" y="16045"/>
                </a:cubicBezTo>
                <a:cubicBezTo>
                  <a:pt x="10815" y="16900"/>
                  <a:pt x="10872" y="18075"/>
                  <a:pt x="11025" y="18803"/>
                </a:cubicBezTo>
                <a:cubicBezTo>
                  <a:pt x="11049" y="18909"/>
                  <a:pt x="11075" y="19012"/>
                  <a:pt x="11104" y="19114"/>
                </a:cubicBezTo>
                <a:cubicBezTo>
                  <a:pt x="11127" y="19183"/>
                  <a:pt x="11148" y="19256"/>
                  <a:pt x="11174" y="19305"/>
                </a:cubicBezTo>
                <a:cubicBezTo>
                  <a:pt x="11211" y="19375"/>
                  <a:pt x="11246" y="19491"/>
                  <a:pt x="11253" y="19563"/>
                </a:cubicBezTo>
                <a:cubicBezTo>
                  <a:pt x="11254" y="19574"/>
                  <a:pt x="11266" y="19594"/>
                  <a:pt x="11268" y="19606"/>
                </a:cubicBezTo>
                <a:cubicBezTo>
                  <a:pt x="11340" y="19796"/>
                  <a:pt x="11413" y="19970"/>
                  <a:pt x="11493" y="20127"/>
                </a:cubicBezTo>
                <a:cubicBezTo>
                  <a:pt x="11674" y="20433"/>
                  <a:pt x="11923" y="20756"/>
                  <a:pt x="12135" y="20916"/>
                </a:cubicBezTo>
                <a:cubicBezTo>
                  <a:pt x="12508" y="21197"/>
                  <a:pt x="12694" y="21191"/>
                  <a:pt x="13093" y="20897"/>
                </a:cubicBezTo>
                <a:cubicBezTo>
                  <a:pt x="13368" y="20693"/>
                  <a:pt x="13798" y="19967"/>
                  <a:pt x="13828" y="19654"/>
                </a:cubicBezTo>
                <a:cubicBezTo>
                  <a:pt x="13839" y="19548"/>
                  <a:pt x="13883" y="19405"/>
                  <a:pt x="13926" y="19338"/>
                </a:cubicBezTo>
                <a:cubicBezTo>
                  <a:pt x="13991" y="19235"/>
                  <a:pt x="14014" y="19257"/>
                  <a:pt x="14090" y="19487"/>
                </a:cubicBezTo>
                <a:cubicBezTo>
                  <a:pt x="14171" y="19734"/>
                  <a:pt x="14172" y="19768"/>
                  <a:pt x="14090" y="19840"/>
                </a:cubicBezTo>
                <a:cubicBezTo>
                  <a:pt x="14015" y="19906"/>
                  <a:pt x="14010" y="19942"/>
                  <a:pt x="14069" y="20089"/>
                </a:cubicBezTo>
                <a:cubicBezTo>
                  <a:pt x="14129" y="20241"/>
                  <a:pt x="14118" y="20321"/>
                  <a:pt x="13962" y="20677"/>
                </a:cubicBezTo>
                <a:cubicBezTo>
                  <a:pt x="13863" y="20903"/>
                  <a:pt x="13681" y="21192"/>
                  <a:pt x="13561" y="21317"/>
                </a:cubicBezTo>
                <a:cubicBezTo>
                  <a:pt x="13440" y="21443"/>
                  <a:pt x="13342" y="21561"/>
                  <a:pt x="13342" y="21580"/>
                </a:cubicBezTo>
                <a:cubicBezTo>
                  <a:pt x="13342" y="21599"/>
                  <a:pt x="13421" y="21551"/>
                  <a:pt x="13521" y="21470"/>
                </a:cubicBezTo>
                <a:cubicBezTo>
                  <a:pt x="13705" y="21322"/>
                  <a:pt x="13968" y="20872"/>
                  <a:pt x="14184" y="20366"/>
                </a:cubicBezTo>
                <a:cubicBezTo>
                  <a:pt x="14189" y="20330"/>
                  <a:pt x="14207" y="20298"/>
                  <a:pt x="14233" y="20270"/>
                </a:cubicBezTo>
                <a:cubicBezTo>
                  <a:pt x="14235" y="20265"/>
                  <a:pt x="14237" y="20261"/>
                  <a:pt x="14239" y="20256"/>
                </a:cubicBezTo>
                <a:cubicBezTo>
                  <a:pt x="14360" y="19954"/>
                  <a:pt x="14446" y="19581"/>
                  <a:pt x="14479" y="19305"/>
                </a:cubicBezTo>
                <a:cubicBezTo>
                  <a:pt x="14479" y="19304"/>
                  <a:pt x="14479" y="19301"/>
                  <a:pt x="14479" y="19300"/>
                </a:cubicBezTo>
                <a:cubicBezTo>
                  <a:pt x="14512" y="19024"/>
                  <a:pt x="14491" y="18848"/>
                  <a:pt x="14394" y="18942"/>
                </a:cubicBezTo>
                <a:cubicBezTo>
                  <a:pt x="14363" y="18972"/>
                  <a:pt x="14266" y="18893"/>
                  <a:pt x="14181" y="18765"/>
                </a:cubicBezTo>
                <a:cubicBezTo>
                  <a:pt x="14037" y="18548"/>
                  <a:pt x="14027" y="18480"/>
                  <a:pt x="14026" y="17809"/>
                </a:cubicBezTo>
                <a:cubicBezTo>
                  <a:pt x="14025" y="17242"/>
                  <a:pt x="13957" y="16653"/>
                  <a:pt x="13844" y="16103"/>
                </a:cubicBezTo>
                <a:cubicBezTo>
                  <a:pt x="13827" y="16033"/>
                  <a:pt x="13816" y="15966"/>
                  <a:pt x="13798" y="15897"/>
                </a:cubicBezTo>
                <a:cubicBezTo>
                  <a:pt x="13770" y="15778"/>
                  <a:pt x="13736" y="15666"/>
                  <a:pt x="13704" y="15553"/>
                </a:cubicBezTo>
                <a:cubicBezTo>
                  <a:pt x="13644" y="15354"/>
                  <a:pt x="13582" y="15162"/>
                  <a:pt x="13515" y="14989"/>
                </a:cubicBezTo>
                <a:cubicBezTo>
                  <a:pt x="13455" y="14838"/>
                  <a:pt x="13394" y="14686"/>
                  <a:pt x="13327" y="14559"/>
                </a:cubicBezTo>
                <a:cubicBezTo>
                  <a:pt x="13311" y="14528"/>
                  <a:pt x="13297" y="14505"/>
                  <a:pt x="13281" y="14477"/>
                </a:cubicBezTo>
                <a:cubicBezTo>
                  <a:pt x="13233" y="14396"/>
                  <a:pt x="13178" y="14316"/>
                  <a:pt x="13120" y="14243"/>
                </a:cubicBezTo>
                <a:cubicBezTo>
                  <a:pt x="13093" y="14209"/>
                  <a:pt x="13068" y="14178"/>
                  <a:pt x="13041" y="14148"/>
                </a:cubicBezTo>
                <a:cubicBezTo>
                  <a:pt x="12800" y="13882"/>
                  <a:pt x="12514" y="13709"/>
                  <a:pt x="12278" y="13703"/>
                </a:cubicBezTo>
                <a:cubicBezTo>
                  <a:pt x="12259" y="13703"/>
                  <a:pt x="12241" y="13697"/>
                  <a:pt x="12223" y="13698"/>
                </a:cubicBezTo>
                <a:close/>
                <a:moveTo>
                  <a:pt x="14461" y="18449"/>
                </a:moveTo>
                <a:cubicBezTo>
                  <a:pt x="14434" y="18449"/>
                  <a:pt x="14399" y="18511"/>
                  <a:pt x="14382" y="18583"/>
                </a:cubicBezTo>
                <a:cubicBezTo>
                  <a:pt x="14364" y="18656"/>
                  <a:pt x="14373" y="18712"/>
                  <a:pt x="14400" y="18712"/>
                </a:cubicBezTo>
                <a:cubicBezTo>
                  <a:pt x="14426" y="18712"/>
                  <a:pt x="14461" y="18656"/>
                  <a:pt x="14479" y="18583"/>
                </a:cubicBezTo>
                <a:cubicBezTo>
                  <a:pt x="14497" y="18511"/>
                  <a:pt x="14487" y="18449"/>
                  <a:pt x="14461" y="18449"/>
                </a:cubicBezTo>
                <a:close/>
                <a:moveTo>
                  <a:pt x="9474" y="18473"/>
                </a:moveTo>
                <a:cubicBezTo>
                  <a:pt x="9337" y="18461"/>
                  <a:pt x="9240" y="18464"/>
                  <a:pt x="9225" y="18488"/>
                </a:cubicBezTo>
                <a:cubicBezTo>
                  <a:pt x="9206" y="18517"/>
                  <a:pt x="9253" y="18540"/>
                  <a:pt x="9328" y="18540"/>
                </a:cubicBezTo>
                <a:cubicBezTo>
                  <a:pt x="9353" y="18540"/>
                  <a:pt x="9383" y="18553"/>
                  <a:pt x="9413" y="18564"/>
                </a:cubicBezTo>
                <a:cubicBezTo>
                  <a:pt x="9439" y="18566"/>
                  <a:pt x="9461" y="18570"/>
                  <a:pt x="9477" y="18588"/>
                </a:cubicBezTo>
                <a:cubicBezTo>
                  <a:pt x="9514" y="18609"/>
                  <a:pt x="9552" y="18636"/>
                  <a:pt x="9578" y="18664"/>
                </a:cubicBezTo>
                <a:cubicBezTo>
                  <a:pt x="9651" y="18745"/>
                  <a:pt x="9775" y="18777"/>
                  <a:pt x="9921" y="18750"/>
                </a:cubicBezTo>
                <a:cubicBezTo>
                  <a:pt x="10047" y="18728"/>
                  <a:pt x="10162" y="18745"/>
                  <a:pt x="10180" y="18789"/>
                </a:cubicBezTo>
                <a:cubicBezTo>
                  <a:pt x="10225" y="18903"/>
                  <a:pt x="10647" y="18866"/>
                  <a:pt x="10657" y="18750"/>
                </a:cubicBezTo>
                <a:cubicBezTo>
                  <a:pt x="10657" y="18748"/>
                  <a:pt x="10654" y="18748"/>
                  <a:pt x="10654" y="18746"/>
                </a:cubicBezTo>
                <a:cubicBezTo>
                  <a:pt x="10643" y="18692"/>
                  <a:pt x="10310" y="18604"/>
                  <a:pt x="9964" y="18540"/>
                </a:cubicBezTo>
                <a:cubicBezTo>
                  <a:pt x="9788" y="18508"/>
                  <a:pt x="9612" y="18485"/>
                  <a:pt x="9474" y="18473"/>
                </a:cubicBezTo>
                <a:close/>
                <a:moveTo>
                  <a:pt x="5549" y="18492"/>
                </a:moveTo>
                <a:cubicBezTo>
                  <a:pt x="5540" y="18486"/>
                  <a:pt x="5522" y="18492"/>
                  <a:pt x="5497" y="18507"/>
                </a:cubicBezTo>
                <a:cubicBezTo>
                  <a:pt x="5450" y="18535"/>
                  <a:pt x="5409" y="18569"/>
                  <a:pt x="5409" y="18588"/>
                </a:cubicBezTo>
                <a:cubicBezTo>
                  <a:pt x="5409" y="18659"/>
                  <a:pt x="5516" y="18624"/>
                  <a:pt x="5549" y="18540"/>
                </a:cubicBezTo>
                <a:cubicBezTo>
                  <a:pt x="5559" y="18515"/>
                  <a:pt x="5558" y="18499"/>
                  <a:pt x="5549" y="18492"/>
                </a:cubicBezTo>
                <a:close/>
                <a:moveTo>
                  <a:pt x="15206" y="20471"/>
                </a:moveTo>
                <a:cubicBezTo>
                  <a:pt x="15090" y="20471"/>
                  <a:pt x="15035" y="20511"/>
                  <a:pt x="15035" y="20600"/>
                </a:cubicBezTo>
                <a:cubicBezTo>
                  <a:pt x="15035" y="20639"/>
                  <a:pt x="15034" y="20671"/>
                  <a:pt x="15035" y="20691"/>
                </a:cubicBezTo>
                <a:cubicBezTo>
                  <a:pt x="15050" y="20693"/>
                  <a:pt x="15080" y="20690"/>
                  <a:pt x="15096" y="20691"/>
                </a:cubicBezTo>
                <a:cubicBezTo>
                  <a:pt x="15123" y="20676"/>
                  <a:pt x="15144" y="20660"/>
                  <a:pt x="15218" y="20600"/>
                </a:cubicBezTo>
                <a:lnTo>
                  <a:pt x="15376" y="20471"/>
                </a:lnTo>
                <a:cubicBezTo>
                  <a:pt x="15376" y="20471"/>
                  <a:pt x="15353" y="20472"/>
                  <a:pt x="15352" y="20471"/>
                </a:cubicBezTo>
                <a:lnTo>
                  <a:pt x="15206" y="20471"/>
                </a:lnTo>
                <a:close/>
                <a:moveTo>
                  <a:pt x="15482" y="20514"/>
                </a:moveTo>
                <a:cubicBezTo>
                  <a:pt x="15462" y="20520"/>
                  <a:pt x="15443" y="20539"/>
                  <a:pt x="15434" y="20562"/>
                </a:cubicBezTo>
                <a:cubicBezTo>
                  <a:pt x="15416" y="20608"/>
                  <a:pt x="15453" y="20643"/>
                  <a:pt x="15516" y="20643"/>
                </a:cubicBezTo>
                <a:cubicBezTo>
                  <a:pt x="15651" y="20643"/>
                  <a:pt x="15665" y="20598"/>
                  <a:pt x="15549" y="20529"/>
                </a:cubicBezTo>
                <a:cubicBezTo>
                  <a:pt x="15527" y="20515"/>
                  <a:pt x="15503" y="20508"/>
                  <a:pt x="15482" y="20514"/>
                </a:cubicBezTo>
                <a:close/>
                <a:moveTo>
                  <a:pt x="1326" y="20758"/>
                </a:moveTo>
                <a:cubicBezTo>
                  <a:pt x="1311" y="20784"/>
                  <a:pt x="1296" y="20833"/>
                  <a:pt x="1292" y="20906"/>
                </a:cubicBezTo>
                <a:cubicBezTo>
                  <a:pt x="1288" y="21003"/>
                  <a:pt x="1318" y="21083"/>
                  <a:pt x="1359" y="21083"/>
                </a:cubicBezTo>
                <a:cubicBezTo>
                  <a:pt x="1407" y="21083"/>
                  <a:pt x="1423" y="21017"/>
                  <a:pt x="1405" y="20906"/>
                </a:cubicBezTo>
                <a:cubicBezTo>
                  <a:pt x="1392" y="20828"/>
                  <a:pt x="1369" y="20790"/>
                  <a:pt x="1350" y="20767"/>
                </a:cubicBezTo>
                <a:cubicBezTo>
                  <a:pt x="1342" y="20765"/>
                  <a:pt x="1334" y="20760"/>
                  <a:pt x="1326" y="20758"/>
                </a:cubicBezTo>
                <a:close/>
                <a:moveTo>
                  <a:pt x="1557" y="20868"/>
                </a:moveTo>
                <a:cubicBezTo>
                  <a:pt x="1557" y="20882"/>
                  <a:pt x="1542" y="20954"/>
                  <a:pt x="1523" y="21030"/>
                </a:cubicBezTo>
                <a:cubicBezTo>
                  <a:pt x="1498" y="21135"/>
                  <a:pt x="1526" y="21174"/>
                  <a:pt x="1633" y="21174"/>
                </a:cubicBezTo>
                <a:cubicBezTo>
                  <a:pt x="1711" y="21174"/>
                  <a:pt x="1790" y="21132"/>
                  <a:pt x="1809" y="21083"/>
                </a:cubicBezTo>
                <a:cubicBezTo>
                  <a:pt x="1831" y="21027"/>
                  <a:pt x="1887" y="21039"/>
                  <a:pt x="1961" y="21121"/>
                </a:cubicBezTo>
                <a:cubicBezTo>
                  <a:pt x="2081" y="21253"/>
                  <a:pt x="2221" y="21214"/>
                  <a:pt x="2131" y="21073"/>
                </a:cubicBezTo>
                <a:cubicBezTo>
                  <a:pt x="2086" y="21001"/>
                  <a:pt x="1557" y="20812"/>
                  <a:pt x="1557" y="20868"/>
                </a:cubicBezTo>
                <a:close/>
                <a:moveTo>
                  <a:pt x="1174" y="20997"/>
                </a:moveTo>
                <a:cubicBezTo>
                  <a:pt x="1143" y="20997"/>
                  <a:pt x="1101" y="21035"/>
                  <a:pt x="1082" y="21083"/>
                </a:cubicBezTo>
                <a:cubicBezTo>
                  <a:pt x="1063" y="21131"/>
                  <a:pt x="1073" y="21174"/>
                  <a:pt x="1104" y="21174"/>
                </a:cubicBezTo>
                <a:cubicBezTo>
                  <a:pt x="1134" y="21174"/>
                  <a:pt x="1176" y="21131"/>
                  <a:pt x="1195" y="21083"/>
                </a:cubicBezTo>
                <a:cubicBezTo>
                  <a:pt x="1214" y="21035"/>
                  <a:pt x="1204" y="20997"/>
                  <a:pt x="1174" y="20997"/>
                </a:cubicBezTo>
                <a:close/>
                <a:moveTo>
                  <a:pt x="11949" y="21265"/>
                </a:moveTo>
                <a:cubicBezTo>
                  <a:pt x="11949" y="21272"/>
                  <a:pt x="11964" y="21306"/>
                  <a:pt x="11995" y="21370"/>
                </a:cubicBezTo>
                <a:cubicBezTo>
                  <a:pt x="12028" y="21438"/>
                  <a:pt x="12099" y="21478"/>
                  <a:pt x="12174" y="21499"/>
                </a:cubicBezTo>
                <a:cubicBezTo>
                  <a:pt x="12202" y="21506"/>
                  <a:pt x="12243" y="21509"/>
                  <a:pt x="12278" y="21513"/>
                </a:cubicBezTo>
                <a:cubicBezTo>
                  <a:pt x="12379" y="21508"/>
                  <a:pt x="12393" y="21492"/>
                  <a:pt x="12317" y="21422"/>
                </a:cubicBezTo>
                <a:cubicBezTo>
                  <a:pt x="12262" y="21371"/>
                  <a:pt x="12184" y="21355"/>
                  <a:pt x="12144" y="21379"/>
                </a:cubicBezTo>
                <a:cubicBezTo>
                  <a:pt x="12103" y="21404"/>
                  <a:pt x="12036" y="21374"/>
                  <a:pt x="11995" y="21317"/>
                </a:cubicBezTo>
                <a:cubicBezTo>
                  <a:pt x="11964" y="21275"/>
                  <a:pt x="11949" y="21257"/>
                  <a:pt x="11949" y="21265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42686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PRO Tu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 Tuning</a:t>
            </a:r>
          </a:p>
        </p:txBody>
      </p:sp>
      <p:pic>
        <p:nvPicPr>
          <p:cNvPr id="2456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rcRect l="1259" t="3564" r="6424" b="7061"/>
          <a:stretch>
            <a:fillRect/>
          </a:stretch>
        </p:blipFill>
        <p:spPr>
          <a:xfrm>
            <a:off x="4778776" y="1864370"/>
            <a:ext cx="1700545" cy="1178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4" h="21595" extrusionOk="0">
                <a:moveTo>
                  <a:pt x="18254" y="2"/>
                </a:moveTo>
                <a:cubicBezTo>
                  <a:pt x="18214" y="-5"/>
                  <a:pt x="18165" y="2"/>
                  <a:pt x="18109" y="23"/>
                </a:cubicBezTo>
                <a:cubicBezTo>
                  <a:pt x="18108" y="23"/>
                  <a:pt x="18106" y="22"/>
                  <a:pt x="18105" y="23"/>
                </a:cubicBezTo>
                <a:cubicBezTo>
                  <a:pt x="18102" y="24"/>
                  <a:pt x="18101" y="27"/>
                  <a:pt x="18098" y="28"/>
                </a:cubicBezTo>
                <a:cubicBezTo>
                  <a:pt x="18022" y="59"/>
                  <a:pt x="17972" y="140"/>
                  <a:pt x="17949" y="237"/>
                </a:cubicBezTo>
                <a:cubicBezTo>
                  <a:pt x="17943" y="321"/>
                  <a:pt x="17961" y="425"/>
                  <a:pt x="18009" y="554"/>
                </a:cubicBezTo>
                <a:cubicBezTo>
                  <a:pt x="18025" y="595"/>
                  <a:pt x="18025" y="633"/>
                  <a:pt x="18031" y="672"/>
                </a:cubicBezTo>
                <a:cubicBezTo>
                  <a:pt x="18051" y="734"/>
                  <a:pt x="18050" y="804"/>
                  <a:pt x="18009" y="912"/>
                </a:cubicBezTo>
                <a:cubicBezTo>
                  <a:pt x="18009" y="915"/>
                  <a:pt x="18010" y="915"/>
                  <a:pt x="18009" y="918"/>
                </a:cubicBezTo>
                <a:cubicBezTo>
                  <a:pt x="18009" y="920"/>
                  <a:pt x="18007" y="920"/>
                  <a:pt x="18006" y="923"/>
                </a:cubicBezTo>
                <a:cubicBezTo>
                  <a:pt x="17992" y="960"/>
                  <a:pt x="17978" y="991"/>
                  <a:pt x="17960" y="1015"/>
                </a:cubicBezTo>
                <a:cubicBezTo>
                  <a:pt x="17948" y="1031"/>
                  <a:pt x="17930" y="1040"/>
                  <a:pt x="17914" y="1050"/>
                </a:cubicBezTo>
                <a:cubicBezTo>
                  <a:pt x="17903" y="1058"/>
                  <a:pt x="17892" y="1066"/>
                  <a:pt x="17878" y="1071"/>
                </a:cubicBezTo>
                <a:cubicBezTo>
                  <a:pt x="17814" y="1096"/>
                  <a:pt x="17720" y="1103"/>
                  <a:pt x="17563" y="1096"/>
                </a:cubicBezTo>
                <a:cubicBezTo>
                  <a:pt x="17358" y="1088"/>
                  <a:pt x="17155" y="1038"/>
                  <a:pt x="17110" y="989"/>
                </a:cubicBezTo>
                <a:cubicBezTo>
                  <a:pt x="17083" y="960"/>
                  <a:pt x="17063" y="950"/>
                  <a:pt x="17050" y="953"/>
                </a:cubicBezTo>
                <a:cubicBezTo>
                  <a:pt x="17036" y="957"/>
                  <a:pt x="17028" y="974"/>
                  <a:pt x="17028" y="1010"/>
                </a:cubicBezTo>
                <a:cubicBezTo>
                  <a:pt x="17028" y="1043"/>
                  <a:pt x="17005" y="1084"/>
                  <a:pt x="16972" y="1122"/>
                </a:cubicBezTo>
                <a:cubicBezTo>
                  <a:pt x="16971" y="1123"/>
                  <a:pt x="16969" y="1121"/>
                  <a:pt x="16968" y="1122"/>
                </a:cubicBezTo>
                <a:cubicBezTo>
                  <a:pt x="16933" y="1166"/>
                  <a:pt x="16886" y="1216"/>
                  <a:pt x="16834" y="1255"/>
                </a:cubicBezTo>
                <a:cubicBezTo>
                  <a:pt x="16719" y="1341"/>
                  <a:pt x="16472" y="1614"/>
                  <a:pt x="16129" y="2042"/>
                </a:cubicBezTo>
                <a:cubicBezTo>
                  <a:pt x="16073" y="2112"/>
                  <a:pt x="15984" y="2242"/>
                  <a:pt x="15923" y="2319"/>
                </a:cubicBezTo>
                <a:cubicBezTo>
                  <a:pt x="15606" y="2722"/>
                  <a:pt x="15255" y="3177"/>
                  <a:pt x="14822" y="3766"/>
                </a:cubicBezTo>
                <a:cubicBezTo>
                  <a:pt x="14618" y="4043"/>
                  <a:pt x="14424" y="4287"/>
                  <a:pt x="14280" y="4461"/>
                </a:cubicBezTo>
                <a:cubicBezTo>
                  <a:pt x="14135" y="4636"/>
                  <a:pt x="14037" y="4735"/>
                  <a:pt x="14021" y="4722"/>
                </a:cubicBezTo>
                <a:cubicBezTo>
                  <a:pt x="14006" y="4708"/>
                  <a:pt x="13996" y="4666"/>
                  <a:pt x="13986" y="4609"/>
                </a:cubicBezTo>
                <a:cubicBezTo>
                  <a:pt x="13986" y="4608"/>
                  <a:pt x="13986" y="4605"/>
                  <a:pt x="13986" y="4604"/>
                </a:cubicBezTo>
                <a:cubicBezTo>
                  <a:pt x="13976" y="4545"/>
                  <a:pt x="13968" y="4476"/>
                  <a:pt x="13968" y="4400"/>
                </a:cubicBezTo>
                <a:cubicBezTo>
                  <a:pt x="13968" y="4299"/>
                  <a:pt x="13958" y="4228"/>
                  <a:pt x="13940" y="4185"/>
                </a:cubicBezTo>
                <a:cubicBezTo>
                  <a:pt x="13934" y="4170"/>
                  <a:pt x="13920" y="4174"/>
                  <a:pt x="13912" y="4164"/>
                </a:cubicBezTo>
                <a:cubicBezTo>
                  <a:pt x="13895" y="4148"/>
                  <a:pt x="13879" y="4131"/>
                  <a:pt x="13851" y="4129"/>
                </a:cubicBezTo>
                <a:cubicBezTo>
                  <a:pt x="13815" y="4131"/>
                  <a:pt x="13756" y="4171"/>
                  <a:pt x="13692" y="4231"/>
                </a:cubicBezTo>
                <a:cubicBezTo>
                  <a:pt x="13676" y="4254"/>
                  <a:pt x="13656" y="4275"/>
                  <a:pt x="13646" y="4302"/>
                </a:cubicBezTo>
                <a:cubicBezTo>
                  <a:pt x="13609" y="4402"/>
                  <a:pt x="13519" y="4510"/>
                  <a:pt x="13448" y="4543"/>
                </a:cubicBezTo>
                <a:cubicBezTo>
                  <a:pt x="13429" y="4551"/>
                  <a:pt x="13417" y="4569"/>
                  <a:pt x="13402" y="4584"/>
                </a:cubicBezTo>
                <a:cubicBezTo>
                  <a:pt x="13352" y="4662"/>
                  <a:pt x="13316" y="4735"/>
                  <a:pt x="13316" y="4778"/>
                </a:cubicBezTo>
                <a:cubicBezTo>
                  <a:pt x="13316" y="4832"/>
                  <a:pt x="13244" y="4914"/>
                  <a:pt x="13157" y="4962"/>
                </a:cubicBezTo>
                <a:cubicBezTo>
                  <a:pt x="13112" y="4987"/>
                  <a:pt x="13072" y="5037"/>
                  <a:pt x="13040" y="5090"/>
                </a:cubicBezTo>
                <a:cubicBezTo>
                  <a:pt x="13008" y="5144"/>
                  <a:pt x="12986" y="5206"/>
                  <a:pt x="12980" y="5269"/>
                </a:cubicBezTo>
                <a:cubicBezTo>
                  <a:pt x="12973" y="5342"/>
                  <a:pt x="12956" y="5391"/>
                  <a:pt x="12930" y="5427"/>
                </a:cubicBezTo>
                <a:cubicBezTo>
                  <a:pt x="12905" y="5464"/>
                  <a:pt x="12870" y="5483"/>
                  <a:pt x="12828" y="5484"/>
                </a:cubicBezTo>
                <a:cubicBezTo>
                  <a:pt x="12751" y="5484"/>
                  <a:pt x="12666" y="5591"/>
                  <a:pt x="12615" y="5744"/>
                </a:cubicBezTo>
                <a:cubicBezTo>
                  <a:pt x="12568" y="5886"/>
                  <a:pt x="12475" y="6000"/>
                  <a:pt x="12410" y="6000"/>
                </a:cubicBezTo>
                <a:cubicBezTo>
                  <a:pt x="12377" y="6000"/>
                  <a:pt x="12336" y="6016"/>
                  <a:pt x="12300" y="6041"/>
                </a:cubicBezTo>
                <a:cubicBezTo>
                  <a:pt x="12264" y="6066"/>
                  <a:pt x="12233" y="6100"/>
                  <a:pt x="12211" y="6138"/>
                </a:cubicBezTo>
                <a:cubicBezTo>
                  <a:pt x="12211" y="6139"/>
                  <a:pt x="12209" y="6142"/>
                  <a:pt x="12208" y="6143"/>
                </a:cubicBezTo>
                <a:cubicBezTo>
                  <a:pt x="12154" y="6244"/>
                  <a:pt x="12177" y="6317"/>
                  <a:pt x="12307" y="6491"/>
                </a:cubicBezTo>
                <a:lnTo>
                  <a:pt x="12477" y="6721"/>
                </a:lnTo>
                <a:lnTo>
                  <a:pt x="12466" y="6726"/>
                </a:lnTo>
                <a:lnTo>
                  <a:pt x="12357" y="6864"/>
                </a:lnTo>
                <a:lnTo>
                  <a:pt x="12095" y="7202"/>
                </a:lnTo>
                <a:cubicBezTo>
                  <a:pt x="11888" y="7461"/>
                  <a:pt x="11501" y="7993"/>
                  <a:pt x="11234" y="8388"/>
                </a:cubicBezTo>
                <a:cubicBezTo>
                  <a:pt x="11233" y="8389"/>
                  <a:pt x="11231" y="8387"/>
                  <a:pt x="11230" y="8388"/>
                </a:cubicBezTo>
                <a:cubicBezTo>
                  <a:pt x="11230" y="8389"/>
                  <a:pt x="11231" y="8392"/>
                  <a:pt x="11230" y="8393"/>
                </a:cubicBezTo>
                <a:cubicBezTo>
                  <a:pt x="11224" y="8402"/>
                  <a:pt x="11216" y="8409"/>
                  <a:pt x="11209" y="8418"/>
                </a:cubicBezTo>
                <a:cubicBezTo>
                  <a:pt x="11207" y="8422"/>
                  <a:pt x="11208" y="8420"/>
                  <a:pt x="11206" y="8424"/>
                </a:cubicBezTo>
                <a:cubicBezTo>
                  <a:pt x="11034" y="8675"/>
                  <a:pt x="10896" y="8854"/>
                  <a:pt x="10798" y="8966"/>
                </a:cubicBezTo>
                <a:cubicBezTo>
                  <a:pt x="10791" y="8995"/>
                  <a:pt x="10770" y="9018"/>
                  <a:pt x="10738" y="9032"/>
                </a:cubicBezTo>
                <a:cubicBezTo>
                  <a:pt x="10724" y="9045"/>
                  <a:pt x="10687" y="9094"/>
                  <a:pt x="10681" y="9093"/>
                </a:cubicBezTo>
                <a:cubicBezTo>
                  <a:pt x="10586" y="9078"/>
                  <a:pt x="10525" y="9084"/>
                  <a:pt x="10479" y="9109"/>
                </a:cubicBezTo>
                <a:cubicBezTo>
                  <a:pt x="10426" y="9166"/>
                  <a:pt x="10387" y="9259"/>
                  <a:pt x="10387" y="9405"/>
                </a:cubicBezTo>
                <a:cubicBezTo>
                  <a:pt x="10387" y="9603"/>
                  <a:pt x="10351" y="9700"/>
                  <a:pt x="10263" y="9733"/>
                </a:cubicBezTo>
                <a:cubicBezTo>
                  <a:pt x="10195" y="9758"/>
                  <a:pt x="10119" y="9872"/>
                  <a:pt x="10097" y="9983"/>
                </a:cubicBezTo>
                <a:cubicBezTo>
                  <a:pt x="10059" y="10176"/>
                  <a:pt x="10055" y="10176"/>
                  <a:pt x="9969" y="10014"/>
                </a:cubicBezTo>
                <a:cubicBezTo>
                  <a:pt x="9920" y="9920"/>
                  <a:pt x="9838" y="9575"/>
                  <a:pt x="9792" y="9242"/>
                </a:cubicBezTo>
                <a:cubicBezTo>
                  <a:pt x="9717" y="8695"/>
                  <a:pt x="9697" y="8641"/>
                  <a:pt x="9576" y="8695"/>
                </a:cubicBezTo>
                <a:cubicBezTo>
                  <a:pt x="9489" y="8733"/>
                  <a:pt x="9416" y="8787"/>
                  <a:pt x="9364" y="8848"/>
                </a:cubicBezTo>
                <a:cubicBezTo>
                  <a:pt x="9311" y="8909"/>
                  <a:pt x="9279" y="8974"/>
                  <a:pt x="9279" y="9037"/>
                </a:cubicBezTo>
                <a:cubicBezTo>
                  <a:pt x="9279" y="9092"/>
                  <a:pt x="9390" y="9333"/>
                  <a:pt x="9527" y="9569"/>
                </a:cubicBezTo>
                <a:cubicBezTo>
                  <a:pt x="9702" y="9872"/>
                  <a:pt x="9790" y="10029"/>
                  <a:pt x="9821" y="10152"/>
                </a:cubicBezTo>
                <a:cubicBezTo>
                  <a:pt x="9836" y="10213"/>
                  <a:pt x="9839" y="10262"/>
                  <a:pt x="9828" y="10321"/>
                </a:cubicBezTo>
                <a:cubicBezTo>
                  <a:pt x="9817" y="10380"/>
                  <a:pt x="9795" y="10445"/>
                  <a:pt x="9764" y="10530"/>
                </a:cubicBezTo>
                <a:lnTo>
                  <a:pt x="9654" y="10827"/>
                </a:lnTo>
                <a:lnTo>
                  <a:pt x="9534" y="10602"/>
                </a:lnTo>
                <a:cubicBezTo>
                  <a:pt x="9489" y="10515"/>
                  <a:pt x="9454" y="10468"/>
                  <a:pt x="9424" y="10448"/>
                </a:cubicBezTo>
                <a:cubicBezTo>
                  <a:pt x="9394" y="10430"/>
                  <a:pt x="9368" y="10442"/>
                  <a:pt x="9339" y="10484"/>
                </a:cubicBezTo>
                <a:cubicBezTo>
                  <a:pt x="9297" y="10545"/>
                  <a:pt x="9222" y="10573"/>
                  <a:pt x="9173" y="10546"/>
                </a:cubicBezTo>
                <a:cubicBezTo>
                  <a:pt x="9065" y="10486"/>
                  <a:pt x="9057" y="10624"/>
                  <a:pt x="9158" y="10771"/>
                </a:cubicBezTo>
                <a:cubicBezTo>
                  <a:pt x="9186" y="10810"/>
                  <a:pt x="9199" y="10851"/>
                  <a:pt x="9201" y="10888"/>
                </a:cubicBezTo>
                <a:cubicBezTo>
                  <a:pt x="9203" y="10926"/>
                  <a:pt x="9191" y="10956"/>
                  <a:pt x="9173" y="10985"/>
                </a:cubicBezTo>
                <a:cubicBezTo>
                  <a:pt x="9155" y="11014"/>
                  <a:pt x="9128" y="11040"/>
                  <a:pt x="9095" y="11052"/>
                </a:cubicBezTo>
                <a:cubicBezTo>
                  <a:pt x="9061" y="11064"/>
                  <a:pt x="9022" y="11064"/>
                  <a:pt x="8978" y="11052"/>
                </a:cubicBezTo>
                <a:cubicBezTo>
                  <a:pt x="8877" y="11024"/>
                  <a:pt x="8827" y="11043"/>
                  <a:pt x="8829" y="11093"/>
                </a:cubicBezTo>
                <a:cubicBezTo>
                  <a:pt x="8830" y="11117"/>
                  <a:pt x="8845" y="11149"/>
                  <a:pt x="8872" y="11190"/>
                </a:cubicBezTo>
                <a:cubicBezTo>
                  <a:pt x="8898" y="11231"/>
                  <a:pt x="8936" y="11278"/>
                  <a:pt x="8988" y="11333"/>
                </a:cubicBezTo>
                <a:lnTo>
                  <a:pt x="9158" y="11507"/>
                </a:lnTo>
                <a:lnTo>
                  <a:pt x="8833" y="11906"/>
                </a:lnTo>
                <a:cubicBezTo>
                  <a:pt x="8597" y="12193"/>
                  <a:pt x="8530" y="12270"/>
                  <a:pt x="8436" y="12233"/>
                </a:cubicBezTo>
                <a:cubicBezTo>
                  <a:pt x="8404" y="12221"/>
                  <a:pt x="8371" y="12195"/>
                  <a:pt x="8326" y="12161"/>
                </a:cubicBezTo>
                <a:cubicBezTo>
                  <a:pt x="8065" y="11965"/>
                  <a:pt x="7626" y="11982"/>
                  <a:pt x="7320" y="12207"/>
                </a:cubicBezTo>
                <a:cubicBezTo>
                  <a:pt x="7231" y="12273"/>
                  <a:pt x="7139" y="12360"/>
                  <a:pt x="7051" y="12458"/>
                </a:cubicBezTo>
                <a:cubicBezTo>
                  <a:pt x="6963" y="12556"/>
                  <a:pt x="6878" y="12672"/>
                  <a:pt x="6803" y="12785"/>
                </a:cubicBezTo>
                <a:cubicBezTo>
                  <a:pt x="6653" y="13010"/>
                  <a:pt x="6539" y="13244"/>
                  <a:pt x="6513" y="13419"/>
                </a:cubicBezTo>
                <a:cubicBezTo>
                  <a:pt x="6484" y="13606"/>
                  <a:pt x="6461" y="13704"/>
                  <a:pt x="6403" y="13746"/>
                </a:cubicBezTo>
                <a:cubicBezTo>
                  <a:pt x="6344" y="13789"/>
                  <a:pt x="6251" y="13775"/>
                  <a:pt x="6081" y="13731"/>
                </a:cubicBezTo>
                <a:cubicBezTo>
                  <a:pt x="5987" y="13707"/>
                  <a:pt x="5909" y="13691"/>
                  <a:pt x="5843" y="13685"/>
                </a:cubicBezTo>
                <a:cubicBezTo>
                  <a:pt x="5796" y="13681"/>
                  <a:pt x="5764" y="13689"/>
                  <a:pt x="5730" y="13695"/>
                </a:cubicBezTo>
                <a:cubicBezTo>
                  <a:pt x="5716" y="13698"/>
                  <a:pt x="5696" y="13696"/>
                  <a:pt x="5684" y="13700"/>
                </a:cubicBezTo>
                <a:cubicBezTo>
                  <a:pt x="5663" y="13708"/>
                  <a:pt x="5649" y="13723"/>
                  <a:pt x="5634" y="13736"/>
                </a:cubicBezTo>
                <a:cubicBezTo>
                  <a:pt x="5620" y="13750"/>
                  <a:pt x="5600" y="13757"/>
                  <a:pt x="5592" y="13777"/>
                </a:cubicBezTo>
                <a:cubicBezTo>
                  <a:pt x="5590" y="13781"/>
                  <a:pt x="5593" y="13788"/>
                  <a:pt x="5592" y="13792"/>
                </a:cubicBezTo>
                <a:cubicBezTo>
                  <a:pt x="5579" y="13830"/>
                  <a:pt x="5572" y="13873"/>
                  <a:pt x="5578" y="13930"/>
                </a:cubicBezTo>
                <a:cubicBezTo>
                  <a:pt x="5592" y="14074"/>
                  <a:pt x="5638" y="14125"/>
                  <a:pt x="5730" y="14104"/>
                </a:cubicBezTo>
                <a:cubicBezTo>
                  <a:pt x="5759" y="14098"/>
                  <a:pt x="5783" y="14098"/>
                  <a:pt x="5811" y="14094"/>
                </a:cubicBezTo>
                <a:cubicBezTo>
                  <a:pt x="5965" y="13982"/>
                  <a:pt x="6347" y="14100"/>
                  <a:pt x="6421" y="14299"/>
                </a:cubicBezTo>
                <a:cubicBezTo>
                  <a:pt x="6428" y="14320"/>
                  <a:pt x="6431" y="14342"/>
                  <a:pt x="6435" y="14365"/>
                </a:cubicBezTo>
                <a:cubicBezTo>
                  <a:pt x="6487" y="14454"/>
                  <a:pt x="6457" y="14523"/>
                  <a:pt x="6367" y="14656"/>
                </a:cubicBezTo>
                <a:cubicBezTo>
                  <a:pt x="6315" y="14757"/>
                  <a:pt x="6246" y="14843"/>
                  <a:pt x="6155" y="14897"/>
                </a:cubicBezTo>
                <a:cubicBezTo>
                  <a:pt x="6093" y="14937"/>
                  <a:pt x="6028" y="14956"/>
                  <a:pt x="5960" y="14953"/>
                </a:cubicBezTo>
                <a:cubicBezTo>
                  <a:pt x="5850" y="14949"/>
                  <a:pt x="5762" y="14983"/>
                  <a:pt x="5762" y="15030"/>
                </a:cubicBezTo>
                <a:cubicBezTo>
                  <a:pt x="5762" y="15077"/>
                  <a:pt x="5671" y="15187"/>
                  <a:pt x="5560" y="15270"/>
                </a:cubicBezTo>
                <a:cubicBezTo>
                  <a:pt x="5548" y="15279"/>
                  <a:pt x="5549" y="15282"/>
                  <a:pt x="5539" y="15291"/>
                </a:cubicBezTo>
                <a:cubicBezTo>
                  <a:pt x="5536" y="15292"/>
                  <a:pt x="5537" y="15294"/>
                  <a:pt x="5535" y="15296"/>
                </a:cubicBezTo>
                <a:cubicBezTo>
                  <a:pt x="5406" y="15400"/>
                  <a:pt x="5367" y="15478"/>
                  <a:pt x="5390" y="15648"/>
                </a:cubicBezTo>
                <a:cubicBezTo>
                  <a:pt x="5402" y="15739"/>
                  <a:pt x="5395" y="15812"/>
                  <a:pt x="5369" y="15879"/>
                </a:cubicBezTo>
                <a:cubicBezTo>
                  <a:pt x="5341" y="15946"/>
                  <a:pt x="5293" y="16011"/>
                  <a:pt x="5209" y="16093"/>
                </a:cubicBezTo>
                <a:cubicBezTo>
                  <a:pt x="5153" y="16148"/>
                  <a:pt x="5108" y="16193"/>
                  <a:pt x="5075" y="16236"/>
                </a:cubicBezTo>
                <a:cubicBezTo>
                  <a:pt x="5042" y="16280"/>
                  <a:pt x="5019" y="16321"/>
                  <a:pt x="5007" y="16359"/>
                </a:cubicBezTo>
                <a:cubicBezTo>
                  <a:pt x="4984" y="16436"/>
                  <a:pt x="5003" y="16506"/>
                  <a:pt x="5053" y="16594"/>
                </a:cubicBezTo>
                <a:cubicBezTo>
                  <a:pt x="5094" y="16665"/>
                  <a:pt x="5093" y="16726"/>
                  <a:pt x="5046" y="16768"/>
                </a:cubicBezTo>
                <a:cubicBezTo>
                  <a:pt x="5007" y="16804"/>
                  <a:pt x="4980" y="16923"/>
                  <a:pt x="4990" y="17034"/>
                </a:cubicBezTo>
                <a:cubicBezTo>
                  <a:pt x="5000" y="17146"/>
                  <a:pt x="4987" y="17289"/>
                  <a:pt x="4958" y="17356"/>
                </a:cubicBezTo>
                <a:cubicBezTo>
                  <a:pt x="4928" y="17424"/>
                  <a:pt x="4936" y="17537"/>
                  <a:pt x="4979" y="17612"/>
                </a:cubicBezTo>
                <a:cubicBezTo>
                  <a:pt x="5012" y="17669"/>
                  <a:pt x="5030" y="17722"/>
                  <a:pt x="5032" y="17765"/>
                </a:cubicBezTo>
                <a:cubicBezTo>
                  <a:pt x="5034" y="17808"/>
                  <a:pt x="5020" y="17841"/>
                  <a:pt x="4993" y="17868"/>
                </a:cubicBezTo>
                <a:cubicBezTo>
                  <a:pt x="4967" y="17895"/>
                  <a:pt x="4930" y="17917"/>
                  <a:pt x="4876" y="17924"/>
                </a:cubicBezTo>
                <a:cubicBezTo>
                  <a:pt x="4824" y="17931"/>
                  <a:pt x="4761" y="17923"/>
                  <a:pt x="4685" y="17908"/>
                </a:cubicBezTo>
                <a:cubicBezTo>
                  <a:pt x="4432" y="17858"/>
                  <a:pt x="4400" y="17873"/>
                  <a:pt x="4380" y="18062"/>
                </a:cubicBezTo>
                <a:cubicBezTo>
                  <a:pt x="4368" y="18179"/>
                  <a:pt x="4320" y="18261"/>
                  <a:pt x="4271" y="18246"/>
                </a:cubicBezTo>
                <a:cubicBezTo>
                  <a:pt x="4168" y="18214"/>
                  <a:pt x="3616" y="18567"/>
                  <a:pt x="3608" y="18670"/>
                </a:cubicBezTo>
                <a:cubicBezTo>
                  <a:pt x="3606" y="18709"/>
                  <a:pt x="3593" y="18821"/>
                  <a:pt x="3580" y="18921"/>
                </a:cubicBezTo>
                <a:cubicBezTo>
                  <a:pt x="3567" y="19021"/>
                  <a:pt x="3594" y="19245"/>
                  <a:pt x="3644" y="19417"/>
                </a:cubicBezTo>
                <a:cubicBezTo>
                  <a:pt x="3679" y="19537"/>
                  <a:pt x="3712" y="19617"/>
                  <a:pt x="3754" y="19667"/>
                </a:cubicBezTo>
                <a:cubicBezTo>
                  <a:pt x="3754" y="19668"/>
                  <a:pt x="3757" y="19667"/>
                  <a:pt x="3757" y="19667"/>
                </a:cubicBezTo>
                <a:cubicBezTo>
                  <a:pt x="3767" y="19678"/>
                  <a:pt x="3782" y="19674"/>
                  <a:pt x="3793" y="19683"/>
                </a:cubicBezTo>
                <a:cubicBezTo>
                  <a:pt x="3833" y="19713"/>
                  <a:pt x="3879" y="19735"/>
                  <a:pt x="3952" y="19739"/>
                </a:cubicBezTo>
                <a:cubicBezTo>
                  <a:pt x="4070" y="19745"/>
                  <a:pt x="4190" y="19746"/>
                  <a:pt x="4218" y="19739"/>
                </a:cubicBezTo>
                <a:cubicBezTo>
                  <a:pt x="4245" y="19732"/>
                  <a:pt x="4286" y="19790"/>
                  <a:pt x="4306" y="19867"/>
                </a:cubicBezTo>
                <a:cubicBezTo>
                  <a:pt x="4312" y="19889"/>
                  <a:pt x="4321" y="19902"/>
                  <a:pt x="4331" y="19913"/>
                </a:cubicBezTo>
                <a:cubicBezTo>
                  <a:pt x="4335" y="19916"/>
                  <a:pt x="4333" y="19921"/>
                  <a:pt x="4338" y="19923"/>
                </a:cubicBezTo>
                <a:cubicBezTo>
                  <a:pt x="4341" y="19925"/>
                  <a:pt x="4349" y="19922"/>
                  <a:pt x="4352" y="19923"/>
                </a:cubicBezTo>
                <a:cubicBezTo>
                  <a:pt x="4386" y="19924"/>
                  <a:pt x="4457" y="19869"/>
                  <a:pt x="4536" y="19800"/>
                </a:cubicBezTo>
                <a:cubicBezTo>
                  <a:pt x="4569" y="19771"/>
                  <a:pt x="4581" y="19767"/>
                  <a:pt x="4625" y="19724"/>
                </a:cubicBezTo>
                <a:cubicBezTo>
                  <a:pt x="4703" y="19646"/>
                  <a:pt x="4776" y="19589"/>
                  <a:pt x="4834" y="19555"/>
                </a:cubicBezTo>
                <a:cubicBezTo>
                  <a:pt x="4851" y="19545"/>
                  <a:pt x="4852" y="19555"/>
                  <a:pt x="4866" y="19550"/>
                </a:cubicBezTo>
                <a:cubicBezTo>
                  <a:pt x="4899" y="19536"/>
                  <a:pt x="4936" y="19512"/>
                  <a:pt x="4944" y="19529"/>
                </a:cubicBezTo>
                <a:cubicBezTo>
                  <a:pt x="4944" y="19530"/>
                  <a:pt x="4943" y="19539"/>
                  <a:pt x="4944" y="19540"/>
                </a:cubicBezTo>
                <a:cubicBezTo>
                  <a:pt x="4944" y="19540"/>
                  <a:pt x="4947" y="19539"/>
                  <a:pt x="4947" y="19540"/>
                </a:cubicBezTo>
                <a:cubicBezTo>
                  <a:pt x="4969" y="19589"/>
                  <a:pt x="4979" y="19935"/>
                  <a:pt x="4972" y="20312"/>
                </a:cubicBezTo>
                <a:cubicBezTo>
                  <a:pt x="4966" y="20615"/>
                  <a:pt x="4958" y="20795"/>
                  <a:pt x="4933" y="20920"/>
                </a:cubicBezTo>
                <a:cubicBezTo>
                  <a:pt x="4910" y="21064"/>
                  <a:pt x="4867" y="21146"/>
                  <a:pt x="4788" y="21222"/>
                </a:cubicBezTo>
                <a:lnTo>
                  <a:pt x="4752" y="21258"/>
                </a:lnTo>
                <a:lnTo>
                  <a:pt x="4653" y="21380"/>
                </a:lnTo>
                <a:lnTo>
                  <a:pt x="4770" y="21411"/>
                </a:lnTo>
                <a:lnTo>
                  <a:pt x="4915" y="21406"/>
                </a:lnTo>
                <a:cubicBezTo>
                  <a:pt x="5076" y="21399"/>
                  <a:pt x="5261" y="21357"/>
                  <a:pt x="5326" y="21309"/>
                </a:cubicBezTo>
                <a:cubicBezTo>
                  <a:pt x="5382" y="21267"/>
                  <a:pt x="5415" y="21268"/>
                  <a:pt x="5439" y="21298"/>
                </a:cubicBezTo>
                <a:cubicBezTo>
                  <a:pt x="5457" y="21316"/>
                  <a:pt x="5468" y="21345"/>
                  <a:pt x="5478" y="21401"/>
                </a:cubicBezTo>
                <a:cubicBezTo>
                  <a:pt x="5479" y="21403"/>
                  <a:pt x="5481" y="21408"/>
                  <a:pt x="5482" y="21411"/>
                </a:cubicBezTo>
                <a:cubicBezTo>
                  <a:pt x="5489" y="21449"/>
                  <a:pt x="5495" y="21475"/>
                  <a:pt x="5510" y="21498"/>
                </a:cubicBezTo>
                <a:cubicBezTo>
                  <a:pt x="5511" y="21499"/>
                  <a:pt x="5513" y="21502"/>
                  <a:pt x="5514" y="21503"/>
                </a:cubicBezTo>
                <a:cubicBezTo>
                  <a:pt x="5530" y="21526"/>
                  <a:pt x="5555" y="21539"/>
                  <a:pt x="5592" y="21549"/>
                </a:cubicBezTo>
                <a:cubicBezTo>
                  <a:pt x="5668" y="21570"/>
                  <a:pt x="5801" y="21569"/>
                  <a:pt x="6038" y="21554"/>
                </a:cubicBezTo>
                <a:cubicBezTo>
                  <a:pt x="6325" y="21536"/>
                  <a:pt x="6611" y="21494"/>
                  <a:pt x="6683" y="21462"/>
                </a:cubicBezTo>
                <a:cubicBezTo>
                  <a:pt x="6734" y="21436"/>
                  <a:pt x="6769" y="21403"/>
                  <a:pt x="6785" y="21365"/>
                </a:cubicBezTo>
                <a:cubicBezTo>
                  <a:pt x="6797" y="21337"/>
                  <a:pt x="6791" y="21304"/>
                  <a:pt x="6785" y="21273"/>
                </a:cubicBezTo>
                <a:cubicBezTo>
                  <a:pt x="6782" y="21259"/>
                  <a:pt x="6788" y="21246"/>
                  <a:pt x="6782" y="21232"/>
                </a:cubicBezTo>
                <a:cubicBezTo>
                  <a:pt x="6762" y="21188"/>
                  <a:pt x="6726" y="21145"/>
                  <a:pt x="6676" y="21104"/>
                </a:cubicBezTo>
                <a:cubicBezTo>
                  <a:pt x="6624" y="21063"/>
                  <a:pt x="6555" y="21024"/>
                  <a:pt x="6477" y="20997"/>
                </a:cubicBezTo>
                <a:cubicBezTo>
                  <a:pt x="6405" y="20971"/>
                  <a:pt x="6352" y="20957"/>
                  <a:pt x="6311" y="20935"/>
                </a:cubicBezTo>
                <a:cubicBezTo>
                  <a:pt x="6270" y="20915"/>
                  <a:pt x="6245" y="20889"/>
                  <a:pt x="6226" y="20859"/>
                </a:cubicBezTo>
                <a:cubicBezTo>
                  <a:pt x="6188" y="20799"/>
                  <a:pt x="6187" y="20708"/>
                  <a:pt x="6187" y="20531"/>
                </a:cubicBezTo>
                <a:cubicBezTo>
                  <a:pt x="6187" y="20318"/>
                  <a:pt x="6160" y="20221"/>
                  <a:pt x="6311" y="20168"/>
                </a:cubicBezTo>
                <a:cubicBezTo>
                  <a:pt x="6461" y="20115"/>
                  <a:pt x="6788" y="20107"/>
                  <a:pt x="7497" y="20071"/>
                </a:cubicBezTo>
                <a:cubicBezTo>
                  <a:pt x="7956" y="20048"/>
                  <a:pt x="8173" y="20039"/>
                  <a:pt x="8319" y="20056"/>
                </a:cubicBezTo>
                <a:cubicBezTo>
                  <a:pt x="8322" y="20054"/>
                  <a:pt x="8323" y="20053"/>
                  <a:pt x="8326" y="20051"/>
                </a:cubicBezTo>
                <a:cubicBezTo>
                  <a:pt x="8389" y="20016"/>
                  <a:pt x="8453" y="20052"/>
                  <a:pt x="8510" y="20112"/>
                </a:cubicBezTo>
                <a:cubicBezTo>
                  <a:pt x="8527" y="20125"/>
                  <a:pt x="8549" y="20146"/>
                  <a:pt x="8563" y="20163"/>
                </a:cubicBezTo>
                <a:cubicBezTo>
                  <a:pt x="8585" y="20190"/>
                  <a:pt x="8606" y="20212"/>
                  <a:pt x="8631" y="20250"/>
                </a:cubicBezTo>
                <a:cubicBezTo>
                  <a:pt x="8771" y="20466"/>
                  <a:pt x="8919" y="20514"/>
                  <a:pt x="9070" y="20414"/>
                </a:cubicBezTo>
                <a:cubicBezTo>
                  <a:pt x="9138" y="20368"/>
                  <a:pt x="9206" y="20299"/>
                  <a:pt x="9275" y="20189"/>
                </a:cubicBezTo>
                <a:lnTo>
                  <a:pt x="9459" y="19897"/>
                </a:lnTo>
                <a:lnTo>
                  <a:pt x="10299" y="19964"/>
                </a:lnTo>
                <a:cubicBezTo>
                  <a:pt x="10597" y="19988"/>
                  <a:pt x="10772" y="20012"/>
                  <a:pt x="10908" y="20041"/>
                </a:cubicBezTo>
                <a:cubicBezTo>
                  <a:pt x="10972" y="20054"/>
                  <a:pt x="11050" y="20069"/>
                  <a:pt x="11092" y="20087"/>
                </a:cubicBezTo>
                <a:cubicBezTo>
                  <a:pt x="11094" y="20087"/>
                  <a:pt x="11097" y="20091"/>
                  <a:pt x="11099" y="20092"/>
                </a:cubicBezTo>
                <a:cubicBezTo>
                  <a:pt x="11103" y="20093"/>
                  <a:pt x="11107" y="20095"/>
                  <a:pt x="11110" y="20097"/>
                </a:cubicBezTo>
                <a:cubicBezTo>
                  <a:pt x="11140" y="20111"/>
                  <a:pt x="11172" y="20125"/>
                  <a:pt x="11195" y="20143"/>
                </a:cubicBezTo>
                <a:cubicBezTo>
                  <a:pt x="11207" y="20152"/>
                  <a:pt x="11235" y="20158"/>
                  <a:pt x="11241" y="20168"/>
                </a:cubicBezTo>
                <a:cubicBezTo>
                  <a:pt x="11247" y="20180"/>
                  <a:pt x="11243" y="20184"/>
                  <a:pt x="11248" y="20194"/>
                </a:cubicBezTo>
                <a:cubicBezTo>
                  <a:pt x="11258" y="20205"/>
                  <a:pt x="11270" y="20212"/>
                  <a:pt x="11280" y="20225"/>
                </a:cubicBezTo>
                <a:cubicBezTo>
                  <a:pt x="11389" y="20370"/>
                  <a:pt x="11513" y="20415"/>
                  <a:pt x="11769" y="20414"/>
                </a:cubicBezTo>
                <a:cubicBezTo>
                  <a:pt x="12252" y="20411"/>
                  <a:pt x="12432" y="20399"/>
                  <a:pt x="12594" y="20291"/>
                </a:cubicBezTo>
                <a:cubicBezTo>
                  <a:pt x="12648" y="20255"/>
                  <a:pt x="12703" y="20208"/>
                  <a:pt x="12764" y="20148"/>
                </a:cubicBezTo>
                <a:lnTo>
                  <a:pt x="13008" y="19903"/>
                </a:lnTo>
                <a:lnTo>
                  <a:pt x="14599" y="19974"/>
                </a:lnTo>
                <a:cubicBezTo>
                  <a:pt x="15688" y="20020"/>
                  <a:pt x="16042" y="20042"/>
                  <a:pt x="16175" y="20117"/>
                </a:cubicBezTo>
                <a:cubicBezTo>
                  <a:pt x="16219" y="20143"/>
                  <a:pt x="16238" y="20175"/>
                  <a:pt x="16253" y="20214"/>
                </a:cubicBezTo>
                <a:cubicBezTo>
                  <a:pt x="16298" y="20337"/>
                  <a:pt x="16413" y="20393"/>
                  <a:pt x="16536" y="20388"/>
                </a:cubicBezTo>
                <a:cubicBezTo>
                  <a:pt x="16659" y="20384"/>
                  <a:pt x="16789" y="20316"/>
                  <a:pt x="16869" y="20189"/>
                </a:cubicBezTo>
                <a:cubicBezTo>
                  <a:pt x="16954" y="20053"/>
                  <a:pt x="17107" y="20022"/>
                  <a:pt x="17439" y="20020"/>
                </a:cubicBezTo>
                <a:cubicBezTo>
                  <a:pt x="17549" y="20019"/>
                  <a:pt x="17597" y="20011"/>
                  <a:pt x="17776" y="20015"/>
                </a:cubicBezTo>
                <a:cubicBezTo>
                  <a:pt x="18207" y="20026"/>
                  <a:pt x="18595" y="20077"/>
                  <a:pt x="18640" y="20128"/>
                </a:cubicBezTo>
                <a:cubicBezTo>
                  <a:pt x="18640" y="20128"/>
                  <a:pt x="18639" y="20132"/>
                  <a:pt x="18640" y="20133"/>
                </a:cubicBezTo>
                <a:cubicBezTo>
                  <a:pt x="18650" y="20143"/>
                  <a:pt x="18653" y="20165"/>
                  <a:pt x="18661" y="20179"/>
                </a:cubicBezTo>
                <a:cubicBezTo>
                  <a:pt x="18686" y="20203"/>
                  <a:pt x="18699" y="20226"/>
                  <a:pt x="18697" y="20255"/>
                </a:cubicBezTo>
                <a:cubicBezTo>
                  <a:pt x="18697" y="20256"/>
                  <a:pt x="18696" y="20260"/>
                  <a:pt x="18697" y="20260"/>
                </a:cubicBezTo>
                <a:cubicBezTo>
                  <a:pt x="18707" y="20300"/>
                  <a:pt x="18711" y="20343"/>
                  <a:pt x="18714" y="20388"/>
                </a:cubicBezTo>
                <a:cubicBezTo>
                  <a:pt x="18716" y="20409"/>
                  <a:pt x="18718" y="20428"/>
                  <a:pt x="18718" y="20450"/>
                </a:cubicBezTo>
                <a:cubicBezTo>
                  <a:pt x="18718" y="20490"/>
                  <a:pt x="18716" y="20522"/>
                  <a:pt x="18711" y="20562"/>
                </a:cubicBezTo>
                <a:cubicBezTo>
                  <a:pt x="18706" y="20600"/>
                  <a:pt x="18698" y="20635"/>
                  <a:pt x="18689" y="20670"/>
                </a:cubicBezTo>
                <a:cubicBezTo>
                  <a:pt x="18683" y="20694"/>
                  <a:pt x="18680" y="20719"/>
                  <a:pt x="18672" y="20741"/>
                </a:cubicBezTo>
                <a:cubicBezTo>
                  <a:pt x="18651" y="20798"/>
                  <a:pt x="18624" y="20849"/>
                  <a:pt x="18590" y="20879"/>
                </a:cubicBezTo>
                <a:cubicBezTo>
                  <a:pt x="18522" y="20941"/>
                  <a:pt x="18471" y="21015"/>
                  <a:pt x="18466" y="21048"/>
                </a:cubicBezTo>
                <a:cubicBezTo>
                  <a:pt x="18467" y="21049"/>
                  <a:pt x="18469" y="21052"/>
                  <a:pt x="18470" y="21053"/>
                </a:cubicBezTo>
                <a:cubicBezTo>
                  <a:pt x="18483" y="21093"/>
                  <a:pt x="19097" y="21091"/>
                  <a:pt x="19387" y="21063"/>
                </a:cubicBezTo>
                <a:cubicBezTo>
                  <a:pt x="19459" y="21052"/>
                  <a:pt x="19522" y="21038"/>
                  <a:pt x="19536" y="21022"/>
                </a:cubicBezTo>
                <a:cubicBezTo>
                  <a:pt x="19527" y="21001"/>
                  <a:pt x="19502" y="20975"/>
                  <a:pt x="19458" y="20941"/>
                </a:cubicBezTo>
                <a:cubicBezTo>
                  <a:pt x="19321" y="20907"/>
                  <a:pt x="19225" y="20647"/>
                  <a:pt x="19203" y="20409"/>
                </a:cubicBezTo>
                <a:cubicBezTo>
                  <a:pt x="19201" y="20394"/>
                  <a:pt x="19200" y="20382"/>
                  <a:pt x="19199" y="20368"/>
                </a:cubicBezTo>
                <a:cubicBezTo>
                  <a:pt x="19195" y="20277"/>
                  <a:pt x="19195" y="20193"/>
                  <a:pt x="19221" y="20133"/>
                </a:cubicBezTo>
                <a:cubicBezTo>
                  <a:pt x="19222" y="20128"/>
                  <a:pt x="19223" y="20121"/>
                  <a:pt x="19224" y="20117"/>
                </a:cubicBezTo>
                <a:cubicBezTo>
                  <a:pt x="19226" y="20115"/>
                  <a:pt x="19226" y="20115"/>
                  <a:pt x="19228" y="20112"/>
                </a:cubicBezTo>
                <a:cubicBezTo>
                  <a:pt x="19252" y="20054"/>
                  <a:pt x="19291" y="20016"/>
                  <a:pt x="19345" y="20010"/>
                </a:cubicBezTo>
                <a:cubicBezTo>
                  <a:pt x="19577" y="19892"/>
                  <a:pt x="19687" y="19781"/>
                  <a:pt x="19660" y="19657"/>
                </a:cubicBezTo>
                <a:cubicBezTo>
                  <a:pt x="19655" y="19625"/>
                  <a:pt x="19655" y="19598"/>
                  <a:pt x="19639" y="19555"/>
                </a:cubicBezTo>
                <a:cubicBezTo>
                  <a:pt x="19558" y="19336"/>
                  <a:pt x="19546" y="19009"/>
                  <a:pt x="19617" y="18946"/>
                </a:cubicBezTo>
                <a:cubicBezTo>
                  <a:pt x="19625" y="18939"/>
                  <a:pt x="19664" y="18963"/>
                  <a:pt x="19681" y="18967"/>
                </a:cubicBezTo>
                <a:cubicBezTo>
                  <a:pt x="19761" y="18894"/>
                  <a:pt x="19896" y="18950"/>
                  <a:pt x="20071" y="19171"/>
                </a:cubicBezTo>
                <a:cubicBezTo>
                  <a:pt x="20154" y="19277"/>
                  <a:pt x="20194" y="19311"/>
                  <a:pt x="20241" y="19355"/>
                </a:cubicBezTo>
                <a:cubicBezTo>
                  <a:pt x="20291" y="19398"/>
                  <a:pt x="20323" y="19420"/>
                  <a:pt x="20333" y="19422"/>
                </a:cubicBezTo>
                <a:cubicBezTo>
                  <a:pt x="20333" y="19417"/>
                  <a:pt x="20343" y="19420"/>
                  <a:pt x="20340" y="19412"/>
                </a:cubicBezTo>
                <a:cubicBezTo>
                  <a:pt x="20332" y="19388"/>
                  <a:pt x="20304" y="19346"/>
                  <a:pt x="20269" y="19289"/>
                </a:cubicBezTo>
                <a:cubicBezTo>
                  <a:pt x="20267" y="19285"/>
                  <a:pt x="20264" y="19278"/>
                  <a:pt x="20262" y="19274"/>
                </a:cubicBezTo>
                <a:cubicBezTo>
                  <a:pt x="20260" y="19271"/>
                  <a:pt x="20260" y="19267"/>
                  <a:pt x="20258" y="19263"/>
                </a:cubicBezTo>
                <a:cubicBezTo>
                  <a:pt x="20202" y="19168"/>
                  <a:pt x="20156" y="19017"/>
                  <a:pt x="20156" y="18921"/>
                </a:cubicBezTo>
                <a:cubicBezTo>
                  <a:pt x="20155" y="18854"/>
                  <a:pt x="20149" y="18796"/>
                  <a:pt x="20138" y="18747"/>
                </a:cubicBezTo>
                <a:cubicBezTo>
                  <a:pt x="20138" y="18746"/>
                  <a:pt x="20138" y="18743"/>
                  <a:pt x="20138" y="18742"/>
                </a:cubicBezTo>
                <a:cubicBezTo>
                  <a:pt x="20104" y="18592"/>
                  <a:pt x="20013" y="18514"/>
                  <a:pt x="19812" y="18420"/>
                </a:cubicBezTo>
                <a:cubicBezTo>
                  <a:pt x="19738" y="18385"/>
                  <a:pt x="19681" y="18357"/>
                  <a:pt x="19639" y="18328"/>
                </a:cubicBezTo>
                <a:cubicBezTo>
                  <a:pt x="19596" y="18298"/>
                  <a:pt x="19570" y="18267"/>
                  <a:pt x="19550" y="18220"/>
                </a:cubicBezTo>
                <a:cubicBezTo>
                  <a:pt x="19510" y="18129"/>
                  <a:pt x="19504" y="17984"/>
                  <a:pt x="19497" y="17699"/>
                </a:cubicBezTo>
                <a:cubicBezTo>
                  <a:pt x="19484" y="17186"/>
                  <a:pt x="19487" y="16849"/>
                  <a:pt x="19515" y="16615"/>
                </a:cubicBezTo>
                <a:cubicBezTo>
                  <a:pt x="19543" y="16381"/>
                  <a:pt x="19595" y="16252"/>
                  <a:pt x="19681" y="16155"/>
                </a:cubicBezTo>
                <a:cubicBezTo>
                  <a:pt x="19771" y="16053"/>
                  <a:pt x="19887" y="15965"/>
                  <a:pt x="19936" y="15965"/>
                </a:cubicBezTo>
                <a:cubicBezTo>
                  <a:pt x="19985" y="15965"/>
                  <a:pt x="20025" y="15925"/>
                  <a:pt x="20025" y="15873"/>
                </a:cubicBezTo>
                <a:cubicBezTo>
                  <a:pt x="20025" y="15838"/>
                  <a:pt x="20002" y="15813"/>
                  <a:pt x="19975" y="15797"/>
                </a:cubicBezTo>
                <a:cubicBezTo>
                  <a:pt x="19913" y="15777"/>
                  <a:pt x="19767" y="15844"/>
                  <a:pt x="19483" y="16006"/>
                </a:cubicBezTo>
                <a:cubicBezTo>
                  <a:pt x="19342" y="16089"/>
                  <a:pt x="19193" y="16182"/>
                  <a:pt x="19104" y="16252"/>
                </a:cubicBezTo>
                <a:cubicBezTo>
                  <a:pt x="19030" y="16310"/>
                  <a:pt x="18968" y="16291"/>
                  <a:pt x="18916" y="16201"/>
                </a:cubicBezTo>
                <a:cubicBezTo>
                  <a:pt x="18912" y="16194"/>
                  <a:pt x="18912" y="16187"/>
                  <a:pt x="18909" y="16180"/>
                </a:cubicBezTo>
                <a:cubicBezTo>
                  <a:pt x="18875" y="16158"/>
                  <a:pt x="18852" y="16124"/>
                  <a:pt x="18852" y="16063"/>
                </a:cubicBezTo>
                <a:cubicBezTo>
                  <a:pt x="18852" y="16042"/>
                  <a:pt x="18868" y="16011"/>
                  <a:pt x="18884" y="15986"/>
                </a:cubicBezTo>
                <a:cubicBezTo>
                  <a:pt x="18887" y="15977"/>
                  <a:pt x="18891" y="15974"/>
                  <a:pt x="18895" y="15965"/>
                </a:cubicBezTo>
                <a:cubicBezTo>
                  <a:pt x="18913" y="15924"/>
                  <a:pt x="18947" y="15895"/>
                  <a:pt x="18991" y="15884"/>
                </a:cubicBezTo>
                <a:cubicBezTo>
                  <a:pt x="18994" y="15881"/>
                  <a:pt x="18994" y="15881"/>
                  <a:pt x="18998" y="15879"/>
                </a:cubicBezTo>
                <a:cubicBezTo>
                  <a:pt x="19076" y="15833"/>
                  <a:pt x="19113" y="15792"/>
                  <a:pt x="19086" y="15786"/>
                </a:cubicBezTo>
                <a:cubicBezTo>
                  <a:pt x="19085" y="15783"/>
                  <a:pt x="19087" y="15780"/>
                  <a:pt x="19086" y="15776"/>
                </a:cubicBezTo>
                <a:cubicBezTo>
                  <a:pt x="19075" y="15766"/>
                  <a:pt x="19077" y="15732"/>
                  <a:pt x="19090" y="15684"/>
                </a:cubicBezTo>
                <a:cubicBezTo>
                  <a:pt x="19100" y="15644"/>
                  <a:pt x="19112" y="15599"/>
                  <a:pt x="19136" y="15546"/>
                </a:cubicBezTo>
                <a:cubicBezTo>
                  <a:pt x="19199" y="15407"/>
                  <a:pt x="19231" y="15320"/>
                  <a:pt x="19235" y="15275"/>
                </a:cubicBezTo>
                <a:cubicBezTo>
                  <a:pt x="19232" y="15236"/>
                  <a:pt x="19205" y="15241"/>
                  <a:pt x="19146" y="15311"/>
                </a:cubicBezTo>
                <a:cubicBezTo>
                  <a:pt x="19093" y="15375"/>
                  <a:pt x="18997" y="15393"/>
                  <a:pt x="18934" y="15357"/>
                </a:cubicBezTo>
                <a:cubicBezTo>
                  <a:pt x="18833" y="15300"/>
                  <a:pt x="18844" y="15267"/>
                  <a:pt x="19015" y="15066"/>
                </a:cubicBezTo>
                <a:cubicBezTo>
                  <a:pt x="19123" y="14939"/>
                  <a:pt x="19366" y="14767"/>
                  <a:pt x="19554" y="14687"/>
                </a:cubicBezTo>
                <a:cubicBezTo>
                  <a:pt x="19587" y="14673"/>
                  <a:pt x="19604" y="14660"/>
                  <a:pt x="19632" y="14646"/>
                </a:cubicBezTo>
                <a:cubicBezTo>
                  <a:pt x="19636" y="14643"/>
                  <a:pt x="19635" y="14639"/>
                  <a:pt x="19639" y="14636"/>
                </a:cubicBezTo>
                <a:cubicBezTo>
                  <a:pt x="19640" y="14635"/>
                  <a:pt x="19645" y="14642"/>
                  <a:pt x="19646" y="14641"/>
                </a:cubicBezTo>
                <a:cubicBezTo>
                  <a:pt x="19706" y="14610"/>
                  <a:pt x="19757" y="14581"/>
                  <a:pt x="19795" y="14549"/>
                </a:cubicBezTo>
                <a:cubicBezTo>
                  <a:pt x="19795" y="14548"/>
                  <a:pt x="19794" y="14545"/>
                  <a:pt x="19795" y="14544"/>
                </a:cubicBezTo>
                <a:cubicBezTo>
                  <a:pt x="19797" y="14542"/>
                  <a:pt x="19796" y="14541"/>
                  <a:pt x="19798" y="14539"/>
                </a:cubicBezTo>
                <a:cubicBezTo>
                  <a:pt x="19831" y="14509"/>
                  <a:pt x="19855" y="14479"/>
                  <a:pt x="19869" y="14447"/>
                </a:cubicBezTo>
                <a:cubicBezTo>
                  <a:pt x="19872" y="14438"/>
                  <a:pt x="19870" y="14430"/>
                  <a:pt x="19872" y="14421"/>
                </a:cubicBezTo>
                <a:cubicBezTo>
                  <a:pt x="19879" y="14395"/>
                  <a:pt x="19889" y="14368"/>
                  <a:pt x="19883" y="14339"/>
                </a:cubicBezTo>
                <a:cubicBezTo>
                  <a:pt x="19874" y="14298"/>
                  <a:pt x="19856" y="14255"/>
                  <a:pt x="19823" y="14207"/>
                </a:cubicBezTo>
                <a:cubicBezTo>
                  <a:pt x="19777" y="14140"/>
                  <a:pt x="19772" y="14061"/>
                  <a:pt x="19795" y="14007"/>
                </a:cubicBezTo>
                <a:cubicBezTo>
                  <a:pt x="19816" y="13953"/>
                  <a:pt x="19863" y="13923"/>
                  <a:pt x="19922" y="13956"/>
                </a:cubicBezTo>
                <a:cubicBezTo>
                  <a:pt x="19974" y="13985"/>
                  <a:pt x="20019" y="13967"/>
                  <a:pt x="20042" y="13925"/>
                </a:cubicBezTo>
                <a:cubicBezTo>
                  <a:pt x="20054" y="13905"/>
                  <a:pt x="20060" y="13877"/>
                  <a:pt x="20060" y="13849"/>
                </a:cubicBezTo>
                <a:cubicBezTo>
                  <a:pt x="20060" y="13819"/>
                  <a:pt x="20051" y="13784"/>
                  <a:pt x="20035" y="13751"/>
                </a:cubicBezTo>
                <a:cubicBezTo>
                  <a:pt x="20011" y="13702"/>
                  <a:pt x="19947" y="13665"/>
                  <a:pt x="19894" y="13665"/>
                </a:cubicBezTo>
                <a:cubicBezTo>
                  <a:pt x="19864" y="13665"/>
                  <a:pt x="19840" y="13639"/>
                  <a:pt x="19819" y="13593"/>
                </a:cubicBezTo>
                <a:cubicBezTo>
                  <a:pt x="19799" y="13547"/>
                  <a:pt x="19784" y="13479"/>
                  <a:pt x="19777" y="13399"/>
                </a:cubicBezTo>
                <a:cubicBezTo>
                  <a:pt x="19777" y="13396"/>
                  <a:pt x="19773" y="13396"/>
                  <a:pt x="19773" y="13394"/>
                </a:cubicBezTo>
                <a:cubicBezTo>
                  <a:pt x="19762" y="13252"/>
                  <a:pt x="19800" y="13135"/>
                  <a:pt x="19869" y="13005"/>
                </a:cubicBezTo>
                <a:cubicBezTo>
                  <a:pt x="19895" y="12951"/>
                  <a:pt x="19928" y="12901"/>
                  <a:pt x="19965" y="12846"/>
                </a:cubicBezTo>
                <a:cubicBezTo>
                  <a:pt x="19975" y="12832"/>
                  <a:pt x="19978" y="12821"/>
                  <a:pt x="19989" y="12806"/>
                </a:cubicBezTo>
                <a:cubicBezTo>
                  <a:pt x="19996" y="12796"/>
                  <a:pt x="19996" y="12800"/>
                  <a:pt x="20003" y="12790"/>
                </a:cubicBezTo>
                <a:cubicBezTo>
                  <a:pt x="20084" y="12680"/>
                  <a:pt x="20180" y="12566"/>
                  <a:pt x="20301" y="12458"/>
                </a:cubicBezTo>
                <a:cubicBezTo>
                  <a:pt x="20351" y="12413"/>
                  <a:pt x="20391" y="12362"/>
                  <a:pt x="20425" y="12304"/>
                </a:cubicBezTo>
                <a:cubicBezTo>
                  <a:pt x="20426" y="12302"/>
                  <a:pt x="20427" y="12302"/>
                  <a:pt x="20428" y="12299"/>
                </a:cubicBezTo>
                <a:cubicBezTo>
                  <a:pt x="20429" y="12298"/>
                  <a:pt x="20431" y="12296"/>
                  <a:pt x="20432" y="12294"/>
                </a:cubicBezTo>
                <a:cubicBezTo>
                  <a:pt x="20447" y="12267"/>
                  <a:pt x="20456" y="12232"/>
                  <a:pt x="20467" y="12202"/>
                </a:cubicBezTo>
                <a:cubicBezTo>
                  <a:pt x="20488" y="12148"/>
                  <a:pt x="20503" y="12097"/>
                  <a:pt x="20510" y="12044"/>
                </a:cubicBezTo>
                <a:cubicBezTo>
                  <a:pt x="20513" y="12025"/>
                  <a:pt x="20515" y="12002"/>
                  <a:pt x="20517" y="11982"/>
                </a:cubicBezTo>
                <a:cubicBezTo>
                  <a:pt x="20520" y="11905"/>
                  <a:pt x="20513" y="11827"/>
                  <a:pt x="20492" y="11716"/>
                </a:cubicBezTo>
                <a:cubicBezTo>
                  <a:pt x="20468" y="11587"/>
                  <a:pt x="20458" y="11494"/>
                  <a:pt x="20467" y="11415"/>
                </a:cubicBezTo>
                <a:cubicBezTo>
                  <a:pt x="20474" y="11361"/>
                  <a:pt x="20505" y="11301"/>
                  <a:pt x="20535" y="11241"/>
                </a:cubicBezTo>
                <a:cubicBezTo>
                  <a:pt x="20544" y="11222"/>
                  <a:pt x="20541" y="11205"/>
                  <a:pt x="20552" y="11185"/>
                </a:cubicBezTo>
                <a:cubicBezTo>
                  <a:pt x="20553" y="11184"/>
                  <a:pt x="20552" y="11180"/>
                  <a:pt x="20552" y="11180"/>
                </a:cubicBezTo>
                <a:cubicBezTo>
                  <a:pt x="20603" y="11090"/>
                  <a:pt x="20638" y="10997"/>
                  <a:pt x="20655" y="10898"/>
                </a:cubicBezTo>
                <a:cubicBezTo>
                  <a:pt x="20658" y="10885"/>
                  <a:pt x="20657" y="10875"/>
                  <a:pt x="20659" y="10863"/>
                </a:cubicBezTo>
                <a:cubicBezTo>
                  <a:pt x="20670" y="10780"/>
                  <a:pt x="20667" y="10691"/>
                  <a:pt x="20655" y="10602"/>
                </a:cubicBezTo>
                <a:cubicBezTo>
                  <a:pt x="20650" y="10570"/>
                  <a:pt x="20648" y="10543"/>
                  <a:pt x="20641" y="10510"/>
                </a:cubicBezTo>
                <a:cubicBezTo>
                  <a:pt x="20595" y="10290"/>
                  <a:pt x="20482" y="10050"/>
                  <a:pt x="20305" y="9779"/>
                </a:cubicBezTo>
                <a:cubicBezTo>
                  <a:pt x="20303" y="9778"/>
                  <a:pt x="20302" y="9774"/>
                  <a:pt x="20301" y="9773"/>
                </a:cubicBezTo>
                <a:cubicBezTo>
                  <a:pt x="20220" y="9719"/>
                  <a:pt x="20156" y="9633"/>
                  <a:pt x="20156" y="9584"/>
                </a:cubicBezTo>
                <a:cubicBezTo>
                  <a:pt x="20156" y="9548"/>
                  <a:pt x="20110" y="9471"/>
                  <a:pt x="20071" y="9400"/>
                </a:cubicBezTo>
                <a:cubicBezTo>
                  <a:pt x="20046" y="9356"/>
                  <a:pt x="20026" y="9309"/>
                  <a:pt x="20007" y="9267"/>
                </a:cubicBezTo>
                <a:cubicBezTo>
                  <a:pt x="19971" y="9204"/>
                  <a:pt x="19944" y="9128"/>
                  <a:pt x="19926" y="9047"/>
                </a:cubicBezTo>
                <a:cubicBezTo>
                  <a:pt x="19919" y="9020"/>
                  <a:pt x="19913" y="8989"/>
                  <a:pt x="19908" y="8960"/>
                </a:cubicBezTo>
                <a:cubicBezTo>
                  <a:pt x="19898" y="8896"/>
                  <a:pt x="19895" y="8817"/>
                  <a:pt x="19894" y="8735"/>
                </a:cubicBezTo>
                <a:cubicBezTo>
                  <a:pt x="19892" y="8677"/>
                  <a:pt x="19887" y="8615"/>
                  <a:pt x="19890" y="8546"/>
                </a:cubicBezTo>
                <a:cubicBezTo>
                  <a:pt x="19896" y="8410"/>
                  <a:pt x="19910" y="8254"/>
                  <a:pt x="19929" y="8066"/>
                </a:cubicBezTo>
                <a:cubicBezTo>
                  <a:pt x="19960" y="7772"/>
                  <a:pt x="19960" y="7670"/>
                  <a:pt x="19894" y="7575"/>
                </a:cubicBezTo>
                <a:cubicBezTo>
                  <a:pt x="19871" y="7543"/>
                  <a:pt x="19841" y="7510"/>
                  <a:pt x="19802" y="7473"/>
                </a:cubicBezTo>
                <a:cubicBezTo>
                  <a:pt x="19639" y="7319"/>
                  <a:pt x="19631" y="7267"/>
                  <a:pt x="19649" y="6675"/>
                </a:cubicBezTo>
                <a:cubicBezTo>
                  <a:pt x="19666" y="6127"/>
                  <a:pt x="19682" y="6051"/>
                  <a:pt x="19791" y="6051"/>
                </a:cubicBezTo>
                <a:cubicBezTo>
                  <a:pt x="19821" y="6051"/>
                  <a:pt x="19850" y="6033"/>
                  <a:pt x="19876" y="6015"/>
                </a:cubicBezTo>
                <a:cubicBezTo>
                  <a:pt x="19892" y="6003"/>
                  <a:pt x="19904" y="5986"/>
                  <a:pt x="19915" y="5969"/>
                </a:cubicBezTo>
                <a:cubicBezTo>
                  <a:pt x="19918" y="5964"/>
                  <a:pt x="19923" y="5959"/>
                  <a:pt x="19926" y="5954"/>
                </a:cubicBezTo>
                <a:cubicBezTo>
                  <a:pt x="19925" y="5922"/>
                  <a:pt x="19925" y="5867"/>
                  <a:pt x="19922" y="5847"/>
                </a:cubicBezTo>
                <a:cubicBezTo>
                  <a:pt x="19915" y="5839"/>
                  <a:pt x="19900" y="5841"/>
                  <a:pt x="19890" y="5836"/>
                </a:cubicBezTo>
                <a:cubicBezTo>
                  <a:pt x="19870" y="5833"/>
                  <a:pt x="19856" y="5819"/>
                  <a:pt x="19823" y="5826"/>
                </a:cubicBezTo>
                <a:cubicBezTo>
                  <a:pt x="19708" y="5849"/>
                  <a:pt x="19671" y="5775"/>
                  <a:pt x="19632" y="5530"/>
                </a:cubicBezTo>
                <a:cubicBezTo>
                  <a:pt x="19602" y="5427"/>
                  <a:pt x="19583" y="5328"/>
                  <a:pt x="19582" y="5213"/>
                </a:cubicBezTo>
                <a:cubicBezTo>
                  <a:pt x="19577" y="5159"/>
                  <a:pt x="19582" y="5109"/>
                  <a:pt x="19586" y="5069"/>
                </a:cubicBezTo>
                <a:cubicBezTo>
                  <a:pt x="19588" y="5048"/>
                  <a:pt x="19585" y="5028"/>
                  <a:pt x="19589" y="5008"/>
                </a:cubicBezTo>
                <a:cubicBezTo>
                  <a:pt x="19591" y="4999"/>
                  <a:pt x="19594" y="4986"/>
                  <a:pt x="19596" y="4977"/>
                </a:cubicBezTo>
                <a:cubicBezTo>
                  <a:pt x="19616" y="4891"/>
                  <a:pt x="19649" y="4817"/>
                  <a:pt x="19699" y="4778"/>
                </a:cubicBezTo>
                <a:cubicBezTo>
                  <a:pt x="19703" y="4775"/>
                  <a:pt x="19709" y="4766"/>
                  <a:pt x="19713" y="4763"/>
                </a:cubicBezTo>
                <a:cubicBezTo>
                  <a:pt x="19737" y="4728"/>
                  <a:pt x="19755" y="4704"/>
                  <a:pt x="19787" y="4660"/>
                </a:cubicBezTo>
                <a:cubicBezTo>
                  <a:pt x="19852" y="4572"/>
                  <a:pt x="19910" y="4469"/>
                  <a:pt x="19954" y="4379"/>
                </a:cubicBezTo>
                <a:cubicBezTo>
                  <a:pt x="19954" y="4378"/>
                  <a:pt x="19957" y="4380"/>
                  <a:pt x="19957" y="4379"/>
                </a:cubicBezTo>
                <a:cubicBezTo>
                  <a:pt x="19968" y="4357"/>
                  <a:pt x="19966" y="4343"/>
                  <a:pt x="19975" y="4323"/>
                </a:cubicBezTo>
                <a:cubicBezTo>
                  <a:pt x="19992" y="4284"/>
                  <a:pt x="20003" y="4256"/>
                  <a:pt x="20011" y="4226"/>
                </a:cubicBezTo>
                <a:cubicBezTo>
                  <a:pt x="20029" y="4158"/>
                  <a:pt x="20041" y="4091"/>
                  <a:pt x="20046" y="4026"/>
                </a:cubicBezTo>
                <a:cubicBezTo>
                  <a:pt x="20046" y="4022"/>
                  <a:pt x="20046" y="4015"/>
                  <a:pt x="20046" y="4011"/>
                </a:cubicBezTo>
                <a:cubicBezTo>
                  <a:pt x="20060" y="3838"/>
                  <a:pt x="20083" y="3728"/>
                  <a:pt x="20177" y="3479"/>
                </a:cubicBezTo>
                <a:cubicBezTo>
                  <a:pt x="20211" y="3388"/>
                  <a:pt x="20238" y="3278"/>
                  <a:pt x="20255" y="3162"/>
                </a:cubicBezTo>
                <a:cubicBezTo>
                  <a:pt x="20272" y="3046"/>
                  <a:pt x="20278" y="2925"/>
                  <a:pt x="20273" y="2825"/>
                </a:cubicBezTo>
                <a:cubicBezTo>
                  <a:pt x="20256" y="2538"/>
                  <a:pt x="20215" y="2457"/>
                  <a:pt x="20025" y="2324"/>
                </a:cubicBezTo>
                <a:cubicBezTo>
                  <a:pt x="19899" y="2235"/>
                  <a:pt x="19742" y="2135"/>
                  <a:pt x="19674" y="2104"/>
                </a:cubicBezTo>
                <a:cubicBezTo>
                  <a:pt x="19647" y="2091"/>
                  <a:pt x="19626" y="2079"/>
                  <a:pt x="19610" y="2058"/>
                </a:cubicBezTo>
                <a:cubicBezTo>
                  <a:pt x="19599" y="2043"/>
                  <a:pt x="19595" y="2021"/>
                  <a:pt x="19589" y="1996"/>
                </a:cubicBezTo>
                <a:cubicBezTo>
                  <a:pt x="19586" y="1985"/>
                  <a:pt x="19580" y="1975"/>
                  <a:pt x="19578" y="1961"/>
                </a:cubicBezTo>
                <a:cubicBezTo>
                  <a:pt x="19568" y="1876"/>
                  <a:pt x="19576" y="1732"/>
                  <a:pt x="19593" y="1495"/>
                </a:cubicBezTo>
                <a:cubicBezTo>
                  <a:pt x="19593" y="1486"/>
                  <a:pt x="19592" y="1484"/>
                  <a:pt x="19593" y="1475"/>
                </a:cubicBezTo>
                <a:cubicBezTo>
                  <a:pt x="19621" y="1081"/>
                  <a:pt x="19617" y="961"/>
                  <a:pt x="19571" y="953"/>
                </a:cubicBezTo>
                <a:lnTo>
                  <a:pt x="19355" y="999"/>
                </a:lnTo>
                <a:cubicBezTo>
                  <a:pt x="19329" y="1005"/>
                  <a:pt x="19276" y="1009"/>
                  <a:pt x="19242" y="1015"/>
                </a:cubicBezTo>
                <a:cubicBezTo>
                  <a:pt x="19128" y="1036"/>
                  <a:pt x="19073" y="1053"/>
                  <a:pt x="18923" y="1071"/>
                </a:cubicBezTo>
                <a:cubicBezTo>
                  <a:pt x="18604" y="1109"/>
                  <a:pt x="18483" y="1115"/>
                  <a:pt x="18420" y="1066"/>
                </a:cubicBezTo>
                <a:lnTo>
                  <a:pt x="18364" y="1066"/>
                </a:lnTo>
                <a:lnTo>
                  <a:pt x="18364" y="979"/>
                </a:lnTo>
                <a:cubicBezTo>
                  <a:pt x="18356" y="957"/>
                  <a:pt x="18350" y="937"/>
                  <a:pt x="18342" y="907"/>
                </a:cubicBezTo>
                <a:cubicBezTo>
                  <a:pt x="18309" y="776"/>
                  <a:pt x="18311" y="585"/>
                  <a:pt x="18349" y="427"/>
                </a:cubicBezTo>
                <a:cubicBezTo>
                  <a:pt x="18353" y="411"/>
                  <a:pt x="18350" y="401"/>
                  <a:pt x="18353" y="386"/>
                </a:cubicBezTo>
                <a:cubicBezTo>
                  <a:pt x="18347" y="221"/>
                  <a:pt x="18337" y="88"/>
                  <a:pt x="18303" y="38"/>
                </a:cubicBezTo>
                <a:cubicBezTo>
                  <a:pt x="18291" y="29"/>
                  <a:pt x="18283" y="17"/>
                  <a:pt x="18268" y="12"/>
                </a:cubicBezTo>
                <a:cubicBezTo>
                  <a:pt x="18264" y="10"/>
                  <a:pt x="18259" y="4"/>
                  <a:pt x="18254" y="2"/>
                </a:cubicBezTo>
                <a:close/>
                <a:moveTo>
                  <a:pt x="1944" y="12908"/>
                </a:moveTo>
                <a:cubicBezTo>
                  <a:pt x="1672" y="12905"/>
                  <a:pt x="1369" y="12946"/>
                  <a:pt x="1186" y="13031"/>
                </a:cubicBezTo>
                <a:cubicBezTo>
                  <a:pt x="955" y="13137"/>
                  <a:pt x="802" y="13301"/>
                  <a:pt x="584" y="13670"/>
                </a:cubicBezTo>
                <a:cubicBezTo>
                  <a:pt x="334" y="14091"/>
                  <a:pt x="289" y="14222"/>
                  <a:pt x="290" y="14570"/>
                </a:cubicBezTo>
                <a:cubicBezTo>
                  <a:pt x="290" y="14690"/>
                  <a:pt x="306" y="14827"/>
                  <a:pt x="329" y="14953"/>
                </a:cubicBezTo>
                <a:cubicBezTo>
                  <a:pt x="336" y="14996"/>
                  <a:pt x="351" y="15025"/>
                  <a:pt x="360" y="15066"/>
                </a:cubicBezTo>
                <a:cubicBezTo>
                  <a:pt x="380" y="15145"/>
                  <a:pt x="398" y="15229"/>
                  <a:pt x="424" y="15291"/>
                </a:cubicBezTo>
                <a:cubicBezTo>
                  <a:pt x="497" y="15462"/>
                  <a:pt x="538" y="15644"/>
                  <a:pt x="516" y="15694"/>
                </a:cubicBezTo>
                <a:cubicBezTo>
                  <a:pt x="514" y="15701"/>
                  <a:pt x="514" y="15712"/>
                  <a:pt x="513" y="15720"/>
                </a:cubicBezTo>
                <a:cubicBezTo>
                  <a:pt x="508" y="15743"/>
                  <a:pt x="505" y="15767"/>
                  <a:pt x="509" y="15797"/>
                </a:cubicBezTo>
                <a:cubicBezTo>
                  <a:pt x="515" y="15836"/>
                  <a:pt x="529" y="15880"/>
                  <a:pt x="548" y="15914"/>
                </a:cubicBezTo>
                <a:cubicBezTo>
                  <a:pt x="601" y="16007"/>
                  <a:pt x="593" y="16068"/>
                  <a:pt x="516" y="16160"/>
                </a:cubicBezTo>
                <a:cubicBezTo>
                  <a:pt x="506" y="16172"/>
                  <a:pt x="498" y="16192"/>
                  <a:pt x="488" y="16206"/>
                </a:cubicBezTo>
                <a:cubicBezTo>
                  <a:pt x="465" y="16268"/>
                  <a:pt x="449" y="16320"/>
                  <a:pt x="414" y="16395"/>
                </a:cubicBezTo>
                <a:cubicBezTo>
                  <a:pt x="351" y="16530"/>
                  <a:pt x="297" y="16689"/>
                  <a:pt x="251" y="16865"/>
                </a:cubicBezTo>
                <a:cubicBezTo>
                  <a:pt x="204" y="17067"/>
                  <a:pt x="157" y="17269"/>
                  <a:pt x="120" y="17556"/>
                </a:cubicBezTo>
                <a:cubicBezTo>
                  <a:pt x="69" y="17948"/>
                  <a:pt x="18" y="18337"/>
                  <a:pt x="6" y="18415"/>
                </a:cubicBezTo>
                <a:cubicBezTo>
                  <a:pt x="-15" y="18556"/>
                  <a:pt x="15" y="18697"/>
                  <a:pt x="102" y="18854"/>
                </a:cubicBezTo>
                <a:cubicBezTo>
                  <a:pt x="102" y="18855"/>
                  <a:pt x="102" y="18859"/>
                  <a:pt x="102" y="18859"/>
                </a:cubicBezTo>
                <a:cubicBezTo>
                  <a:pt x="145" y="18938"/>
                  <a:pt x="204" y="19019"/>
                  <a:pt x="275" y="19105"/>
                </a:cubicBezTo>
                <a:cubicBezTo>
                  <a:pt x="347" y="19190"/>
                  <a:pt x="436" y="19281"/>
                  <a:pt x="538" y="19376"/>
                </a:cubicBezTo>
                <a:lnTo>
                  <a:pt x="956" y="19765"/>
                </a:lnTo>
                <a:lnTo>
                  <a:pt x="906" y="20194"/>
                </a:lnTo>
                <a:cubicBezTo>
                  <a:pt x="878" y="20429"/>
                  <a:pt x="856" y="20810"/>
                  <a:pt x="853" y="21043"/>
                </a:cubicBezTo>
                <a:cubicBezTo>
                  <a:pt x="851" y="21211"/>
                  <a:pt x="855" y="21317"/>
                  <a:pt x="871" y="21380"/>
                </a:cubicBezTo>
                <a:cubicBezTo>
                  <a:pt x="872" y="21384"/>
                  <a:pt x="873" y="21387"/>
                  <a:pt x="874" y="21390"/>
                </a:cubicBezTo>
                <a:cubicBezTo>
                  <a:pt x="890" y="21436"/>
                  <a:pt x="915" y="21451"/>
                  <a:pt x="956" y="21442"/>
                </a:cubicBezTo>
                <a:cubicBezTo>
                  <a:pt x="1016" y="21427"/>
                  <a:pt x="1082" y="21460"/>
                  <a:pt x="1104" y="21513"/>
                </a:cubicBezTo>
                <a:cubicBezTo>
                  <a:pt x="1112" y="21532"/>
                  <a:pt x="1135" y="21541"/>
                  <a:pt x="1154" y="21554"/>
                </a:cubicBezTo>
                <a:cubicBezTo>
                  <a:pt x="1180" y="21570"/>
                  <a:pt x="1208" y="21584"/>
                  <a:pt x="1249" y="21590"/>
                </a:cubicBezTo>
                <a:cubicBezTo>
                  <a:pt x="1256" y="21591"/>
                  <a:pt x="1264" y="21594"/>
                  <a:pt x="1271" y="21595"/>
                </a:cubicBezTo>
                <a:cubicBezTo>
                  <a:pt x="1311" y="21589"/>
                  <a:pt x="1334" y="21577"/>
                  <a:pt x="1377" y="21575"/>
                </a:cubicBezTo>
                <a:cubicBezTo>
                  <a:pt x="1615" y="21564"/>
                  <a:pt x="1716" y="21508"/>
                  <a:pt x="1823" y="21365"/>
                </a:cubicBezTo>
                <a:cubicBezTo>
                  <a:pt x="1843" y="21317"/>
                  <a:pt x="1844" y="21265"/>
                  <a:pt x="1830" y="21222"/>
                </a:cubicBezTo>
                <a:cubicBezTo>
                  <a:pt x="1829" y="21218"/>
                  <a:pt x="1829" y="21215"/>
                  <a:pt x="1827" y="21212"/>
                </a:cubicBezTo>
                <a:cubicBezTo>
                  <a:pt x="1809" y="21168"/>
                  <a:pt x="1776" y="21132"/>
                  <a:pt x="1717" y="21109"/>
                </a:cubicBezTo>
                <a:cubicBezTo>
                  <a:pt x="1673" y="21093"/>
                  <a:pt x="1642" y="21065"/>
                  <a:pt x="1625" y="21033"/>
                </a:cubicBezTo>
                <a:cubicBezTo>
                  <a:pt x="1607" y="21000"/>
                  <a:pt x="1603" y="20964"/>
                  <a:pt x="1614" y="20920"/>
                </a:cubicBezTo>
                <a:cubicBezTo>
                  <a:pt x="1636" y="20839"/>
                  <a:pt x="1603" y="20766"/>
                  <a:pt x="1536" y="20741"/>
                </a:cubicBezTo>
                <a:cubicBezTo>
                  <a:pt x="1535" y="20741"/>
                  <a:pt x="1534" y="20737"/>
                  <a:pt x="1533" y="20736"/>
                </a:cubicBezTo>
                <a:cubicBezTo>
                  <a:pt x="1438" y="20700"/>
                  <a:pt x="1419" y="20619"/>
                  <a:pt x="1441" y="20327"/>
                </a:cubicBezTo>
                <a:cubicBezTo>
                  <a:pt x="1445" y="20265"/>
                  <a:pt x="1462" y="20208"/>
                  <a:pt x="1476" y="20148"/>
                </a:cubicBezTo>
                <a:cubicBezTo>
                  <a:pt x="1478" y="20139"/>
                  <a:pt x="1478" y="20126"/>
                  <a:pt x="1480" y="20117"/>
                </a:cubicBezTo>
                <a:cubicBezTo>
                  <a:pt x="1482" y="20103"/>
                  <a:pt x="1484" y="20089"/>
                  <a:pt x="1487" y="20076"/>
                </a:cubicBezTo>
                <a:cubicBezTo>
                  <a:pt x="1488" y="20071"/>
                  <a:pt x="1492" y="20067"/>
                  <a:pt x="1494" y="20061"/>
                </a:cubicBezTo>
                <a:cubicBezTo>
                  <a:pt x="1518" y="19968"/>
                  <a:pt x="1550" y="19894"/>
                  <a:pt x="1590" y="19841"/>
                </a:cubicBezTo>
                <a:cubicBezTo>
                  <a:pt x="1591" y="19838"/>
                  <a:pt x="1591" y="19839"/>
                  <a:pt x="1593" y="19836"/>
                </a:cubicBezTo>
                <a:cubicBezTo>
                  <a:pt x="1601" y="19826"/>
                  <a:pt x="1609" y="19808"/>
                  <a:pt x="1618" y="19800"/>
                </a:cubicBezTo>
                <a:cubicBezTo>
                  <a:pt x="1622" y="19797"/>
                  <a:pt x="1621" y="19798"/>
                  <a:pt x="1625" y="19795"/>
                </a:cubicBezTo>
                <a:cubicBezTo>
                  <a:pt x="1689" y="19706"/>
                  <a:pt x="1758" y="19653"/>
                  <a:pt x="1809" y="19698"/>
                </a:cubicBezTo>
                <a:cubicBezTo>
                  <a:pt x="1818" y="19706"/>
                  <a:pt x="1821" y="19691"/>
                  <a:pt x="1827" y="19683"/>
                </a:cubicBezTo>
                <a:cubicBezTo>
                  <a:pt x="1840" y="19654"/>
                  <a:pt x="1849" y="19601"/>
                  <a:pt x="1841" y="19519"/>
                </a:cubicBezTo>
                <a:cubicBezTo>
                  <a:pt x="1834" y="19443"/>
                  <a:pt x="1837" y="19393"/>
                  <a:pt x="1852" y="19361"/>
                </a:cubicBezTo>
                <a:cubicBezTo>
                  <a:pt x="1866" y="19327"/>
                  <a:pt x="1894" y="19310"/>
                  <a:pt x="1937" y="19315"/>
                </a:cubicBezTo>
                <a:cubicBezTo>
                  <a:pt x="2101" y="19333"/>
                  <a:pt x="2076" y="19214"/>
                  <a:pt x="1880" y="19028"/>
                </a:cubicBezTo>
                <a:cubicBezTo>
                  <a:pt x="1826" y="18977"/>
                  <a:pt x="1794" y="18924"/>
                  <a:pt x="1777" y="18880"/>
                </a:cubicBezTo>
                <a:cubicBezTo>
                  <a:pt x="1760" y="18835"/>
                  <a:pt x="1762" y="18800"/>
                  <a:pt x="1781" y="18767"/>
                </a:cubicBezTo>
                <a:cubicBezTo>
                  <a:pt x="1799" y="18736"/>
                  <a:pt x="1831" y="18712"/>
                  <a:pt x="1880" y="18696"/>
                </a:cubicBezTo>
                <a:cubicBezTo>
                  <a:pt x="1930" y="18680"/>
                  <a:pt x="1995" y="18671"/>
                  <a:pt x="2075" y="18675"/>
                </a:cubicBezTo>
                <a:cubicBezTo>
                  <a:pt x="2253" y="18685"/>
                  <a:pt x="2337" y="18624"/>
                  <a:pt x="2468" y="18399"/>
                </a:cubicBezTo>
                <a:cubicBezTo>
                  <a:pt x="2560" y="18242"/>
                  <a:pt x="2634" y="18058"/>
                  <a:pt x="2634" y="17990"/>
                </a:cubicBezTo>
                <a:cubicBezTo>
                  <a:pt x="2634" y="17923"/>
                  <a:pt x="2680" y="17819"/>
                  <a:pt x="2734" y="17755"/>
                </a:cubicBezTo>
                <a:cubicBezTo>
                  <a:pt x="2787" y="17691"/>
                  <a:pt x="2833" y="17519"/>
                  <a:pt x="2833" y="17372"/>
                </a:cubicBezTo>
                <a:cubicBezTo>
                  <a:pt x="2833" y="17305"/>
                  <a:pt x="2841" y="17238"/>
                  <a:pt x="2857" y="17182"/>
                </a:cubicBezTo>
                <a:cubicBezTo>
                  <a:pt x="2909" y="17014"/>
                  <a:pt x="3033" y="16906"/>
                  <a:pt x="3190" y="16906"/>
                </a:cubicBezTo>
                <a:cubicBezTo>
                  <a:pt x="3324" y="16906"/>
                  <a:pt x="3686" y="17472"/>
                  <a:pt x="3633" y="17597"/>
                </a:cubicBezTo>
                <a:cubicBezTo>
                  <a:pt x="3611" y="17647"/>
                  <a:pt x="3626" y="17662"/>
                  <a:pt x="3665" y="17627"/>
                </a:cubicBezTo>
                <a:cubicBezTo>
                  <a:pt x="3688" y="17606"/>
                  <a:pt x="3684" y="17543"/>
                  <a:pt x="3665" y="17453"/>
                </a:cubicBezTo>
                <a:cubicBezTo>
                  <a:pt x="3647" y="17365"/>
                  <a:pt x="3614" y="17251"/>
                  <a:pt x="3569" y="17136"/>
                </a:cubicBezTo>
                <a:cubicBezTo>
                  <a:pt x="3480" y="16906"/>
                  <a:pt x="3353" y="16662"/>
                  <a:pt x="3254" y="16569"/>
                </a:cubicBezTo>
                <a:cubicBezTo>
                  <a:pt x="3160" y="16480"/>
                  <a:pt x="3001" y="16460"/>
                  <a:pt x="2847" y="16492"/>
                </a:cubicBezTo>
                <a:cubicBezTo>
                  <a:pt x="2770" y="16508"/>
                  <a:pt x="2694" y="16533"/>
                  <a:pt x="2627" y="16574"/>
                </a:cubicBezTo>
                <a:cubicBezTo>
                  <a:pt x="2562" y="16614"/>
                  <a:pt x="2506" y="16671"/>
                  <a:pt x="2468" y="16732"/>
                </a:cubicBezTo>
                <a:cubicBezTo>
                  <a:pt x="2437" y="16781"/>
                  <a:pt x="2394" y="16823"/>
                  <a:pt x="2355" y="16855"/>
                </a:cubicBezTo>
                <a:cubicBezTo>
                  <a:pt x="2315" y="16886"/>
                  <a:pt x="2277" y="16906"/>
                  <a:pt x="2248" y="16906"/>
                </a:cubicBezTo>
                <a:cubicBezTo>
                  <a:pt x="2219" y="16906"/>
                  <a:pt x="2171" y="16937"/>
                  <a:pt x="2117" y="16988"/>
                </a:cubicBezTo>
                <a:cubicBezTo>
                  <a:pt x="2064" y="17039"/>
                  <a:pt x="2002" y="17110"/>
                  <a:pt x="1951" y="17187"/>
                </a:cubicBezTo>
                <a:cubicBezTo>
                  <a:pt x="1899" y="17265"/>
                  <a:pt x="1843" y="17341"/>
                  <a:pt x="1795" y="17392"/>
                </a:cubicBezTo>
                <a:cubicBezTo>
                  <a:pt x="1746" y="17443"/>
                  <a:pt x="1707" y="17474"/>
                  <a:pt x="1685" y="17474"/>
                </a:cubicBezTo>
                <a:cubicBezTo>
                  <a:pt x="1611" y="17474"/>
                  <a:pt x="1520" y="17348"/>
                  <a:pt x="1451" y="17187"/>
                </a:cubicBezTo>
                <a:cubicBezTo>
                  <a:pt x="1383" y="17027"/>
                  <a:pt x="1335" y="16828"/>
                  <a:pt x="1345" y="16676"/>
                </a:cubicBezTo>
                <a:cubicBezTo>
                  <a:pt x="1349" y="16617"/>
                  <a:pt x="1355" y="16572"/>
                  <a:pt x="1366" y="16528"/>
                </a:cubicBezTo>
                <a:cubicBezTo>
                  <a:pt x="1367" y="16527"/>
                  <a:pt x="1366" y="16524"/>
                  <a:pt x="1366" y="16523"/>
                </a:cubicBezTo>
                <a:cubicBezTo>
                  <a:pt x="1370" y="16511"/>
                  <a:pt x="1377" y="16503"/>
                  <a:pt x="1381" y="16492"/>
                </a:cubicBezTo>
                <a:cubicBezTo>
                  <a:pt x="1392" y="16461"/>
                  <a:pt x="1408" y="16428"/>
                  <a:pt x="1427" y="16400"/>
                </a:cubicBezTo>
                <a:cubicBezTo>
                  <a:pt x="1428" y="16398"/>
                  <a:pt x="1429" y="16397"/>
                  <a:pt x="1430" y="16395"/>
                </a:cubicBezTo>
                <a:cubicBezTo>
                  <a:pt x="1478" y="16325"/>
                  <a:pt x="1550" y="16259"/>
                  <a:pt x="1667" y="16175"/>
                </a:cubicBezTo>
                <a:cubicBezTo>
                  <a:pt x="1679" y="16167"/>
                  <a:pt x="1688" y="16168"/>
                  <a:pt x="1699" y="16160"/>
                </a:cubicBezTo>
                <a:cubicBezTo>
                  <a:pt x="1702" y="16158"/>
                  <a:pt x="1703" y="16157"/>
                  <a:pt x="1706" y="16155"/>
                </a:cubicBezTo>
                <a:cubicBezTo>
                  <a:pt x="1812" y="16080"/>
                  <a:pt x="1936" y="16015"/>
                  <a:pt x="2053" y="15965"/>
                </a:cubicBezTo>
                <a:cubicBezTo>
                  <a:pt x="2077" y="15956"/>
                  <a:pt x="2121" y="15924"/>
                  <a:pt x="2138" y="15919"/>
                </a:cubicBezTo>
                <a:cubicBezTo>
                  <a:pt x="2215" y="15900"/>
                  <a:pt x="2321" y="15870"/>
                  <a:pt x="2408" y="15848"/>
                </a:cubicBezTo>
                <a:cubicBezTo>
                  <a:pt x="2438" y="15838"/>
                  <a:pt x="2469" y="15831"/>
                  <a:pt x="2500" y="15817"/>
                </a:cubicBezTo>
                <a:cubicBezTo>
                  <a:pt x="2530" y="15807"/>
                  <a:pt x="2566" y="15786"/>
                  <a:pt x="2602" y="15766"/>
                </a:cubicBezTo>
                <a:cubicBezTo>
                  <a:pt x="2868" y="15609"/>
                  <a:pt x="3132" y="15331"/>
                  <a:pt x="3261" y="15071"/>
                </a:cubicBezTo>
                <a:cubicBezTo>
                  <a:pt x="3264" y="15062"/>
                  <a:pt x="3266" y="15044"/>
                  <a:pt x="3268" y="15035"/>
                </a:cubicBezTo>
                <a:cubicBezTo>
                  <a:pt x="3291" y="14908"/>
                  <a:pt x="3314" y="14703"/>
                  <a:pt x="3329" y="14467"/>
                </a:cubicBezTo>
                <a:cubicBezTo>
                  <a:pt x="3332" y="14417"/>
                  <a:pt x="3342" y="14400"/>
                  <a:pt x="3346" y="14350"/>
                </a:cubicBezTo>
                <a:cubicBezTo>
                  <a:pt x="3356" y="14240"/>
                  <a:pt x="3374" y="14134"/>
                  <a:pt x="3396" y="13997"/>
                </a:cubicBezTo>
                <a:cubicBezTo>
                  <a:pt x="3406" y="13938"/>
                  <a:pt x="3411" y="13819"/>
                  <a:pt x="3421" y="13792"/>
                </a:cubicBezTo>
                <a:cubicBezTo>
                  <a:pt x="3427" y="13776"/>
                  <a:pt x="3430" y="13767"/>
                  <a:pt x="3435" y="13751"/>
                </a:cubicBezTo>
                <a:cubicBezTo>
                  <a:pt x="3443" y="13709"/>
                  <a:pt x="3444" y="13670"/>
                  <a:pt x="3453" y="13629"/>
                </a:cubicBezTo>
                <a:cubicBezTo>
                  <a:pt x="3463" y="13580"/>
                  <a:pt x="3471" y="13545"/>
                  <a:pt x="3474" y="13516"/>
                </a:cubicBezTo>
                <a:cubicBezTo>
                  <a:pt x="3472" y="13511"/>
                  <a:pt x="3476" y="13501"/>
                  <a:pt x="3474" y="13496"/>
                </a:cubicBezTo>
                <a:cubicBezTo>
                  <a:pt x="3463" y="13470"/>
                  <a:pt x="3440" y="13452"/>
                  <a:pt x="3410" y="13445"/>
                </a:cubicBezTo>
                <a:cubicBezTo>
                  <a:pt x="3381" y="13441"/>
                  <a:pt x="3357" y="13435"/>
                  <a:pt x="3290" y="13450"/>
                </a:cubicBezTo>
                <a:cubicBezTo>
                  <a:pt x="3281" y="13452"/>
                  <a:pt x="3270" y="13449"/>
                  <a:pt x="3261" y="13450"/>
                </a:cubicBezTo>
                <a:cubicBezTo>
                  <a:pt x="3215" y="13455"/>
                  <a:pt x="3167" y="13453"/>
                  <a:pt x="3112" y="13440"/>
                </a:cubicBezTo>
                <a:cubicBezTo>
                  <a:pt x="3050" y="13425"/>
                  <a:pt x="2985" y="13399"/>
                  <a:pt x="2918" y="13363"/>
                </a:cubicBezTo>
                <a:cubicBezTo>
                  <a:pt x="2851" y="13327"/>
                  <a:pt x="2781" y="13283"/>
                  <a:pt x="2716" y="13230"/>
                </a:cubicBezTo>
                <a:cubicBezTo>
                  <a:pt x="2715" y="13229"/>
                  <a:pt x="2717" y="13225"/>
                  <a:pt x="2716" y="13225"/>
                </a:cubicBezTo>
                <a:cubicBezTo>
                  <a:pt x="2650" y="13171"/>
                  <a:pt x="2587" y="13113"/>
                  <a:pt x="2532" y="13046"/>
                </a:cubicBezTo>
                <a:cubicBezTo>
                  <a:pt x="2459" y="12959"/>
                  <a:pt x="2216" y="12910"/>
                  <a:pt x="1944" y="12908"/>
                </a:cubicBezTo>
                <a:close/>
                <a:moveTo>
                  <a:pt x="4763" y="16564"/>
                </a:moveTo>
                <a:cubicBezTo>
                  <a:pt x="4697" y="16599"/>
                  <a:pt x="4618" y="16625"/>
                  <a:pt x="4586" y="16625"/>
                </a:cubicBezTo>
                <a:cubicBezTo>
                  <a:pt x="4539" y="16625"/>
                  <a:pt x="4345" y="16878"/>
                  <a:pt x="4168" y="17136"/>
                </a:cubicBezTo>
                <a:cubicBezTo>
                  <a:pt x="4079" y="17265"/>
                  <a:pt x="3993" y="17391"/>
                  <a:pt x="3934" y="17494"/>
                </a:cubicBezTo>
                <a:cubicBezTo>
                  <a:pt x="3875" y="17598"/>
                  <a:pt x="3841" y="17677"/>
                  <a:pt x="3853" y="17694"/>
                </a:cubicBezTo>
                <a:cubicBezTo>
                  <a:pt x="3876" y="17728"/>
                  <a:pt x="3922" y="17755"/>
                  <a:pt x="3955" y="17755"/>
                </a:cubicBezTo>
                <a:cubicBezTo>
                  <a:pt x="4048" y="17755"/>
                  <a:pt x="4395" y="17440"/>
                  <a:pt x="4395" y="17356"/>
                </a:cubicBezTo>
                <a:cubicBezTo>
                  <a:pt x="4395" y="17316"/>
                  <a:pt x="4505" y="17107"/>
                  <a:pt x="4639" y="16891"/>
                </a:cubicBezTo>
                <a:cubicBezTo>
                  <a:pt x="4754" y="16706"/>
                  <a:pt x="4806" y="16593"/>
                  <a:pt x="4795" y="16564"/>
                </a:cubicBezTo>
                <a:cubicBezTo>
                  <a:pt x="4791" y="16554"/>
                  <a:pt x="4782" y="16554"/>
                  <a:pt x="4763" y="16564"/>
                </a:cubicBezTo>
                <a:close/>
                <a:moveTo>
                  <a:pt x="20807" y="18553"/>
                </a:moveTo>
                <a:cubicBezTo>
                  <a:pt x="20794" y="18553"/>
                  <a:pt x="20782" y="18552"/>
                  <a:pt x="20765" y="18558"/>
                </a:cubicBezTo>
                <a:cubicBezTo>
                  <a:pt x="20764" y="18558"/>
                  <a:pt x="20759" y="18557"/>
                  <a:pt x="20758" y="18558"/>
                </a:cubicBezTo>
                <a:cubicBezTo>
                  <a:pt x="20754" y="18559"/>
                  <a:pt x="20748" y="18561"/>
                  <a:pt x="20744" y="18563"/>
                </a:cubicBezTo>
                <a:cubicBezTo>
                  <a:pt x="20709" y="18578"/>
                  <a:pt x="20668" y="18605"/>
                  <a:pt x="20620" y="18640"/>
                </a:cubicBezTo>
                <a:cubicBezTo>
                  <a:pt x="20475" y="18743"/>
                  <a:pt x="20455" y="18806"/>
                  <a:pt x="20556" y="18952"/>
                </a:cubicBezTo>
                <a:cubicBezTo>
                  <a:pt x="20573" y="18975"/>
                  <a:pt x="20574" y="18996"/>
                  <a:pt x="20581" y="19018"/>
                </a:cubicBezTo>
                <a:cubicBezTo>
                  <a:pt x="20587" y="19032"/>
                  <a:pt x="20595" y="19054"/>
                  <a:pt x="20595" y="19069"/>
                </a:cubicBezTo>
                <a:cubicBezTo>
                  <a:pt x="20595" y="19080"/>
                  <a:pt x="20584" y="19098"/>
                  <a:pt x="20581" y="19110"/>
                </a:cubicBezTo>
                <a:cubicBezTo>
                  <a:pt x="20574" y="19138"/>
                  <a:pt x="20576" y="19161"/>
                  <a:pt x="20552" y="19202"/>
                </a:cubicBezTo>
                <a:cubicBezTo>
                  <a:pt x="20533" y="19236"/>
                  <a:pt x="20539" y="19248"/>
                  <a:pt x="20531" y="19269"/>
                </a:cubicBezTo>
                <a:cubicBezTo>
                  <a:pt x="20524" y="19288"/>
                  <a:pt x="20504" y="19314"/>
                  <a:pt x="20510" y="19325"/>
                </a:cubicBezTo>
                <a:cubicBezTo>
                  <a:pt x="20521" y="19346"/>
                  <a:pt x="20557" y="19350"/>
                  <a:pt x="20627" y="19350"/>
                </a:cubicBezTo>
                <a:cubicBezTo>
                  <a:pt x="20728" y="19350"/>
                  <a:pt x="20802" y="19315"/>
                  <a:pt x="20850" y="19233"/>
                </a:cubicBezTo>
                <a:cubicBezTo>
                  <a:pt x="20874" y="19192"/>
                  <a:pt x="20891" y="19137"/>
                  <a:pt x="20903" y="19074"/>
                </a:cubicBezTo>
                <a:cubicBezTo>
                  <a:pt x="20915" y="19012"/>
                  <a:pt x="20921" y="18939"/>
                  <a:pt x="20921" y="18854"/>
                </a:cubicBezTo>
                <a:cubicBezTo>
                  <a:pt x="20920" y="18738"/>
                  <a:pt x="20909" y="18670"/>
                  <a:pt x="20889" y="18619"/>
                </a:cubicBezTo>
                <a:cubicBezTo>
                  <a:pt x="20884" y="18605"/>
                  <a:pt x="20878" y="18588"/>
                  <a:pt x="20871" y="18578"/>
                </a:cubicBezTo>
                <a:cubicBezTo>
                  <a:pt x="20864" y="18569"/>
                  <a:pt x="20856" y="18563"/>
                  <a:pt x="20846" y="18558"/>
                </a:cubicBezTo>
                <a:cubicBezTo>
                  <a:pt x="20835" y="18552"/>
                  <a:pt x="20822" y="18552"/>
                  <a:pt x="20807" y="18553"/>
                </a:cubicBezTo>
                <a:close/>
                <a:moveTo>
                  <a:pt x="21555" y="18634"/>
                </a:moveTo>
                <a:cubicBezTo>
                  <a:pt x="21545" y="18635"/>
                  <a:pt x="21531" y="18654"/>
                  <a:pt x="21516" y="18670"/>
                </a:cubicBezTo>
                <a:cubicBezTo>
                  <a:pt x="21510" y="18676"/>
                  <a:pt x="21508" y="18673"/>
                  <a:pt x="21502" y="18681"/>
                </a:cubicBezTo>
                <a:cubicBezTo>
                  <a:pt x="21442" y="18751"/>
                  <a:pt x="21392" y="18910"/>
                  <a:pt x="21392" y="19028"/>
                </a:cubicBezTo>
                <a:cubicBezTo>
                  <a:pt x="21392" y="19152"/>
                  <a:pt x="21309" y="19342"/>
                  <a:pt x="21197" y="19478"/>
                </a:cubicBezTo>
                <a:cubicBezTo>
                  <a:pt x="21090" y="19609"/>
                  <a:pt x="21002" y="19748"/>
                  <a:pt x="21002" y="19785"/>
                </a:cubicBezTo>
                <a:cubicBezTo>
                  <a:pt x="21002" y="19804"/>
                  <a:pt x="21018" y="19798"/>
                  <a:pt x="21041" y="19780"/>
                </a:cubicBezTo>
                <a:cubicBezTo>
                  <a:pt x="21064" y="19762"/>
                  <a:pt x="21095" y="19728"/>
                  <a:pt x="21130" y="19683"/>
                </a:cubicBezTo>
                <a:cubicBezTo>
                  <a:pt x="21131" y="19681"/>
                  <a:pt x="21132" y="19684"/>
                  <a:pt x="21133" y="19683"/>
                </a:cubicBezTo>
                <a:cubicBezTo>
                  <a:pt x="21193" y="19605"/>
                  <a:pt x="21222" y="19567"/>
                  <a:pt x="21247" y="19575"/>
                </a:cubicBezTo>
                <a:cubicBezTo>
                  <a:pt x="21247" y="19575"/>
                  <a:pt x="21250" y="19570"/>
                  <a:pt x="21250" y="19570"/>
                </a:cubicBezTo>
                <a:cubicBezTo>
                  <a:pt x="21261" y="19575"/>
                  <a:pt x="21275" y="19636"/>
                  <a:pt x="21286" y="19662"/>
                </a:cubicBezTo>
                <a:cubicBezTo>
                  <a:pt x="21298" y="19695"/>
                  <a:pt x="21307" y="19703"/>
                  <a:pt x="21325" y="19770"/>
                </a:cubicBezTo>
                <a:cubicBezTo>
                  <a:pt x="21328" y="19782"/>
                  <a:pt x="21328" y="19787"/>
                  <a:pt x="21332" y="19800"/>
                </a:cubicBezTo>
                <a:cubicBezTo>
                  <a:pt x="21333" y="19804"/>
                  <a:pt x="21331" y="19802"/>
                  <a:pt x="21332" y="19805"/>
                </a:cubicBezTo>
                <a:cubicBezTo>
                  <a:pt x="21373" y="19976"/>
                  <a:pt x="21425" y="20074"/>
                  <a:pt x="21463" y="20092"/>
                </a:cubicBezTo>
                <a:cubicBezTo>
                  <a:pt x="21493" y="20000"/>
                  <a:pt x="21530" y="19715"/>
                  <a:pt x="21555" y="19366"/>
                </a:cubicBezTo>
                <a:cubicBezTo>
                  <a:pt x="21560" y="19279"/>
                  <a:pt x="21559" y="19245"/>
                  <a:pt x="21565" y="19156"/>
                </a:cubicBezTo>
                <a:cubicBezTo>
                  <a:pt x="21582" y="18932"/>
                  <a:pt x="21585" y="18836"/>
                  <a:pt x="21583" y="18757"/>
                </a:cubicBezTo>
                <a:cubicBezTo>
                  <a:pt x="21581" y="18681"/>
                  <a:pt x="21573" y="18633"/>
                  <a:pt x="21555" y="18634"/>
                </a:cubicBezTo>
                <a:close/>
                <a:moveTo>
                  <a:pt x="20195" y="20327"/>
                </a:moveTo>
                <a:cubicBezTo>
                  <a:pt x="20183" y="20303"/>
                  <a:pt x="20139" y="20308"/>
                  <a:pt x="20067" y="20347"/>
                </a:cubicBezTo>
                <a:cubicBezTo>
                  <a:pt x="20009" y="20380"/>
                  <a:pt x="19979" y="20447"/>
                  <a:pt x="20000" y="20496"/>
                </a:cubicBezTo>
                <a:cubicBezTo>
                  <a:pt x="20023" y="20549"/>
                  <a:pt x="20075" y="20537"/>
                  <a:pt x="20131" y="20470"/>
                </a:cubicBezTo>
                <a:cubicBezTo>
                  <a:pt x="20188" y="20401"/>
                  <a:pt x="20207" y="20351"/>
                  <a:pt x="20195" y="20327"/>
                </a:cubicBezTo>
                <a:close/>
                <a:moveTo>
                  <a:pt x="20482" y="20388"/>
                </a:moveTo>
                <a:cubicBezTo>
                  <a:pt x="20401" y="20388"/>
                  <a:pt x="20372" y="20450"/>
                  <a:pt x="20382" y="20598"/>
                </a:cubicBezTo>
                <a:cubicBezTo>
                  <a:pt x="20390" y="20696"/>
                  <a:pt x="20398" y="20766"/>
                  <a:pt x="20404" y="20802"/>
                </a:cubicBezTo>
                <a:cubicBezTo>
                  <a:pt x="20436" y="20800"/>
                  <a:pt x="20463" y="20779"/>
                  <a:pt x="20496" y="20767"/>
                </a:cubicBezTo>
                <a:cubicBezTo>
                  <a:pt x="20524" y="20713"/>
                  <a:pt x="20550" y="20644"/>
                  <a:pt x="20563" y="20572"/>
                </a:cubicBezTo>
                <a:cubicBezTo>
                  <a:pt x="20575" y="20505"/>
                  <a:pt x="20575" y="20459"/>
                  <a:pt x="20563" y="20429"/>
                </a:cubicBezTo>
                <a:cubicBezTo>
                  <a:pt x="20550" y="20399"/>
                  <a:pt x="20523" y="20388"/>
                  <a:pt x="20482" y="2038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57" name="Candidate…"/>
          <p:cNvSpPr/>
          <p:nvPr/>
        </p:nvSpPr>
        <p:spPr>
          <a:xfrm>
            <a:off x="4897676" y="2993709"/>
            <a:ext cx="1468159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Candidate 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Generation</a:t>
            </a:r>
          </a:p>
        </p:txBody>
      </p:sp>
      <p:sp>
        <p:nvSpPr>
          <p:cNvPr id="2458" name="Pairwise Ranking…"/>
          <p:cNvSpPr/>
          <p:nvPr/>
        </p:nvSpPr>
        <p:spPr>
          <a:xfrm>
            <a:off x="4500391" y="5895857"/>
            <a:ext cx="2199706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Pairwise Ranking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Optimization</a:t>
            </a:r>
          </a:p>
        </p:txBody>
      </p:sp>
      <p:grpSp>
        <p:nvGrpSpPr>
          <p:cNvPr id="2465" name="Group"/>
          <p:cNvGrpSpPr/>
          <p:nvPr/>
        </p:nvGrpSpPr>
        <p:grpSpPr>
          <a:xfrm>
            <a:off x="2050852" y="3786187"/>
            <a:ext cx="1946672" cy="464344"/>
            <a:chOff x="0" y="0"/>
            <a:chExt cx="2768599" cy="660400"/>
          </a:xfrm>
        </p:grpSpPr>
        <p:sp>
          <p:nvSpPr>
            <p:cNvPr id="2459" name="w:"/>
            <p:cNvSpPr/>
            <p:nvPr/>
          </p:nvSpPr>
          <p:spPr>
            <a:xfrm>
              <a:off x="59081" y="99060"/>
              <a:ext cx="525922" cy="4622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3100"/>
              </a:lvl1pPr>
            </a:lstStyle>
            <a:p>
              <a:r>
                <a:rPr sz="2180"/>
                <a:t>w:</a:t>
              </a:r>
            </a:p>
          </p:txBody>
        </p:sp>
        <p:sp>
          <p:nvSpPr>
            <p:cNvPr id="2460" name="Rectangle"/>
            <p:cNvSpPr/>
            <p:nvPr/>
          </p:nvSpPr>
          <p:spPr>
            <a:xfrm>
              <a:off x="886624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61" name="Rectangle"/>
            <p:cNvSpPr/>
            <p:nvPr/>
          </p:nvSpPr>
          <p:spPr>
            <a:xfrm>
              <a:off x="1333103" y="165100"/>
              <a:ext cx="285193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62" name="Rounded Rectangle"/>
            <p:cNvSpPr/>
            <p:nvPr/>
          </p:nvSpPr>
          <p:spPr>
            <a:xfrm>
              <a:off x="0" y="0"/>
              <a:ext cx="2768600" cy="660400"/>
            </a:xfrm>
            <a:prstGeom prst="roundRect">
              <a:avLst>
                <a:gd name="adj" fmla="val 28846"/>
              </a:avLst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463" name="Rectangle"/>
            <p:cNvSpPr/>
            <p:nvPr/>
          </p:nvSpPr>
          <p:spPr>
            <a:xfrm>
              <a:off x="1777372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  <p:sp>
          <p:nvSpPr>
            <p:cNvPr id="2464" name="Rectangle"/>
            <p:cNvSpPr/>
            <p:nvPr/>
          </p:nvSpPr>
          <p:spPr>
            <a:xfrm>
              <a:off x="2221715" y="165100"/>
              <a:ext cx="285192" cy="321945"/>
            </a:xfrm>
            <a:prstGeom prst="rect">
              <a:avLst/>
            </a:prstGeom>
            <a:solidFill>
              <a:srgbClr val="AA794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  </a:t>
              </a:r>
            </a:p>
          </p:txBody>
        </p:sp>
      </p:grpSp>
      <p:pic>
        <p:nvPicPr>
          <p:cNvPr id="246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3015258" y="2214563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67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 flipH="1">
            <a:off x="6828234" y="4679156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68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rcRect l="2915" t="12051" r="2511" b="6917"/>
          <a:stretch>
            <a:fillRect/>
          </a:stretch>
        </p:blipFill>
        <p:spPr>
          <a:xfrm>
            <a:off x="7820082" y="3816343"/>
            <a:ext cx="1469438" cy="951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531" extrusionOk="0">
                <a:moveTo>
                  <a:pt x="12899" y="0"/>
                </a:moveTo>
                <a:cubicBezTo>
                  <a:pt x="12758" y="0"/>
                  <a:pt x="12397" y="307"/>
                  <a:pt x="12339" y="474"/>
                </a:cubicBezTo>
                <a:cubicBezTo>
                  <a:pt x="12292" y="609"/>
                  <a:pt x="12232" y="626"/>
                  <a:pt x="11901" y="626"/>
                </a:cubicBezTo>
                <a:cubicBezTo>
                  <a:pt x="11670" y="626"/>
                  <a:pt x="11468" y="673"/>
                  <a:pt x="11386" y="739"/>
                </a:cubicBezTo>
                <a:cubicBezTo>
                  <a:pt x="11094" y="979"/>
                  <a:pt x="10150" y="1283"/>
                  <a:pt x="9755" y="1264"/>
                </a:cubicBezTo>
                <a:cubicBezTo>
                  <a:pt x="9458" y="1250"/>
                  <a:pt x="9356" y="1270"/>
                  <a:pt x="9305" y="1365"/>
                </a:cubicBezTo>
                <a:cubicBezTo>
                  <a:pt x="9232" y="1501"/>
                  <a:pt x="9096" y="1526"/>
                  <a:pt x="9023" y="1415"/>
                </a:cubicBezTo>
                <a:cubicBezTo>
                  <a:pt x="8956" y="1314"/>
                  <a:pt x="8696" y="1405"/>
                  <a:pt x="8696" y="1529"/>
                </a:cubicBezTo>
                <a:cubicBezTo>
                  <a:pt x="8696" y="1727"/>
                  <a:pt x="8392" y="1876"/>
                  <a:pt x="7988" y="1876"/>
                </a:cubicBezTo>
                <a:cubicBezTo>
                  <a:pt x="7663" y="1876"/>
                  <a:pt x="7582" y="1904"/>
                  <a:pt x="7506" y="2034"/>
                </a:cubicBezTo>
                <a:cubicBezTo>
                  <a:pt x="7389" y="2234"/>
                  <a:pt x="7248" y="2234"/>
                  <a:pt x="7179" y="2034"/>
                </a:cubicBezTo>
                <a:cubicBezTo>
                  <a:pt x="7103" y="1814"/>
                  <a:pt x="7045" y="1838"/>
                  <a:pt x="7048" y="2091"/>
                </a:cubicBezTo>
                <a:cubicBezTo>
                  <a:pt x="7050" y="2273"/>
                  <a:pt x="7029" y="2315"/>
                  <a:pt x="6901" y="2337"/>
                </a:cubicBezTo>
                <a:cubicBezTo>
                  <a:pt x="6817" y="2352"/>
                  <a:pt x="6724" y="2390"/>
                  <a:pt x="6696" y="2426"/>
                </a:cubicBezTo>
                <a:cubicBezTo>
                  <a:pt x="6668" y="2461"/>
                  <a:pt x="6461" y="2500"/>
                  <a:pt x="6234" y="2514"/>
                </a:cubicBezTo>
                <a:cubicBezTo>
                  <a:pt x="6007" y="2529"/>
                  <a:pt x="5833" y="2570"/>
                  <a:pt x="5846" y="2603"/>
                </a:cubicBezTo>
                <a:cubicBezTo>
                  <a:pt x="5890" y="2714"/>
                  <a:pt x="5589" y="2833"/>
                  <a:pt x="5494" y="2742"/>
                </a:cubicBezTo>
                <a:cubicBezTo>
                  <a:pt x="5317" y="2572"/>
                  <a:pt x="5007" y="2717"/>
                  <a:pt x="4885" y="3026"/>
                </a:cubicBezTo>
                <a:cubicBezTo>
                  <a:pt x="4858" y="3095"/>
                  <a:pt x="4725" y="3132"/>
                  <a:pt x="4480" y="3133"/>
                </a:cubicBezTo>
                <a:cubicBezTo>
                  <a:pt x="4237" y="3135"/>
                  <a:pt x="4085" y="3175"/>
                  <a:pt x="4018" y="3253"/>
                </a:cubicBezTo>
                <a:cubicBezTo>
                  <a:pt x="3913" y="3376"/>
                  <a:pt x="3671" y="3344"/>
                  <a:pt x="3548" y="3190"/>
                </a:cubicBezTo>
                <a:cubicBezTo>
                  <a:pt x="3469" y="3091"/>
                  <a:pt x="3441" y="3126"/>
                  <a:pt x="3417" y="3367"/>
                </a:cubicBezTo>
                <a:cubicBezTo>
                  <a:pt x="3392" y="3622"/>
                  <a:pt x="3093" y="3733"/>
                  <a:pt x="2276" y="3790"/>
                </a:cubicBezTo>
                <a:cubicBezTo>
                  <a:pt x="1383" y="3852"/>
                  <a:pt x="1385" y="3847"/>
                  <a:pt x="1385" y="4011"/>
                </a:cubicBezTo>
                <a:cubicBezTo>
                  <a:pt x="1384" y="4212"/>
                  <a:pt x="1244" y="4317"/>
                  <a:pt x="755" y="4472"/>
                </a:cubicBezTo>
                <a:cubicBezTo>
                  <a:pt x="323" y="4609"/>
                  <a:pt x="216" y="4601"/>
                  <a:pt x="281" y="4434"/>
                </a:cubicBezTo>
                <a:cubicBezTo>
                  <a:pt x="301" y="4384"/>
                  <a:pt x="243" y="4450"/>
                  <a:pt x="154" y="4586"/>
                </a:cubicBezTo>
                <a:cubicBezTo>
                  <a:pt x="-42" y="4887"/>
                  <a:pt x="-50" y="5058"/>
                  <a:pt x="125" y="5161"/>
                </a:cubicBezTo>
                <a:cubicBezTo>
                  <a:pt x="227" y="5220"/>
                  <a:pt x="246" y="5265"/>
                  <a:pt x="203" y="5344"/>
                </a:cubicBezTo>
                <a:cubicBezTo>
                  <a:pt x="143" y="5456"/>
                  <a:pt x="244" y="5965"/>
                  <a:pt x="399" y="6336"/>
                </a:cubicBezTo>
                <a:cubicBezTo>
                  <a:pt x="444" y="6443"/>
                  <a:pt x="484" y="6628"/>
                  <a:pt x="489" y="6753"/>
                </a:cubicBezTo>
                <a:cubicBezTo>
                  <a:pt x="495" y="6877"/>
                  <a:pt x="521" y="7021"/>
                  <a:pt x="547" y="7068"/>
                </a:cubicBezTo>
                <a:cubicBezTo>
                  <a:pt x="588" y="7146"/>
                  <a:pt x="609" y="8076"/>
                  <a:pt x="616" y="9904"/>
                </a:cubicBezTo>
                <a:cubicBezTo>
                  <a:pt x="617" y="10257"/>
                  <a:pt x="639" y="10525"/>
                  <a:pt x="661" y="10504"/>
                </a:cubicBezTo>
                <a:cubicBezTo>
                  <a:pt x="683" y="10483"/>
                  <a:pt x="761" y="10519"/>
                  <a:pt x="837" y="10580"/>
                </a:cubicBezTo>
                <a:cubicBezTo>
                  <a:pt x="997" y="10710"/>
                  <a:pt x="994" y="10652"/>
                  <a:pt x="1013" y="12412"/>
                </a:cubicBezTo>
                <a:cubicBezTo>
                  <a:pt x="1020" y="13113"/>
                  <a:pt x="1046" y="13709"/>
                  <a:pt x="1070" y="13732"/>
                </a:cubicBezTo>
                <a:cubicBezTo>
                  <a:pt x="1094" y="13755"/>
                  <a:pt x="1092" y="13815"/>
                  <a:pt x="1066" y="13865"/>
                </a:cubicBezTo>
                <a:cubicBezTo>
                  <a:pt x="1001" y="13987"/>
                  <a:pt x="1016" y="15150"/>
                  <a:pt x="1082" y="15134"/>
                </a:cubicBezTo>
                <a:cubicBezTo>
                  <a:pt x="1110" y="15128"/>
                  <a:pt x="1160" y="15096"/>
                  <a:pt x="1193" y="15065"/>
                </a:cubicBezTo>
                <a:cubicBezTo>
                  <a:pt x="1269" y="14991"/>
                  <a:pt x="1327" y="15137"/>
                  <a:pt x="1287" y="15298"/>
                </a:cubicBezTo>
                <a:cubicBezTo>
                  <a:pt x="1270" y="15366"/>
                  <a:pt x="1290" y="15459"/>
                  <a:pt x="1332" y="15507"/>
                </a:cubicBezTo>
                <a:cubicBezTo>
                  <a:pt x="1425" y="15617"/>
                  <a:pt x="1453" y="16381"/>
                  <a:pt x="1368" y="16511"/>
                </a:cubicBezTo>
                <a:cubicBezTo>
                  <a:pt x="1336" y="16562"/>
                  <a:pt x="1311" y="16683"/>
                  <a:pt x="1311" y="16776"/>
                </a:cubicBezTo>
                <a:cubicBezTo>
                  <a:pt x="1311" y="17050"/>
                  <a:pt x="1663" y="17191"/>
                  <a:pt x="2043" y="17073"/>
                </a:cubicBezTo>
                <a:cubicBezTo>
                  <a:pt x="2206" y="17023"/>
                  <a:pt x="2385" y="17001"/>
                  <a:pt x="2440" y="17023"/>
                </a:cubicBezTo>
                <a:cubicBezTo>
                  <a:pt x="2505" y="17049"/>
                  <a:pt x="2528" y="17036"/>
                  <a:pt x="2505" y="16979"/>
                </a:cubicBezTo>
                <a:cubicBezTo>
                  <a:pt x="2486" y="16930"/>
                  <a:pt x="2518" y="16844"/>
                  <a:pt x="2575" y="16789"/>
                </a:cubicBezTo>
                <a:cubicBezTo>
                  <a:pt x="2702" y="16667"/>
                  <a:pt x="2706" y="16521"/>
                  <a:pt x="2587" y="16423"/>
                </a:cubicBezTo>
                <a:cubicBezTo>
                  <a:pt x="2455" y="16314"/>
                  <a:pt x="2474" y="15175"/>
                  <a:pt x="2616" y="14736"/>
                </a:cubicBezTo>
                <a:cubicBezTo>
                  <a:pt x="2716" y="14426"/>
                  <a:pt x="2716" y="14424"/>
                  <a:pt x="2616" y="14206"/>
                </a:cubicBezTo>
                <a:cubicBezTo>
                  <a:pt x="2553" y="14070"/>
                  <a:pt x="2532" y="13949"/>
                  <a:pt x="2558" y="13890"/>
                </a:cubicBezTo>
                <a:cubicBezTo>
                  <a:pt x="2606" y="13784"/>
                  <a:pt x="2610" y="12581"/>
                  <a:pt x="2562" y="12462"/>
                </a:cubicBezTo>
                <a:cubicBezTo>
                  <a:pt x="2546" y="12421"/>
                  <a:pt x="2527" y="12249"/>
                  <a:pt x="2517" y="12077"/>
                </a:cubicBezTo>
                <a:lnTo>
                  <a:pt x="2497" y="11761"/>
                </a:lnTo>
                <a:lnTo>
                  <a:pt x="2877" y="11723"/>
                </a:lnTo>
                <a:cubicBezTo>
                  <a:pt x="3552" y="11654"/>
                  <a:pt x="3831" y="11784"/>
                  <a:pt x="3850" y="12178"/>
                </a:cubicBezTo>
                <a:cubicBezTo>
                  <a:pt x="3858" y="12343"/>
                  <a:pt x="3884" y="12359"/>
                  <a:pt x="4218" y="12349"/>
                </a:cubicBezTo>
                <a:cubicBezTo>
                  <a:pt x="4939" y="12327"/>
                  <a:pt x="5012" y="12338"/>
                  <a:pt x="5040" y="12507"/>
                </a:cubicBezTo>
                <a:cubicBezTo>
                  <a:pt x="5058" y="12611"/>
                  <a:pt x="5109" y="12665"/>
                  <a:pt x="5196" y="12665"/>
                </a:cubicBezTo>
                <a:cubicBezTo>
                  <a:pt x="5267" y="12665"/>
                  <a:pt x="5365" y="12725"/>
                  <a:pt x="5416" y="12797"/>
                </a:cubicBezTo>
                <a:cubicBezTo>
                  <a:pt x="5485" y="12893"/>
                  <a:pt x="5631" y="12932"/>
                  <a:pt x="5952" y="12955"/>
                </a:cubicBezTo>
                <a:cubicBezTo>
                  <a:pt x="6242" y="12976"/>
                  <a:pt x="6470" y="13040"/>
                  <a:pt x="6610" y="13138"/>
                </a:cubicBezTo>
                <a:cubicBezTo>
                  <a:pt x="6728" y="13221"/>
                  <a:pt x="6840" y="13290"/>
                  <a:pt x="6860" y="13290"/>
                </a:cubicBezTo>
                <a:cubicBezTo>
                  <a:pt x="6879" y="13290"/>
                  <a:pt x="6945" y="13364"/>
                  <a:pt x="7007" y="13454"/>
                </a:cubicBezTo>
                <a:cubicBezTo>
                  <a:pt x="7101" y="13590"/>
                  <a:pt x="7136" y="13599"/>
                  <a:pt x="7228" y="13524"/>
                </a:cubicBezTo>
                <a:cubicBezTo>
                  <a:pt x="7288" y="13474"/>
                  <a:pt x="7378" y="13455"/>
                  <a:pt x="7424" y="13486"/>
                </a:cubicBezTo>
                <a:cubicBezTo>
                  <a:pt x="7471" y="13516"/>
                  <a:pt x="7566" y="13553"/>
                  <a:pt x="7637" y="13568"/>
                </a:cubicBezTo>
                <a:cubicBezTo>
                  <a:pt x="7708" y="13582"/>
                  <a:pt x="7852" y="13653"/>
                  <a:pt x="7956" y="13719"/>
                </a:cubicBezTo>
                <a:cubicBezTo>
                  <a:pt x="8115" y="13822"/>
                  <a:pt x="8133" y="13861"/>
                  <a:pt x="8091" y="13985"/>
                </a:cubicBezTo>
                <a:cubicBezTo>
                  <a:pt x="8048" y="14108"/>
                  <a:pt x="8064" y="14141"/>
                  <a:pt x="8193" y="14180"/>
                </a:cubicBezTo>
                <a:cubicBezTo>
                  <a:pt x="8358" y="14231"/>
                  <a:pt x="8612" y="14592"/>
                  <a:pt x="8565" y="14711"/>
                </a:cubicBezTo>
                <a:cubicBezTo>
                  <a:pt x="8507" y="14855"/>
                  <a:pt x="8497" y="16130"/>
                  <a:pt x="8553" y="16233"/>
                </a:cubicBezTo>
                <a:cubicBezTo>
                  <a:pt x="8592" y="16307"/>
                  <a:pt x="8591" y="16368"/>
                  <a:pt x="8544" y="16454"/>
                </a:cubicBezTo>
                <a:cubicBezTo>
                  <a:pt x="8478" y="16577"/>
                  <a:pt x="8433" y="17485"/>
                  <a:pt x="8487" y="17623"/>
                </a:cubicBezTo>
                <a:cubicBezTo>
                  <a:pt x="8504" y="17666"/>
                  <a:pt x="8524" y="17810"/>
                  <a:pt x="8528" y="17939"/>
                </a:cubicBezTo>
                <a:cubicBezTo>
                  <a:pt x="8540" y="18300"/>
                  <a:pt x="8564" y="18483"/>
                  <a:pt x="8614" y="18539"/>
                </a:cubicBezTo>
                <a:cubicBezTo>
                  <a:pt x="8752" y="18694"/>
                  <a:pt x="8857" y="19708"/>
                  <a:pt x="8745" y="19815"/>
                </a:cubicBezTo>
                <a:cubicBezTo>
                  <a:pt x="8708" y="19850"/>
                  <a:pt x="8706" y="19901"/>
                  <a:pt x="8745" y="19972"/>
                </a:cubicBezTo>
                <a:cubicBezTo>
                  <a:pt x="8781" y="20040"/>
                  <a:pt x="8786" y="20092"/>
                  <a:pt x="8753" y="20124"/>
                </a:cubicBezTo>
                <a:cubicBezTo>
                  <a:pt x="8725" y="20151"/>
                  <a:pt x="8704" y="20431"/>
                  <a:pt x="8708" y="20749"/>
                </a:cubicBezTo>
                <a:cubicBezTo>
                  <a:pt x="8712" y="21068"/>
                  <a:pt x="8735" y="21308"/>
                  <a:pt x="8757" y="21286"/>
                </a:cubicBezTo>
                <a:cubicBezTo>
                  <a:pt x="8780" y="21265"/>
                  <a:pt x="8845" y="21305"/>
                  <a:pt x="8904" y="21368"/>
                </a:cubicBezTo>
                <a:cubicBezTo>
                  <a:pt x="8963" y="21432"/>
                  <a:pt x="9043" y="21466"/>
                  <a:pt x="9080" y="21444"/>
                </a:cubicBezTo>
                <a:cubicBezTo>
                  <a:pt x="9117" y="21422"/>
                  <a:pt x="9177" y="21434"/>
                  <a:pt x="9219" y="21469"/>
                </a:cubicBezTo>
                <a:cubicBezTo>
                  <a:pt x="9316" y="21553"/>
                  <a:pt x="9713" y="21553"/>
                  <a:pt x="9796" y="21469"/>
                </a:cubicBezTo>
                <a:cubicBezTo>
                  <a:pt x="9831" y="21434"/>
                  <a:pt x="9907" y="21429"/>
                  <a:pt x="9963" y="21457"/>
                </a:cubicBezTo>
                <a:cubicBezTo>
                  <a:pt x="10141" y="21544"/>
                  <a:pt x="10197" y="21384"/>
                  <a:pt x="10200" y="20775"/>
                </a:cubicBezTo>
                <a:cubicBezTo>
                  <a:pt x="10202" y="20462"/>
                  <a:pt x="10180" y="20159"/>
                  <a:pt x="10151" y="20105"/>
                </a:cubicBezTo>
                <a:cubicBezTo>
                  <a:pt x="10117" y="20040"/>
                  <a:pt x="10118" y="19974"/>
                  <a:pt x="10151" y="19909"/>
                </a:cubicBezTo>
                <a:cubicBezTo>
                  <a:pt x="10179" y="19856"/>
                  <a:pt x="10202" y="19565"/>
                  <a:pt x="10205" y="19265"/>
                </a:cubicBezTo>
                <a:cubicBezTo>
                  <a:pt x="10208" y="18850"/>
                  <a:pt x="10230" y="18700"/>
                  <a:pt x="10295" y="18627"/>
                </a:cubicBezTo>
                <a:cubicBezTo>
                  <a:pt x="10341" y="18574"/>
                  <a:pt x="10407" y="18550"/>
                  <a:pt x="10438" y="18577"/>
                </a:cubicBezTo>
                <a:cubicBezTo>
                  <a:pt x="10468" y="18604"/>
                  <a:pt x="10475" y="18599"/>
                  <a:pt x="10454" y="18564"/>
                </a:cubicBezTo>
                <a:cubicBezTo>
                  <a:pt x="10433" y="18529"/>
                  <a:pt x="10440" y="18456"/>
                  <a:pt x="10470" y="18400"/>
                </a:cubicBezTo>
                <a:cubicBezTo>
                  <a:pt x="10534" y="18281"/>
                  <a:pt x="10492" y="18134"/>
                  <a:pt x="10393" y="18134"/>
                </a:cubicBezTo>
                <a:cubicBezTo>
                  <a:pt x="10355" y="18134"/>
                  <a:pt x="10290" y="18033"/>
                  <a:pt x="10250" y="17907"/>
                </a:cubicBezTo>
                <a:cubicBezTo>
                  <a:pt x="10181" y="17694"/>
                  <a:pt x="10183" y="17666"/>
                  <a:pt x="10286" y="17515"/>
                </a:cubicBezTo>
                <a:cubicBezTo>
                  <a:pt x="10348" y="17426"/>
                  <a:pt x="10433" y="17351"/>
                  <a:pt x="10479" y="17351"/>
                </a:cubicBezTo>
                <a:cubicBezTo>
                  <a:pt x="10583" y="17351"/>
                  <a:pt x="10578" y="16963"/>
                  <a:pt x="10470" y="16833"/>
                </a:cubicBezTo>
                <a:cubicBezTo>
                  <a:pt x="10407" y="16757"/>
                  <a:pt x="10404" y="16716"/>
                  <a:pt x="10462" y="16549"/>
                </a:cubicBezTo>
                <a:cubicBezTo>
                  <a:pt x="10499" y="16441"/>
                  <a:pt x="10514" y="16312"/>
                  <a:pt x="10495" y="16265"/>
                </a:cubicBezTo>
                <a:cubicBezTo>
                  <a:pt x="10476" y="16217"/>
                  <a:pt x="10496" y="16158"/>
                  <a:pt x="10540" y="16132"/>
                </a:cubicBezTo>
                <a:cubicBezTo>
                  <a:pt x="10586" y="16105"/>
                  <a:pt x="10618" y="15996"/>
                  <a:pt x="10618" y="15867"/>
                </a:cubicBezTo>
                <a:cubicBezTo>
                  <a:pt x="10618" y="15667"/>
                  <a:pt x="10600" y="15642"/>
                  <a:pt x="10429" y="15621"/>
                </a:cubicBezTo>
                <a:cubicBezTo>
                  <a:pt x="10250" y="15598"/>
                  <a:pt x="10240" y="15578"/>
                  <a:pt x="10225" y="15305"/>
                </a:cubicBezTo>
                <a:cubicBezTo>
                  <a:pt x="10209" y="15002"/>
                  <a:pt x="10291" y="14660"/>
                  <a:pt x="10364" y="14730"/>
                </a:cubicBezTo>
                <a:cubicBezTo>
                  <a:pt x="10387" y="14752"/>
                  <a:pt x="10419" y="14703"/>
                  <a:pt x="10434" y="14616"/>
                </a:cubicBezTo>
                <a:cubicBezTo>
                  <a:pt x="10448" y="14530"/>
                  <a:pt x="10486" y="14465"/>
                  <a:pt x="10524" y="14477"/>
                </a:cubicBezTo>
                <a:cubicBezTo>
                  <a:pt x="10571" y="14493"/>
                  <a:pt x="10592" y="14403"/>
                  <a:pt x="10593" y="14168"/>
                </a:cubicBezTo>
                <a:cubicBezTo>
                  <a:pt x="10594" y="13830"/>
                  <a:pt x="10698" y="13624"/>
                  <a:pt x="10871" y="13618"/>
                </a:cubicBezTo>
                <a:cubicBezTo>
                  <a:pt x="11387" y="13601"/>
                  <a:pt x="11460" y="13574"/>
                  <a:pt x="11439" y="13404"/>
                </a:cubicBezTo>
                <a:cubicBezTo>
                  <a:pt x="11409" y="13161"/>
                  <a:pt x="11604" y="12998"/>
                  <a:pt x="11930" y="12987"/>
                </a:cubicBezTo>
                <a:cubicBezTo>
                  <a:pt x="12137" y="12979"/>
                  <a:pt x="12241" y="12927"/>
                  <a:pt x="12368" y="12778"/>
                </a:cubicBezTo>
                <a:cubicBezTo>
                  <a:pt x="12459" y="12670"/>
                  <a:pt x="12559" y="12582"/>
                  <a:pt x="12588" y="12582"/>
                </a:cubicBezTo>
                <a:cubicBezTo>
                  <a:pt x="12618" y="12582"/>
                  <a:pt x="12642" y="12528"/>
                  <a:pt x="12642" y="12462"/>
                </a:cubicBezTo>
                <a:cubicBezTo>
                  <a:pt x="12642" y="12301"/>
                  <a:pt x="12886" y="12162"/>
                  <a:pt x="12973" y="12273"/>
                </a:cubicBezTo>
                <a:cubicBezTo>
                  <a:pt x="13116" y="12457"/>
                  <a:pt x="13451" y="12237"/>
                  <a:pt x="13451" y="11957"/>
                </a:cubicBezTo>
                <a:cubicBezTo>
                  <a:pt x="13451" y="11749"/>
                  <a:pt x="13522" y="11709"/>
                  <a:pt x="13893" y="11717"/>
                </a:cubicBezTo>
                <a:cubicBezTo>
                  <a:pt x="14197" y="11724"/>
                  <a:pt x="14219" y="11715"/>
                  <a:pt x="14130" y="11610"/>
                </a:cubicBezTo>
                <a:cubicBezTo>
                  <a:pt x="14034" y="11497"/>
                  <a:pt x="14035" y="11492"/>
                  <a:pt x="14142" y="11446"/>
                </a:cubicBezTo>
                <a:cubicBezTo>
                  <a:pt x="14202" y="11419"/>
                  <a:pt x="14263" y="11332"/>
                  <a:pt x="14277" y="11250"/>
                </a:cubicBezTo>
                <a:cubicBezTo>
                  <a:pt x="14298" y="11126"/>
                  <a:pt x="14348" y="11098"/>
                  <a:pt x="14580" y="11098"/>
                </a:cubicBezTo>
                <a:cubicBezTo>
                  <a:pt x="14836" y="11098"/>
                  <a:pt x="14877" y="11076"/>
                  <a:pt x="15070" y="10789"/>
                </a:cubicBezTo>
                <a:cubicBezTo>
                  <a:pt x="15250" y="10521"/>
                  <a:pt x="15315" y="10473"/>
                  <a:pt x="15504" y="10473"/>
                </a:cubicBezTo>
                <a:cubicBezTo>
                  <a:pt x="15625" y="10473"/>
                  <a:pt x="15735" y="10446"/>
                  <a:pt x="15749" y="10410"/>
                </a:cubicBezTo>
                <a:cubicBezTo>
                  <a:pt x="15786" y="10319"/>
                  <a:pt x="16073" y="10314"/>
                  <a:pt x="16109" y="10403"/>
                </a:cubicBezTo>
                <a:cubicBezTo>
                  <a:pt x="16181" y="10583"/>
                  <a:pt x="16285" y="10468"/>
                  <a:pt x="16285" y="10208"/>
                </a:cubicBezTo>
                <a:cubicBezTo>
                  <a:pt x="16285" y="9879"/>
                  <a:pt x="16344" y="9815"/>
                  <a:pt x="16624" y="9841"/>
                </a:cubicBezTo>
                <a:cubicBezTo>
                  <a:pt x="16790" y="9857"/>
                  <a:pt x="16841" y="9831"/>
                  <a:pt x="16841" y="9740"/>
                </a:cubicBezTo>
                <a:cubicBezTo>
                  <a:pt x="16841" y="9570"/>
                  <a:pt x="16935" y="9510"/>
                  <a:pt x="17021" y="9620"/>
                </a:cubicBezTo>
                <a:cubicBezTo>
                  <a:pt x="17082" y="9699"/>
                  <a:pt x="17094" y="9679"/>
                  <a:pt x="17094" y="9513"/>
                </a:cubicBezTo>
                <a:cubicBezTo>
                  <a:pt x="17094" y="9240"/>
                  <a:pt x="17155" y="9199"/>
                  <a:pt x="17556" y="9210"/>
                </a:cubicBezTo>
                <a:lnTo>
                  <a:pt x="17904" y="9216"/>
                </a:lnTo>
                <a:lnTo>
                  <a:pt x="17904" y="8951"/>
                </a:lnTo>
                <a:cubicBezTo>
                  <a:pt x="17904" y="8632"/>
                  <a:pt x="17940" y="8589"/>
                  <a:pt x="18219" y="8584"/>
                </a:cubicBezTo>
                <a:cubicBezTo>
                  <a:pt x="18337" y="8582"/>
                  <a:pt x="18457" y="8554"/>
                  <a:pt x="18485" y="8521"/>
                </a:cubicBezTo>
                <a:cubicBezTo>
                  <a:pt x="18565" y="8427"/>
                  <a:pt x="18815" y="8379"/>
                  <a:pt x="18844" y="8452"/>
                </a:cubicBezTo>
                <a:cubicBezTo>
                  <a:pt x="18859" y="8488"/>
                  <a:pt x="18912" y="8475"/>
                  <a:pt x="18963" y="8426"/>
                </a:cubicBezTo>
                <a:cubicBezTo>
                  <a:pt x="19063" y="8330"/>
                  <a:pt x="19242" y="8394"/>
                  <a:pt x="19196" y="8508"/>
                </a:cubicBezTo>
                <a:cubicBezTo>
                  <a:pt x="19181" y="8547"/>
                  <a:pt x="19203" y="8625"/>
                  <a:pt x="19245" y="8679"/>
                </a:cubicBezTo>
                <a:cubicBezTo>
                  <a:pt x="19293" y="8740"/>
                  <a:pt x="19307" y="8807"/>
                  <a:pt x="19278" y="8862"/>
                </a:cubicBezTo>
                <a:cubicBezTo>
                  <a:pt x="19230" y="8953"/>
                  <a:pt x="19227" y="9515"/>
                  <a:pt x="19274" y="9652"/>
                </a:cubicBezTo>
                <a:cubicBezTo>
                  <a:pt x="19289" y="9695"/>
                  <a:pt x="19301" y="9783"/>
                  <a:pt x="19298" y="9848"/>
                </a:cubicBezTo>
                <a:cubicBezTo>
                  <a:pt x="19296" y="9912"/>
                  <a:pt x="19324" y="10002"/>
                  <a:pt x="19364" y="10050"/>
                </a:cubicBezTo>
                <a:cubicBezTo>
                  <a:pt x="19445" y="10146"/>
                  <a:pt x="19406" y="10410"/>
                  <a:pt x="19315" y="10378"/>
                </a:cubicBezTo>
                <a:cubicBezTo>
                  <a:pt x="19283" y="10367"/>
                  <a:pt x="19249" y="10398"/>
                  <a:pt x="19237" y="10448"/>
                </a:cubicBezTo>
                <a:cubicBezTo>
                  <a:pt x="19225" y="10497"/>
                  <a:pt x="19256" y="10530"/>
                  <a:pt x="19307" y="10523"/>
                </a:cubicBezTo>
                <a:cubicBezTo>
                  <a:pt x="19373" y="10515"/>
                  <a:pt x="19397" y="10571"/>
                  <a:pt x="19401" y="10725"/>
                </a:cubicBezTo>
                <a:cubicBezTo>
                  <a:pt x="19403" y="10842"/>
                  <a:pt x="19435" y="10994"/>
                  <a:pt x="19470" y="11060"/>
                </a:cubicBezTo>
                <a:cubicBezTo>
                  <a:pt x="19505" y="11126"/>
                  <a:pt x="19521" y="11180"/>
                  <a:pt x="19503" y="11180"/>
                </a:cubicBezTo>
                <a:cubicBezTo>
                  <a:pt x="19485" y="11180"/>
                  <a:pt x="19505" y="11280"/>
                  <a:pt x="19548" y="11408"/>
                </a:cubicBezTo>
                <a:cubicBezTo>
                  <a:pt x="19620" y="11625"/>
                  <a:pt x="19618" y="11645"/>
                  <a:pt x="19523" y="11723"/>
                </a:cubicBezTo>
                <a:cubicBezTo>
                  <a:pt x="19467" y="11770"/>
                  <a:pt x="19421" y="11783"/>
                  <a:pt x="19421" y="11755"/>
                </a:cubicBezTo>
                <a:cubicBezTo>
                  <a:pt x="19421" y="11727"/>
                  <a:pt x="19390" y="11752"/>
                  <a:pt x="19347" y="11806"/>
                </a:cubicBezTo>
                <a:cubicBezTo>
                  <a:pt x="19288" y="11882"/>
                  <a:pt x="19281" y="11928"/>
                  <a:pt x="19327" y="12014"/>
                </a:cubicBezTo>
                <a:cubicBezTo>
                  <a:pt x="19360" y="12075"/>
                  <a:pt x="19419" y="12107"/>
                  <a:pt x="19458" y="12083"/>
                </a:cubicBezTo>
                <a:cubicBezTo>
                  <a:pt x="19497" y="12060"/>
                  <a:pt x="19574" y="12073"/>
                  <a:pt x="19625" y="12115"/>
                </a:cubicBezTo>
                <a:cubicBezTo>
                  <a:pt x="19677" y="12158"/>
                  <a:pt x="19877" y="12202"/>
                  <a:pt x="20071" y="12216"/>
                </a:cubicBezTo>
                <a:cubicBezTo>
                  <a:pt x="20435" y="12242"/>
                  <a:pt x="20620" y="12144"/>
                  <a:pt x="20574" y="11945"/>
                </a:cubicBezTo>
                <a:cubicBezTo>
                  <a:pt x="20561" y="11888"/>
                  <a:pt x="20594" y="11747"/>
                  <a:pt x="20648" y="11629"/>
                </a:cubicBezTo>
                <a:cubicBezTo>
                  <a:pt x="20768" y="11363"/>
                  <a:pt x="20750" y="11061"/>
                  <a:pt x="20615" y="11060"/>
                </a:cubicBezTo>
                <a:cubicBezTo>
                  <a:pt x="20562" y="11060"/>
                  <a:pt x="20512" y="11017"/>
                  <a:pt x="20501" y="10965"/>
                </a:cubicBezTo>
                <a:cubicBezTo>
                  <a:pt x="20471" y="10831"/>
                  <a:pt x="20579" y="10552"/>
                  <a:pt x="20652" y="10574"/>
                </a:cubicBezTo>
                <a:cubicBezTo>
                  <a:pt x="20699" y="10588"/>
                  <a:pt x="20713" y="10187"/>
                  <a:pt x="20717" y="8900"/>
                </a:cubicBezTo>
                <a:cubicBezTo>
                  <a:pt x="20720" y="7969"/>
                  <a:pt x="20737" y="7149"/>
                  <a:pt x="20754" y="7081"/>
                </a:cubicBezTo>
                <a:cubicBezTo>
                  <a:pt x="20774" y="7001"/>
                  <a:pt x="20848" y="6961"/>
                  <a:pt x="20963" y="6961"/>
                </a:cubicBezTo>
                <a:lnTo>
                  <a:pt x="21138" y="6961"/>
                </a:lnTo>
                <a:lnTo>
                  <a:pt x="21134" y="5047"/>
                </a:lnTo>
                <a:cubicBezTo>
                  <a:pt x="21133" y="3996"/>
                  <a:pt x="21149" y="3096"/>
                  <a:pt x="21167" y="3051"/>
                </a:cubicBezTo>
                <a:cubicBezTo>
                  <a:pt x="21185" y="3007"/>
                  <a:pt x="21244" y="2969"/>
                  <a:pt x="21298" y="2969"/>
                </a:cubicBezTo>
                <a:cubicBezTo>
                  <a:pt x="21394" y="2969"/>
                  <a:pt x="21405" y="2940"/>
                  <a:pt x="21416" y="2622"/>
                </a:cubicBezTo>
                <a:cubicBezTo>
                  <a:pt x="21420" y="2536"/>
                  <a:pt x="21444" y="2413"/>
                  <a:pt x="21470" y="2350"/>
                </a:cubicBezTo>
                <a:cubicBezTo>
                  <a:pt x="21527" y="2209"/>
                  <a:pt x="21550" y="1754"/>
                  <a:pt x="21515" y="1466"/>
                </a:cubicBezTo>
                <a:cubicBezTo>
                  <a:pt x="21496" y="1318"/>
                  <a:pt x="21457" y="1251"/>
                  <a:pt x="21388" y="1251"/>
                </a:cubicBezTo>
                <a:cubicBezTo>
                  <a:pt x="21333" y="1251"/>
                  <a:pt x="21299" y="1283"/>
                  <a:pt x="21314" y="1321"/>
                </a:cubicBezTo>
                <a:cubicBezTo>
                  <a:pt x="21329" y="1358"/>
                  <a:pt x="21297" y="1450"/>
                  <a:pt x="21245" y="1523"/>
                </a:cubicBezTo>
                <a:cubicBezTo>
                  <a:pt x="21120" y="1697"/>
                  <a:pt x="20786" y="1610"/>
                  <a:pt x="20750" y="1396"/>
                </a:cubicBezTo>
                <a:cubicBezTo>
                  <a:pt x="20727" y="1261"/>
                  <a:pt x="20660" y="1253"/>
                  <a:pt x="19703" y="1264"/>
                </a:cubicBezTo>
                <a:cubicBezTo>
                  <a:pt x="19140" y="1270"/>
                  <a:pt x="18647" y="1246"/>
                  <a:pt x="18607" y="1207"/>
                </a:cubicBezTo>
                <a:cubicBezTo>
                  <a:pt x="18568" y="1168"/>
                  <a:pt x="18421" y="1134"/>
                  <a:pt x="18280" y="1131"/>
                </a:cubicBezTo>
                <a:cubicBezTo>
                  <a:pt x="18140" y="1128"/>
                  <a:pt x="17993" y="1095"/>
                  <a:pt x="17953" y="1055"/>
                </a:cubicBezTo>
                <a:cubicBezTo>
                  <a:pt x="17913" y="1015"/>
                  <a:pt x="17801" y="971"/>
                  <a:pt x="17704" y="961"/>
                </a:cubicBezTo>
                <a:cubicBezTo>
                  <a:pt x="17107" y="898"/>
                  <a:pt x="16858" y="835"/>
                  <a:pt x="16780" y="727"/>
                </a:cubicBezTo>
                <a:cubicBezTo>
                  <a:pt x="16710" y="630"/>
                  <a:pt x="16676" y="625"/>
                  <a:pt x="16616" y="702"/>
                </a:cubicBezTo>
                <a:cubicBezTo>
                  <a:pt x="16573" y="757"/>
                  <a:pt x="16515" y="770"/>
                  <a:pt x="16477" y="733"/>
                </a:cubicBezTo>
                <a:cubicBezTo>
                  <a:pt x="16387" y="645"/>
                  <a:pt x="16322" y="647"/>
                  <a:pt x="16248" y="733"/>
                </a:cubicBezTo>
                <a:cubicBezTo>
                  <a:pt x="16209" y="779"/>
                  <a:pt x="16161" y="775"/>
                  <a:pt x="16121" y="727"/>
                </a:cubicBezTo>
                <a:cubicBezTo>
                  <a:pt x="16086" y="685"/>
                  <a:pt x="15766" y="640"/>
                  <a:pt x="15410" y="632"/>
                </a:cubicBezTo>
                <a:cubicBezTo>
                  <a:pt x="15054" y="624"/>
                  <a:pt x="14707" y="591"/>
                  <a:pt x="14637" y="550"/>
                </a:cubicBezTo>
                <a:cubicBezTo>
                  <a:pt x="14567" y="509"/>
                  <a:pt x="14422" y="474"/>
                  <a:pt x="14314" y="474"/>
                </a:cubicBezTo>
                <a:cubicBezTo>
                  <a:pt x="14022" y="474"/>
                  <a:pt x="13857" y="351"/>
                  <a:pt x="13881" y="158"/>
                </a:cubicBezTo>
                <a:cubicBezTo>
                  <a:pt x="13903" y="-22"/>
                  <a:pt x="13858" y="-47"/>
                  <a:pt x="13766" y="95"/>
                </a:cubicBezTo>
                <a:cubicBezTo>
                  <a:pt x="13718" y="169"/>
                  <a:pt x="13680" y="173"/>
                  <a:pt x="13607" y="102"/>
                </a:cubicBezTo>
                <a:cubicBezTo>
                  <a:pt x="13530" y="28"/>
                  <a:pt x="13506" y="36"/>
                  <a:pt x="13484" y="127"/>
                </a:cubicBezTo>
                <a:cubicBezTo>
                  <a:pt x="13448" y="272"/>
                  <a:pt x="13312" y="269"/>
                  <a:pt x="13128" y="120"/>
                </a:cubicBezTo>
                <a:cubicBezTo>
                  <a:pt x="13048" y="56"/>
                  <a:pt x="12946" y="0"/>
                  <a:pt x="12899" y="0"/>
                </a:cubicBezTo>
                <a:close/>
                <a:moveTo>
                  <a:pt x="11591" y="7820"/>
                </a:moveTo>
                <a:cubicBezTo>
                  <a:pt x="11641" y="7828"/>
                  <a:pt x="11690" y="7859"/>
                  <a:pt x="11709" y="7908"/>
                </a:cubicBezTo>
                <a:cubicBezTo>
                  <a:pt x="11729" y="7958"/>
                  <a:pt x="11710" y="8040"/>
                  <a:pt x="11664" y="8092"/>
                </a:cubicBezTo>
                <a:cubicBezTo>
                  <a:pt x="11619" y="8143"/>
                  <a:pt x="11595" y="8206"/>
                  <a:pt x="11611" y="8231"/>
                </a:cubicBezTo>
                <a:cubicBezTo>
                  <a:pt x="11649" y="8288"/>
                  <a:pt x="11363" y="8519"/>
                  <a:pt x="11243" y="8527"/>
                </a:cubicBezTo>
                <a:cubicBezTo>
                  <a:pt x="11147" y="8534"/>
                  <a:pt x="11141" y="8530"/>
                  <a:pt x="11423" y="8692"/>
                </a:cubicBezTo>
                <a:cubicBezTo>
                  <a:pt x="11539" y="8758"/>
                  <a:pt x="11539" y="8764"/>
                  <a:pt x="11452" y="8913"/>
                </a:cubicBezTo>
                <a:cubicBezTo>
                  <a:pt x="11386" y="9024"/>
                  <a:pt x="11318" y="9056"/>
                  <a:pt x="11194" y="9033"/>
                </a:cubicBezTo>
                <a:cubicBezTo>
                  <a:pt x="11100" y="9015"/>
                  <a:pt x="10954" y="9034"/>
                  <a:pt x="10871" y="9071"/>
                </a:cubicBezTo>
                <a:cubicBezTo>
                  <a:pt x="10723" y="9136"/>
                  <a:pt x="10711" y="9123"/>
                  <a:pt x="10699" y="8938"/>
                </a:cubicBezTo>
                <a:cubicBezTo>
                  <a:pt x="10696" y="8889"/>
                  <a:pt x="10638" y="8775"/>
                  <a:pt x="10568" y="8685"/>
                </a:cubicBezTo>
                <a:lnTo>
                  <a:pt x="10442" y="8521"/>
                </a:lnTo>
                <a:lnTo>
                  <a:pt x="10560" y="8471"/>
                </a:lnTo>
                <a:cubicBezTo>
                  <a:pt x="10633" y="8439"/>
                  <a:pt x="10663" y="8381"/>
                  <a:pt x="10646" y="8313"/>
                </a:cubicBezTo>
                <a:cubicBezTo>
                  <a:pt x="10618" y="8198"/>
                  <a:pt x="10701" y="8122"/>
                  <a:pt x="10887" y="8092"/>
                </a:cubicBezTo>
                <a:cubicBezTo>
                  <a:pt x="10948" y="8082"/>
                  <a:pt x="10998" y="8069"/>
                  <a:pt x="10998" y="8060"/>
                </a:cubicBezTo>
                <a:cubicBezTo>
                  <a:pt x="10998" y="8035"/>
                  <a:pt x="11188" y="7960"/>
                  <a:pt x="11313" y="7940"/>
                </a:cubicBezTo>
                <a:cubicBezTo>
                  <a:pt x="11375" y="7930"/>
                  <a:pt x="11441" y="7899"/>
                  <a:pt x="11460" y="7871"/>
                </a:cubicBezTo>
                <a:cubicBezTo>
                  <a:pt x="11487" y="7828"/>
                  <a:pt x="11540" y="7812"/>
                  <a:pt x="11591" y="7820"/>
                </a:cubicBezTo>
                <a:close/>
                <a:moveTo>
                  <a:pt x="2894" y="13397"/>
                </a:moveTo>
                <a:cubicBezTo>
                  <a:pt x="2888" y="13405"/>
                  <a:pt x="2883" y="13434"/>
                  <a:pt x="2881" y="13479"/>
                </a:cubicBezTo>
                <a:cubicBezTo>
                  <a:pt x="2879" y="13562"/>
                  <a:pt x="2889" y="13606"/>
                  <a:pt x="2906" y="13580"/>
                </a:cubicBezTo>
                <a:cubicBezTo>
                  <a:pt x="2923" y="13554"/>
                  <a:pt x="2929" y="13485"/>
                  <a:pt x="2914" y="13429"/>
                </a:cubicBezTo>
                <a:cubicBezTo>
                  <a:pt x="2906" y="13398"/>
                  <a:pt x="2899" y="13389"/>
                  <a:pt x="2894" y="13397"/>
                </a:cubicBezTo>
                <a:close/>
                <a:moveTo>
                  <a:pt x="8336" y="16214"/>
                </a:moveTo>
                <a:cubicBezTo>
                  <a:pt x="8312" y="16191"/>
                  <a:pt x="8291" y="16279"/>
                  <a:pt x="8291" y="16410"/>
                </a:cubicBezTo>
                <a:cubicBezTo>
                  <a:pt x="8291" y="16542"/>
                  <a:pt x="8301" y="16650"/>
                  <a:pt x="8311" y="16650"/>
                </a:cubicBezTo>
                <a:cubicBezTo>
                  <a:pt x="8354" y="16650"/>
                  <a:pt x="8377" y="16253"/>
                  <a:pt x="8336" y="16214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471" name="Group"/>
          <p:cNvGrpSpPr/>
          <p:nvPr/>
        </p:nvGrpSpPr>
        <p:grpSpPr>
          <a:xfrm>
            <a:off x="6828234" y="2214563"/>
            <a:ext cx="1706337" cy="1591334"/>
            <a:chOff x="0" y="0"/>
            <a:chExt cx="2426789" cy="2263230"/>
          </a:xfrm>
        </p:grpSpPr>
        <p:pic>
          <p:nvPicPr>
            <p:cNvPr id="2469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>
            <a:xfrm>
              <a:off x="0" y="0"/>
              <a:ext cx="2311400" cy="2260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0"/>
                  </a:lnTo>
                  <a:lnTo>
                    <a:pt x="10800" y="0"/>
                  </a:lnTo>
                  <a:lnTo>
                    <a:pt x="0" y="0"/>
                  </a:lnTo>
                  <a:close/>
                  <a:moveTo>
                    <a:pt x="1064" y="512"/>
                  </a:moveTo>
                  <a:cubicBezTo>
                    <a:pt x="2058" y="566"/>
                    <a:pt x="3912" y="805"/>
                    <a:pt x="4973" y="1047"/>
                  </a:cubicBezTo>
                  <a:cubicBezTo>
                    <a:pt x="12852" y="2837"/>
                    <a:pt x="19088" y="9145"/>
                    <a:pt x="20754" y="17008"/>
                  </a:cubicBezTo>
                  <a:cubicBezTo>
                    <a:pt x="21026" y="18292"/>
                    <a:pt x="21304" y="20896"/>
                    <a:pt x="21199" y="21175"/>
                  </a:cubicBezTo>
                  <a:cubicBezTo>
                    <a:pt x="21140" y="21334"/>
                    <a:pt x="19849" y="21357"/>
                    <a:pt x="10763" y="21357"/>
                  </a:cubicBezTo>
                  <a:cubicBezTo>
                    <a:pt x="5060" y="21357"/>
                    <a:pt x="359" y="21322"/>
                    <a:pt x="315" y="21278"/>
                  </a:cubicBezTo>
                  <a:cubicBezTo>
                    <a:pt x="272" y="21233"/>
                    <a:pt x="237" y="16563"/>
                    <a:pt x="237" y="10899"/>
                  </a:cubicBezTo>
                  <a:cubicBezTo>
                    <a:pt x="237" y="1734"/>
                    <a:pt x="256" y="591"/>
                    <a:pt x="419" y="527"/>
                  </a:cubicBezTo>
                  <a:cubicBezTo>
                    <a:pt x="498" y="496"/>
                    <a:pt x="733" y="494"/>
                    <a:pt x="1064" y="512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470" name="Arrow"/>
            <p:cNvSpPr/>
            <p:nvPr/>
          </p:nvSpPr>
          <p:spPr>
            <a:xfrm rot="16200000" flipH="1">
              <a:off x="2166439" y="2002880"/>
              <a:ext cx="228601" cy="292101"/>
            </a:xfrm>
            <a:prstGeom prst="rightArrow">
              <a:avLst>
                <a:gd name="adj1" fmla="val 32000"/>
                <a:gd name="adj2" fmla="val 244444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sp>
        <p:nvSpPr>
          <p:cNvPr id="2472" name="Arrow"/>
          <p:cNvSpPr/>
          <p:nvPr/>
        </p:nvSpPr>
        <p:spPr>
          <a:xfrm flipH="1">
            <a:off x="6716613" y="6121301"/>
            <a:ext cx="160734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73" name="Add to…"/>
          <p:cNvSpPr/>
          <p:nvPr/>
        </p:nvSpPr>
        <p:spPr>
          <a:xfrm>
            <a:off x="8577746" y="4440318"/>
            <a:ext cx="1955472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Add to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Candidate Pool</a:t>
            </a:r>
          </a:p>
        </p:txBody>
      </p:sp>
      <p:sp>
        <p:nvSpPr>
          <p:cNvPr id="2474" name="Learned…"/>
          <p:cNvSpPr/>
          <p:nvPr/>
        </p:nvSpPr>
        <p:spPr>
          <a:xfrm>
            <a:off x="2136564" y="4226006"/>
            <a:ext cx="1774140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Learned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weight vector</a:t>
            </a:r>
          </a:p>
        </p:txBody>
      </p:sp>
      <p:sp>
        <p:nvSpPr>
          <p:cNvPr id="2475" name="Arrow"/>
          <p:cNvSpPr/>
          <p:nvPr/>
        </p:nvSpPr>
        <p:spPr>
          <a:xfrm rot="10800000" flipH="1">
            <a:off x="4577953" y="2143125"/>
            <a:ext cx="160735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pic>
        <p:nvPicPr>
          <p:cNvPr id="247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3006328" y="4893469"/>
            <a:ext cx="1625203" cy="1589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064" y="512"/>
                </a:moveTo>
                <a:cubicBezTo>
                  <a:pt x="2058" y="566"/>
                  <a:pt x="3912" y="805"/>
                  <a:pt x="4973" y="1047"/>
                </a:cubicBezTo>
                <a:cubicBezTo>
                  <a:pt x="12852" y="2837"/>
                  <a:pt x="19088" y="9145"/>
                  <a:pt x="20754" y="17008"/>
                </a:cubicBezTo>
                <a:cubicBezTo>
                  <a:pt x="21026" y="18292"/>
                  <a:pt x="21304" y="20896"/>
                  <a:pt x="21199" y="21175"/>
                </a:cubicBezTo>
                <a:cubicBezTo>
                  <a:pt x="21140" y="21334"/>
                  <a:pt x="19849" y="21357"/>
                  <a:pt x="10763" y="21357"/>
                </a:cubicBezTo>
                <a:cubicBezTo>
                  <a:pt x="5060" y="21357"/>
                  <a:pt x="359" y="21322"/>
                  <a:pt x="315" y="21278"/>
                </a:cubicBezTo>
                <a:cubicBezTo>
                  <a:pt x="272" y="21233"/>
                  <a:pt x="237" y="16563"/>
                  <a:pt x="237" y="10899"/>
                </a:cubicBezTo>
                <a:cubicBezTo>
                  <a:pt x="237" y="1734"/>
                  <a:pt x="256" y="591"/>
                  <a:pt x="419" y="527"/>
                </a:cubicBezTo>
                <a:cubicBezTo>
                  <a:pt x="498" y="496"/>
                  <a:pt x="733" y="494"/>
                  <a:pt x="1064" y="51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77" name="Arrow"/>
          <p:cNvSpPr/>
          <p:nvPr/>
        </p:nvSpPr>
        <p:spPr>
          <a:xfrm rot="5400000" flipH="1">
            <a:off x="2943821" y="4795242"/>
            <a:ext cx="160734" cy="205383"/>
          </a:xfrm>
          <a:prstGeom prst="rightArrow">
            <a:avLst>
              <a:gd name="adj1" fmla="val 32000"/>
              <a:gd name="adj2" fmla="val 244444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3600">
                <a:solidFill>
                  <a:srgbClr val="FFFFFF"/>
                </a:solidFill>
              </a:defRPr>
            </a:pPr>
            <a:endParaRPr sz="2531"/>
          </a:p>
        </p:txBody>
      </p:sp>
      <p:sp>
        <p:nvSpPr>
          <p:cNvPr id="2478" name="Generate 1500-best…"/>
          <p:cNvSpPr/>
          <p:nvPr/>
        </p:nvSpPr>
        <p:spPr>
          <a:xfrm>
            <a:off x="7495868" y="1884393"/>
            <a:ext cx="2786063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defRPr sz="2800"/>
            </a:pPr>
            <a:r>
              <a:rPr sz="1969"/>
              <a:t>Generate 1500-best </a:t>
            </a:r>
          </a:p>
          <a:p>
            <a:pPr>
              <a:defRPr sz="2800"/>
            </a:pPr>
            <a:r>
              <a:rPr sz="1969"/>
              <a:t>per input sentence</a:t>
            </a:r>
          </a:p>
        </p:txBody>
      </p:sp>
      <p:sp>
        <p:nvSpPr>
          <p:cNvPr id="2479" name="MERT framework"/>
          <p:cNvSpPr/>
          <p:nvPr/>
        </p:nvSpPr>
        <p:spPr>
          <a:xfrm>
            <a:off x="4421962" y="3880605"/>
            <a:ext cx="2670476" cy="418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2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250"/>
              <a:t>MERT framework</a:t>
            </a:r>
          </a:p>
        </p:txBody>
      </p:sp>
      <p:sp>
        <p:nvSpPr>
          <p:cNvPr id="2480" name="(Och, 2003)"/>
          <p:cNvSpPr/>
          <p:nvPr/>
        </p:nvSpPr>
        <p:spPr>
          <a:xfrm>
            <a:off x="8271046" y="7921112"/>
            <a:ext cx="836769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(Och, 2003)</a:t>
            </a:r>
          </a:p>
        </p:txBody>
      </p:sp>
      <p:sp>
        <p:nvSpPr>
          <p:cNvPr id="2481" name="MERT…"/>
          <p:cNvSpPr/>
          <p:nvPr/>
        </p:nvSpPr>
        <p:spPr>
          <a:xfrm>
            <a:off x="4685110" y="8137209"/>
            <a:ext cx="1708802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MERT</a:t>
            </a:r>
          </a:p>
          <a:p>
            <a:pPr>
              <a:defRPr sz="2700" b="1">
                <a:latin typeface="Gill Sans"/>
                <a:ea typeface="Gill Sans"/>
                <a:cs typeface="Gill Sans"/>
                <a:sym typeface="Gill Sans"/>
              </a:defRPr>
            </a:pPr>
            <a:r>
              <a:rPr sz="1898"/>
              <a:t>Optimization</a:t>
            </a:r>
          </a:p>
        </p:txBody>
      </p:sp>
      <p:pic>
        <p:nvPicPr>
          <p:cNvPr id="2482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rcRect l="87" t="11361" r="1852" b="10325"/>
          <a:stretch>
            <a:fillRect/>
          </a:stretch>
        </p:blipFill>
        <p:spPr>
          <a:xfrm>
            <a:off x="7572824" y="5310644"/>
            <a:ext cx="939283" cy="750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0" h="21575" extrusionOk="0">
                <a:moveTo>
                  <a:pt x="10372" y="0"/>
                </a:moveTo>
                <a:cubicBezTo>
                  <a:pt x="9759" y="2"/>
                  <a:pt x="9217" y="25"/>
                  <a:pt x="9175" y="56"/>
                </a:cubicBezTo>
                <a:cubicBezTo>
                  <a:pt x="9148" y="76"/>
                  <a:pt x="8909" y="131"/>
                  <a:pt x="8637" y="177"/>
                </a:cubicBezTo>
                <a:cubicBezTo>
                  <a:pt x="8365" y="222"/>
                  <a:pt x="8028" y="284"/>
                  <a:pt x="7888" y="321"/>
                </a:cubicBezTo>
                <a:cubicBezTo>
                  <a:pt x="7748" y="359"/>
                  <a:pt x="7596" y="399"/>
                  <a:pt x="7555" y="410"/>
                </a:cubicBezTo>
                <a:cubicBezTo>
                  <a:pt x="7513" y="420"/>
                  <a:pt x="7439" y="454"/>
                  <a:pt x="7388" y="482"/>
                </a:cubicBezTo>
                <a:cubicBezTo>
                  <a:pt x="7387" y="483"/>
                  <a:pt x="7383" y="481"/>
                  <a:pt x="7382" y="482"/>
                </a:cubicBezTo>
                <a:cubicBezTo>
                  <a:pt x="7348" y="500"/>
                  <a:pt x="7308" y="507"/>
                  <a:pt x="7260" y="498"/>
                </a:cubicBezTo>
                <a:cubicBezTo>
                  <a:pt x="7238" y="499"/>
                  <a:pt x="7214" y="510"/>
                  <a:pt x="7196" y="506"/>
                </a:cubicBezTo>
                <a:cubicBezTo>
                  <a:pt x="7097" y="482"/>
                  <a:pt x="6787" y="861"/>
                  <a:pt x="6722" y="1084"/>
                </a:cubicBezTo>
                <a:cubicBezTo>
                  <a:pt x="6699" y="1164"/>
                  <a:pt x="6651" y="1183"/>
                  <a:pt x="6562" y="1156"/>
                </a:cubicBezTo>
                <a:cubicBezTo>
                  <a:pt x="6493" y="1134"/>
                  <a:pt x="6456" y="1149"/>
                  <a:pt x="6479" y="1180"/>
                </a:cubicBezTo>
                <a:cubicBezTo>
                  <a:pt x="6502" y="1211"/>
                  <a:pt x="6464" y="1306"/>
                  <a:pt x="6396" y="1397"/>
                </a:cubicBezTo>
                <a:cubicBezTo>
                  <a:pt x="6328" y="1488"/>
                  <a:pt x="6283" y="1582"/>
                  <a:pt x="6293" y="1605"/>
                </a:cubicBezTo>
                <a:cubicBezTo>
                  <a:pt x="6304" y="1629"/>
                  <a:pt x="6183" y="1732"/>
                  <a:pt x="6025" y="1838"/>
                </a:cubicBezTo>
                <a:cubicBezTo>
                  <a:pt x="5866" y="1944"/>
                  <a:pt x="5752" y="2039"/>
                  <a:pt x="5775" y="2039"/>
                </a:cubicBezTo>
                <a:cubicBezTo>
                  <a:pt x="5798" y="2039"/>
                  <a:pt x="5787" y="2085"/>
                  <a:pt x="5749" y="2143"/>
                </a:cubicBezTo>
                <a:cubicBezTo>
                  <a:pt x="5711" y="2201"/>
                  <a:pt x="5635" y="2228"/>
                  <a:pt x="5583" y="2207"/>
                </a:cubicBezTo>
                <a:cubicBezTo>
                  <a:pt x="5500" y="2175"/>
                  <a:pt x="5419" y="2279"/>
                  <a:pt x="5397" y="2448"/>
                </a:cubicBezTo>
                <a:cubicBezTo>
                  <a:pt x="5395" y="2468"/>
                  <a:pt x="5282" y="2611"/>
                  <a:pt x="5147" y="2761"/>
                </a:cubicBezTo>
                <a:cubicBezTo>
                  <a:pt x="4779" y="3174"/>
                  <a:pt x="4255" y="3873"/>
                  <a:pt x="4097" y="4166"/>
                </a:cubicBezTo>
                <a:cubicBezTo>
                  <a:pt x="4020" y="4308"/>
                  <a:pt x="3886" y="4548"/>
                  <a:pt x="3797" y="4695"/>
                </a:cubicBezTo>
                <a:cubicBezTo>
                  <a:pt x="3708" y="4843"/>
                  <a:pt x="3604" y="5021"/>
                  <a:pt x="3566" y="5097"/>
                </a:cubicBezTo>
                <a:cubicBezTo>
                  <a:pt x="3429" y="5369"/>
                  <a:pt x="2950" y="6603"/>
                  <a:pt x="2951" y="6678"/>
                </a:cubicBezTo>
                <a:cubicBezTo>
                  <a:pt x="2952" y="6720"/>
                  <a:pt x="3048" y="6497"/>
                  <a:pt x="3169" y="6180"/>
                </a:cubicBezTo>
                <a:cubicBezTo>
                  <a:pt x="3343" y="5724"/>
                  <a:pt x="3558" y="5280"/>
                  <a:pt x="3790" y="4872"/>
                </a:cubicBezTo>
                <a:cubicBezTo>
                  <a:pt x="3816" y="4812"/>
                  <a:pt x="3880" y="4686"/>
                  <a:pt x="3880" y="4671"/>
                </a:cubicBezTo>
                <a:cubicBezTo>
                  <a:pt x="3880" y="4628"/>
                  <a:pt x="3911" y="4565"/>
                  <a:pt x="3950" y="4535"/>
                </a:cubicBezTo>
                <a:cubicBezTo>
                  <a:pt x="3989" y="4504"/>
                  <a:pt x="4116" y="4329"/>
                  <a:pt x="4232" y="4150"/>
                </a:cubicBezTo>
                <a:cubicBezTo>
                  <a:pt x="4312" y="4025"/>
                  <a:pt x="4381" y="3953"/>
                  <a:pt x="4430" y="3909"/>
                </a:cubicBezTo>
                <a:cubicBezTo>
                  <a:pt x="4437" y="3901"/>
                  <a:pt x="4443" y="3885"/>
                  <a:pt x="4450" y="3877"/>
                </a:cubicBezTo>
                <a:cubicBezTo>
                  <a:pt x="4583" y="3713"/>
                  <a:pt x="4699" y="3590"/>
                  <a:pt x="4789" y="3499"/>
                </a:cubicBezTo>
                <a:cubicBezTo>
                  <a:pt x="4816" y="3460"/>
                  <a:pt x="4848" y="3424"/>
                  <a:pt x="4898" y="3403"/>
                </a:cubicBezTo>
                <a:cubicBezTo>
                  <a:pt x="4903" y="3401"/>
                  <a:pt x="4928" y="3377"/>
                  <a:pt x="4930" y="3379"/>
                </a:cubicBezTo>
                <a:cubicBezTo>
                  <a:pt x="4954" y="3398"/>
                  <a:pt x="4986" y="3380"/>
                  <a:pt x="5007" y="3339"/>
                </a:cubicBezTo>
                <a:cubicBezTo>
                  <a:pt x="5027" y="3298"/>
                  <a:pt x="5081" y="3279"/>
                  <a:pt x="5122" y="3299"/>
                </a:cubicBezTo>
                <a:cubicBezTo>
                  <a:pt x="5136" y="3306"/>
                  <a:pt x="5139" y="3308"/>
                  <a:pt x="5147" y="3307"/>
                </a:cubicBezTo>
                <a:cubicBezTo>
                  <a:pt x="5149" y="3299"/>
                  <a:pt x="5162" y="3292"/>
                  <a:pt x="5160" y="3283"/>
                </a:cubicBezTo>
                <a:cubicBezTo>
                  <a:pt x="5150" y="3225"/>
                  <a:pt x="5167" y="3171"/>
                  <a:pt x="5199" y="3122"/>
                </a:cubicBezTo>
                <a:cubicBezTo>
                  <a:pt x="5206" y="3110"/>
                  <a:pt x="5209" y="3093"/>
                  <a:pt x="5218" y="3082"/>
                </a:cubicBezTo>
                <a:cubicBezTo>
                  <a:pt x="5306" y="2926"/>
                  <a:pt x="5476" y="2721"/>
                  <a:pt x="5544" y="2721"/>
                </a:cubicBezTo>
                <a:cubicBezTo>
                  <a:pt x="5569" y="2721"/>
                  <a:pt x="5659" y="2662"/>
                  <a:pt x="5743" y="2585"/>
                </a:cubicBezTo>
                <a:cubicBezTo>
                  <a:pt x="5884" y="2454"/>
                  <a:pt x="6182" y="2365"/>
                  <a:pt x="6518" y="2360"/>
                </a:cubicBezTo>
                <a:cubicBezTo>
                  <a:pt x="6668" y="2357"/>
                  <a:pt x="7286" y="2699"/>
                  <a:pt x="7286" y="2785"/>
                </a:cubicBezTo>
                <a:cubicBezTo>
                  <a:pt x="7286" y="2814"/>
                  <a:pt x="7238" y="2893"/>
                  <a:pt x="7177" y="2962"/>
                </a:cubicBezTo>
                <a:cubicBezTo>
                  <a:pt x="7069" y="3084"/>
                  <a:pt x="7061" y="3091"/>
                  <a:pt x="6953" y="2946"/>
                </a:cubicBezTo>
                <a:cubicBezTo>
                  <a:pt x="6808" y="2750"/>
                  <a:pt x="6695" y="2756"/>
                  <a:pt x="6633" y="2962"/>
                </a:cubicBezTo>
                <a:cubicBezTo>
                  <a:pt x="6605" y="3053"/>
                  <a:pt x="6551" y="3144"/>
                  <a:pt x="6518" y="3170"/>
                </a:cubicBezTo>
                <a:cubicBezTo>
                  <a:pt x="6474" y="3204"/>
                  <a:pt x="6485" y="3267"/>
                  <a:pt x="6543" y="3379"/>
                </a:cubicBezTo>
                <a:cubicBezTo>
                  <a:pt x="6619" y="3523"/>
                  <a:pt x="6615" y="3549"/>
                  <a:pt x="6518" y="3660"/>
                </a:cubicBezTo>
                <a:cubicBezTo>
                  <a:pt x="6380" y="3817"/>
                  <a:pt x="6378" y="4008"/>
                  <a:pt x="6518" y="4101"/>
                </a:cubicBezTo>
                <a:cubicBezTo>
                  <a:pt x="6582" y="4145"/>
                  <a:pt x="6626" y="4243"/>
                  <a:pt x="6626" y="4342"/>
                </a:cubicBezTo>
                <a:cubicBezTo>
                  <a:pt x="6626" y="4446"/>
                  <a:pt x="6659" y="4519"/>
                  <a:pt x="6710" y="4519"/>
                </a:cubicBezTo>
                <a:cubicBezTo>
                  <a:pt x="6755" y="4519"/>
                  <a:pt x="6826" y="4627"/>
                  <a:pt x="6870" y="4760"/>
                </a:cubicBezTo>
                <a:cubicBezTo>
                  <a:pt x="6914" y="4892"/>
                  <a:pt x="6980" y="5000"/>
                  <a:pt x="7017" y="5000"/>
                </a:cubicBezTo>
                <a:cubicBezTo>
                  <a:pt x="7110" y="5000"/>
                  <a:pt x="7286" y="4789"/>
                  <a:pt x="7286" y="4679"/>
                </a:cubicBezTo>
                <a:cubicBezTo>
                  <a:pt x="7286" y="4415"/>
                  <a:pt x="8036" y="4390"/>
                  <a:pt x="8227" y="4647"/>
                </a:cubicBezTo>
                <a:cubicBezTo>
                  <a:pt x="8335" y="4792"/>
                  <a:pt x="8353" y="4792"/>
                  <a:pt x="8400" y="4687"/>
                </a:cubicBezTo>
                <a:cubicBezTo>
                  <a:pt x="8434" y="4612"/>
                  <a:pt x="8511" y="4575"/>
                  <a:pt x="8624" y="4583"/>
                </a:cubicBezTo>
                <a:cubicBezTo>
                  <a:pt x="8719" y="4589"/>
                  <a:pt x="8814" y="4592"/>
                  <a:pt x="8829" y="4583"/>
                </a:cubicBezTo>
                <a:cubicBezTo>
                  <a:pt x="8883" y="4552"/>
                  <a:pt x="9137" y="4531"/>
                  <a:pt x="9796" y="4503"/>
                </a:cubicBezTo>
                <a:cubicBezTo>
                  <a:pt x="10223" y="4485"/>
                  <a:pt x="10497" y="4438"/>
                  <a:pt x="10551" y="4382"/>
                </a:cubicBezTo>
                <a:cubicBezTo>
                  <a:pt x="10608" y="4323"/>
                  <a:pt x="10748" y="4311"/>
                  <a:pt x="10999" y="4334"/>
                </a:cubicBezTo>
                <a:cubicBezTo>
                  <a:pt x="11419" y="4373"/>
                  <a:pt x="11523" y="4450"/>
                  <a:pt x="11422" y="4655"/>
                </a:cubicBezTo>
                <a:cubicBezTo>
                  <a:pt x="11385" y="4730"/>
                  <a:pt x="11330" y="4852"/>
                  <a:pt x="11300" y="4928"/>
                </a:cubicBezTo>
                <a:cubicBezTo>
                  <a:pt x="11270" y="5004"/>
                  <a:pt x="11219" y="5133"/>
                  <a:pt x="11185" y="5217"/>
                </a:cubicBezTo>
                <a:cubicBezTo>
                  <a:pt x="11133" y="5344"/>
                  <a:pt x="11138" y="5382"/>
                  <a:pt x="11223" y="5442"/>
                </a:cubicBezTo>
                <a:cubicBezTo>
                  <a:pt x="11280" y="5481"/>
                  <a:pt x="11412" y="5619"/>
                  <a:pt x="11518" y="5747"/>
                </a:cubicBezTo>
                <a:cubicBezTo>
                  <a:pt x="11716" y="5986"/>
                  <a:pt x="12020" y="6076"/>
                  <a:pt x="12164" y="5939"/>
                </a:cubicBezTo>
                <a:cubicBezTo>
                  <a:pt x="12202" y="5904"/>
                  <a:pt x="12235" y="5894"/>
                  <a:pt x="12235" y="5915"/>
                </a:cubicBezTo>
                <a:cubicBezTo>
                  <a:pt x="12235" y="5937"/>
                  <a:pt x="12304" y="5923"/>
                  <a:pt x="12395" y="5883"/>
                </a:cubicBezTo>
                <a:cubicBezTo>
                  <a:pt x="12537" y="5821"/>
                  <a:pt x="12561" y="5784"/>
                  <a:pt x="12529" y="5626"/>
                </a:cubicBezTo>
                <a:cubicBezTo>
                  <a:pt x="12509" y="5526"/>
                  <a:pt x="12491" y="5403"/>
                  <a:pt x="12491" y="5345"/>
                </a:cubicBezTo>
                <a:cubicBezTo>
                  <a:pt x="12491" y="5288"/>
                  <a:pt x="12457" y="5208"/>
                  <a:pt x="12414" y="5169"/>
                </a:cubicBezTo>
                <a:cubicBezTo>
                  <a:pt x="12350" y="5109"/>
                  <a:pt x="12352" y="5075"/>
                  <a:pt x="12446" y="4968"/>
                </a:cubicBezTo>
                <a:cubicBezTo>
                  <a:pt x="12524" y="4880"/>
                  <a:pt x="12547" y="4815"/>
                  <a:pt x="12510" y="4760"/>
                </a:cubicBezTo>
                <a:cubicBezTo>
                  <a:pt x="12474" y="4705"/>
                  <a:pt x="12479" y="4637"/>
                  <a:pt x="12529" y="4551"/>
                </a:cubicBezTo>
                <a:cubicBezTo>
                  <a:pt x="12599" y="4431"/>
                  <a:pt x="12628" y="4421"/>
                  <a:pt x="12952" y="4503"/>
                </a:cubicBezTo>
                <a:cubicBezTo>
                  <a:pt x="13144" y="4551"/>
                  <a:pt x="13385" y="4604"/>
                  <a:pt x="13490" y="4615"/>
                </a:cubicBezTo>
                <a:cubicBezTo>
                  <a:pt x="13705" y="4638"/>
                  <a:pt x="13747" y="4711"/>
                  <a:pt x="13643" y="4888"/>
                </a:cubicBezTo>
                <a:cubicBezTo>
                  <a:pt x="13586" y="4986"/>
                  <a:pt x="13546" y="4991"/>
                  <a:pt x="13438" y="4936"/>
                </a:cubicBezTo>
                <a:cubicBezTo>
                  <a:pt x="13012" y="4720"/>
                  <a:pt x="12955" y="4711"/>
                  <a:pt x="12971" y="4848"/>
                </a:cubicBezTo>
                <a:cubicBezTo>
                  <a:pt x="12979" y="4910"/>
                  <a:pt x="13029" y="4966"/>
                  <a:pt x="13086" y="4968"/>
                </a:cubicBezTo>
                <a:cubicBezTo>
                  <a:pt x="13144" y="4971"/>
                  <a:pt x="13284" y="4998"/>
                  <a:pt x="13394" y="5024"/>
                </a:cubicBezTo>
                <a:cubicBezTo>
                  <a:pt x="13612" y="5078"/>
                  <a:pt x="13909" y="4967"/>
                  <a:pt x="13855" y="4856"/>
                </a:cubicBezTo>
                <a:cubicBezTo>
                  <a:pt x="13836" y="4818"/>
                  <a:pt x="13858" y="4766"/>
                  <a:pt x="13906" y="4743"/>
                </a:cubicBezTo>
                <a:cubicBezTo>
                  <a:pt x="14003" y="4697"/>
                  <a:pt x="14160" y="4833"/>
                  <a:pt x="14149" y="4952"/>
                </a:cubicBezTo>
                <a:cubicBezTo>
                  <a:pt x="14128" y="5179"/>
                  <a:pt x="14179" y="5247"/>
                  <a:pt x="14456" y="5361"/>
                </a:cubicBezTo>
                <a:cubicBezTo>
                  <a:pt x="14750" y="5482"/>
                  <a:pt x="14754" y="5483"/>
                  <a:pt x="15001" y="5337"/>
                </a:cubicBezTo>
                <a:cubicBezTo>
                  <a:pt x="15138" y="5256"/>
                  <a:pt x="15257" y="5162"/>
                  <a:pt x="15257" y="5129"/>
                </a:cubicBezTo>
                <a:cubicBezTo>
                  <a:pt x="15257" y="5096"/>
                  <a:pt x="15196" y="5021"/>
                  <a:pt x="15122" y="4960"/>
                </a:cubicBezTo>
                <a:cubicBezTo>
                  <a:pt x="15049" y="4900"/>
                  <a:pt x="14970" y="4750"/>
                  <a:pt x="14949" y="4631"/>
                </a:cubicBezTo>
                <a:cubicBezTo>
                  <a:pt x="14915" y="4434"/>
                  <a:pt x="14865" y="4309"/>
                  <a:pt x="14802" y="4238"/>
                </a:cubicBezTo>
                <a:cubicBezTo>
                  <a:pt x="14792" y="4225"/>
                  <a:pt x="14781" y="4208"/>
                  <a:pt x="14770" y="4198"/>
                </a:cubicBezTo>
                <a:cubicBezTo>
                  <a:pt x="14745" y="4180"/>
                  <a:pt x="14715" y="4174"/>
                  <a:pt x="14687" y="4174"/>
                </a:cubicBezTo>
                <a:cubicBezTo>
                  <a:pt x="14667" y="4174"/>
                  <a:pt x="14629" y="4144"/>
                  <a:pt x="14597" y="4133"/>
                </a:cubicBezTo>
                <a:cubicBezTo>
                  <a:pt x="14541" y="4115"/>
                  <a:pt x="14481" y="4098"/>
                  <a:pt x="14424" y="4061"/>
                </a:cubicBezTo>
                <a:cubicBezTo>
                  <a:pt x="14302" y="3982"/>
                  <a:pt x="14264" y="3912"/>
                  <a:pt x="14264" y="3764"/>
                </a:cubicBezTo>
                <a:cubicBezTo>
                  <a:pt x="14264" y="3656"/>
                  <a:pt x="14226" y="3530"/>
                  <a:pt x="14181" y="3483"/>
                </a:cubicBezTo>
                <a:cubicBezTo>
                  <a:pt x="14136" y="3437"/>
                  <a:pt x="14113" y="3373"/>
                  <a:pt x="14130" y="3339"/>
                </a:cubicBezTo>
                <a:cubicBezTo>
                  <a:pt x="14183" y="3232"/>
                  <a:pt x="14337" y="3268"/>
                  <a:pt x="14476" y="3427"/>
                </a:cubicBezTo>
                <a:cubicBezTo>
                  <a:pt x="14518" y="3476"/>
                  <a:pt x="14546" y="3510"/>
                  <a:pt x="14572" y="3524"/>
                </a:cubicBezTo>
                <a:cubicBezTo>
                  <a:pt x="14587" y="3522"/>
                  <a:pt x="14600" y="3516"/>
                  <a:pt x="14616" y="3516"/>
                </a:cubicBezTo>
                <a:cubicBezTo>
                  <a:pt x="14623" y="3515"/>
                  <a:pt x="14623" y="3508"/>
                  <a:pt x="14629" y="3507"/>
                </a:cubicBezTo>
                <a:cubicBezTo>
                  <a:pt x="14631" y="3504"/>
                  <a:pt x="14635" y="3504"/>
                  <a:pt x="14636" y="3499"/>
                </a:cubicBezTo>
                <a:cubicBezTo>
                  <a:pt x="14649" y="3453"/>
                  <a:pt x="14754" y="3350"/>
                  <a:pt x="14873" y="3267"/>
                </a:cubicBezTo>
                <a:cubicBezTo>
                  <a:pt x="14991" y="3183"/>
                  <a:pt x="15091" y="3082"/>
                  <a:pt x="15090" y="3042"/>
                </a:cubicBezTo>
                <a:cubicBezTo>
                  <a:pt x="15088" y="2815"/>
                  <a:pt x="14839" y="2674"/>
                  <a:pt x="14706" y="2825"/>
                </a:cubicBezTo>
                <a:cubicBezTo>
                  <a:pt x="14623" y="2920"/>
                  <a:pt x="14601" y="2919"/>
                  <a:pt x="14488" y="2769"/>
                </a:cubicBezTo>
                <a:cubicBezTo>
                  <a:pt x="14386" y="2632"/>
                  <a:pt x="14373" y="2575"/>
                  <a:pt x="14424" y="2456"/>
                </a:cubicBezTo>
                <a:cubicBezTo>
                  <a:pt x="14476" y="2335"/>
                  <a:pt x="14541" y="2312"/>
                  <a:pt x="14809" y="2312"/>
                </a:cubicBezTo>
                <a:cubicBezTo>
                  <a:pt x="15057" y="2312"/>
                  <a:pt x="15148" y="2282"/>
                  <a:pt x="15225" y="2175"/>
                </a:cubicBezTo>
                <a:cubicBezTo>
                  <a:pt x="15323" y="2039"/>
                  <a:pt x="15326" y="2039"/>
                  <a:pt x="15551" y="2191"/>
                </a:cubicBezTo>
                <a:cubicBezTo>
                  <a:pt x="15795" y="2356"/>
                  <a:pt x="16240" y="2769"/>
                  <a:pt x="16441" y="3002"/>
                </a:cubicBezTo>
                <a:cubicBezTo>
                  <a:pt x="16516" y="3043"/>
                  <a:pt x="16537" y="3079"/>
                  <a:pt x="16531" y="3130"/>
                </a:cubicBezTo>
                <a:cubicBezTo>
                  <a:pt x="16532" y="3135"/>
                  <a:pt x="16544" y="3151"/>
                  <a:pt x="16544" y="3154"/>
                </a:cubicBezTo>
                <a:cubicBezTo>
                  <a:pt x="16544" y="3198"/>
                  <a:pt x="16603" y="3272"/>
                  <a:pt x="16672" y="3315"/>
                </a:cubicBezTo>
                <a:cubicBezTo>
                  <a:pt x="16820" y="3407"/>
                  <a:pt x="17069" y="3689"/>
                  <a:pt x="17069" y="3764"/>
                </a:cubicBezTo>
                <a:cubicBezTo>
                  <a:pt x="17069" y="3783"/>
                  <a:pt x="17171" y="3919"/>
                  <a:pt x="17248" y="4029"/>
                </a:cubicBezTo>
                <a:cubicBezTo>
                  <a:pt x="17299" y="4070"/>
                  <a:pt x="17344" y="4145"/>
                  <a:pt x="17363" y="4214"/>
                </a:cubicBezTo>
                <a:cubicBezTo>
                  <a:pt x="17433" y="4306"/>
                  <a:pt x="17477" y="4380"/>
                  <a:pt x="17530" y="4463"/>
                </a:cubicBezTo>
                <a:cubicBezTo>
                  <a:pt x="17558" y="4500"/>
                  <a:pt x="17582" y="4538"/>
                  <a:pt x="17606" y="4583"/>
                </a:cubicBezTo>
                <a:cubicBezTo>
                  <a:pt x="17724" y="4785"/>
                  <a:pt x="17806" y="4958"/>
                  <a:pt x="17792" y="5048"/>
                </a:cubicBezTo>
                <a:cubicBezTo>
                  <a:pt x="17789" y="5067"/>
                  <a:pt x="17789" y="5085"/>
                  <a:pt x="17792" y="5097"/>
                </a:cubicBezTo>
                <a:cubicBezTo>
                  <a:pt x="17808" y="5104"/>
                  <a:pt x="17823" y="5107"/>
                  <a:pt x="17837" y="5097"/>
                </a:cubicBezTo>
                <a:cubicBezTo>
                  <a:pt x="17874" y="5068"/>
                  <a:pt x="17917" y="5131"/>
                  <a:pt x="17946" y="5217"/>
                </a:cubicBezTo>
                <a:cubicBezTo>
                  <a:pt x="17963" y="5237"/>
                  <a:pt x="17980" y="5249"/>
                  <a:pt x="17997" y="5273"/>
                </a:cubicBezTo>
                <a:lnTo>
                  <a:pt x="18099" y="5418"/>
                </a:lnTo>
                <a:cubicBezTo>
                  <a:pt x="18099" y="5408"/>
                  <a:pt x="18094" y="5396"/>
                  <a:pt x="18093" y="5386"/>
                </a:cubicBezTo>
                <a:lnTo>
                  <a:pt x="18016" y="5201"/>
                </a:lnTo>
                <a:cubicBezTo>
                  <a:pt x="17839" y="4774"/>
                  <a:pt x="17204" y="3738"/>
                  <a:pt x="16716" y="3082"/>
                </a:cubicBezTo>
                <a:cubicBezTo>
                  <a:pt x="16456" y="2732"/>
                  <a:pt x="16243" y="2471"/>
                  <a:pt x="16243" y="2496"/>
                </a:cubicBezTo>
                <a:cubicBezTo>
                  <a:pt x="16243" y="2521"/>
                  <a:pt x="16200" y="2490"/>
                  <a:pt x="16147" y="2432"/>
                </a:cubicBezTo>
                <a:cubicBezTo>
                  <a:pt x="15941" y="2206"/>
                  <a:pt x="14971" y="1413"/>
                  <a:pt x="14898" y="1413"/>
                </a:cubicBezTo>
                <a:cubicBezTo>
                  <a:pt x="14803" y="1413"/>
                  <a:pt x="14687" y="1161"/>
                  <a:pt x="14725" y="1036"/>
                </a:cubicBezTo>
                <a:cubicBezTo>
                  <a:pt x="14765" y="905"/>
                  <a:pt x="14527" y="607"/>
                  <a:pt x="14341" y="554"/>
                </a:cubicBezTo>
                <a:cubicBezTo>
                  <a:pt x="14256" y="529"/>
                  <a:pt x="14075" y="463"/>
                  <a:pt x="13944" y="410"/>
                </a:cubicBezTo>
                <a:cubicBezTo>
                  <a:pt x="13636" y="284"/>
                  <a:pt x="12738" y="120"/>
                  <a:pt x="11979" y="48"/>
                </a:cubicBezTo>
                <a:cubicBezTo>
                  <a:pt x="11666" y="19"/>
                  <a:pt x="10984" y="-2"/>
                  <a:pt x="10372" y="0"/>
                </a:cubicBezTo>
                <a:close/>
                <a:moveTo>
                  <a:pt x="16755" y="4551"/>
                </a:moveTo>
                <a:cubicBezTo>
                  <a:pt x="16739" y="4556"/>
                  <a:pt x="16736" y="4587"/>
                  <a:pt x="16736" y="4639"/>
                </a:cubicBezTo>
                <a:cubicBezTo>
                  <a:pt x="16735" y="4706"/>
                  <a:pt x="16686" y="4833"/>
                  <a:pt x="16627" y="4928"/>
                </a:cubicBezTo>
                <a:cubicBezTo>
                  <a:pt x="16568" y="5023"/>
                  <a:pt x="16519" y="5162"/>
                  <a:pt x="16518" y="5241"/>
                </a:cubicBezTo>
                <a:cubicBezTo>
                  <a:pt x="16516" y="5433"/>
                  <a:pt x="16462" y="5496"/>
                  <a:pt x="16371" y="5402"/>
                </a:cubicBezTo>
                <a:cubicBezTo>
                  <a:pt x="16266" y="5293"/>
                  <a:pt x="16250" y="5337"/>
                  <a:pt x="16307" y="5602"/>
                </a:cubicBezTo>
                <a:cubicBezTo>
                  <a:pt x="16313" y="5632"/>
                  <a:pt x="16320" y="5652"/>
                  <a:pt x="16326" y="5674"/>
                </a:cubicBezTo>
                <a:cubicBezTo>
                  <a:pt x="16354" y="5726"/>
                  <a:pt x="16381" y="5771"/>
                  <a:pt x="16403" y="5803"/>
                </a:cubicBezTo>
                <a:cubicBezTo>
                  <a:pt x="16443" y="5821"/>
                  <a:pt x="16508" y="5820"/>
                  <a:pt x="16620" y="5811"/>
                </a:cubicBezTo>
                <a:cubicBezTo>
                  <a:pt x="16859" y="5792"/>
                  <a:pt x="16873" y="5806"/>
                  <a:pt x="16889" y="5963"/>
                </a:cubicBezTo>
                <a:cubicBezTo>
                  <a:pt x="16899" y="6057"/>
                  <a:pt x="16949" y="6173"/>
                  <a:pt x="16998" y="6220"/>
                </a:cubicBezTo>
                <a:cubicBezTo>
                  <a:pt x="17047" y="6268"/>
                  <a:pt x="17103" y="6308"/>
                  <a:pt x="17120" y="6308"/>
                </a:cubicBezTo>
                <a:cubicBezTo>
                  <a:pt x="17161" y="6309"/>
                  <a:pt x="17144" y="5624"/>
                  <a:pt x="17101" y="5570"/>
                </a:cubicBezTo>
                <a:cubicBezTo>
                  <a:pt x="17082" y="5547"/>
                  <a:pt x="17069" y="5471"/>
                  <a:pt x="17069" y="5402"/>
                </a:cubicBezTo>
                <a:cubicBezTo>
                  <a:pt x="17069" y="5282"/>
                  <a:pt x="17011" y="5242"/>
                  <a:pt x="16864" y="5265"/>
                </a:cubicBezTo>
                <a:cubicBezTo>
                  <a:pt x="16746" y="5283"/>
                  <a:pt x="16741" y="5157"/>
                  <a:pt x="16851" y="5032"/>
                </a:cubicBezTo>
                <a:cubicBezTo>
                  <a:pt x="16990" y="4875"/>
                  <a:pt x="16984" y="4708"/>
                  <a:pt x="16845" y="4599"/>
                </a:cubicBezTo>
                <a:cubicBezTo>
                  <a:pt x="16797" y="4562"/>
                  <a:pt x="16771" y="4546"/>
                  <a:pt x="16755" y="4551"/>
                </a:cubicBezTo>
                <a:close/>
                <a:moveTo>
                  <a:pt x="5141" y="4583"/>
                </a:moveTo>
                <a:lnTo>
                  <a:pt x="5154" y="4808"/>
                </a:lnTo>
                <a:cubicBezTo>
                  <a:pt x="5169" y="5007"/>
                  <a:pt x="5161" y="5027"/>
                  <a:pt x="5051" y="5008"/>
                </a:cubicBezTo>
                <a:cubicBezTo>
                  <a:pt x="4968" y="4994"/>
                  <a:pt x="4923" y="5022"/>
                  <a:pt x="4923" y="5097"/>
                </a:cubicBezTo>
                <a:cubicBezTo>
                  <a:pt x="4923" y="5157"/>
                  <a:pt x="4885" y="5227"/>
                  <a:pt x="4840" y="5249"/>
                </a:cubicBezTo>
                <a:cubicBezTo>
                  <a:pt x="4729" y="5302"/>
                  <a:pt x="4741" y="5395"/>
                  <a:pt x="4859" y="5434"/>
                </a:cubicBezTo>
                <a:cubicBezTo>
                  <a:pt x="5159" y="5532"/>
                  <a:pt x="5532" y="5356"/>
                  <a:pt x="5532" y="5121"/>
                </a:cubicBezTo>
                <a:cubicBezTo>
                  <a:pt x="5532" y="4923"/>
                  <a:pt x="5622" y="4915"/>
                  <a:pt x="5794" y="5097"/>
                </a:cubicBezTo>
                <a:cubicBezTo>
                  <a:pt x="5947" y="5258"/>
                  <a:pt x="6082" y="5323"/>
                  <a:pt x="6082" y="5233"/>
                </a:cubicBezTo>
                <a:cubicBezTo>
                  <a:pt x="6082" y="5135"/>
                  <a:pt x="5960" y="4928"/>
                  <a:pt x="5903" y="4928"/>
                </a:cubicBezTo>
                <a:cubicBezTo>
                  <a:pt x="5868" y="4928"/>
                  <a:pt x="5786" y="4870"/>
                  <a:pt x="5724" y="4800"/>
                </a:cubicBezTo>
                <a:cubicBezTo>
                  <a:pt x="5661" y="4729"/>
                  <a:pt x="5508" y="4648"/>
                  <a:pt x="5378" y="4623"/>
                </a:cubicBezTo>
                <a:lnTo>
                  <a:pt x="5141" y="4583"/>
                </a:lnTo>
                <a:close/>
                <a:moveTo>
                  <a:pt x="8886" y="5113"/>
                </a:moveTo>
                <a:cubicBezTo>
                  <a:pt x="8865" y="5112"/>
                  <a:pt x="8850" y="5122"/>
                  <a:pt x="8829" y="5137"/>
                </a:cubicBezTo>
                <a:cubicBezTo>
                  <a:pt x="8772" y="5175"/>
                  <a:pt x="8711" y="5231"/>
                  <a:pt x="8694" y="5265"/>
                </a:cubicBezTo>
                <a:cubicBezTo>
                  <a:pt x="8678" y="5299"/>
                  <a:pt x="8614" y="5309"/>
                  <a:pt x="8554" y="5289"/>
                </a:cubicBezTo>
                <a:cubicBezTo>
                  <a:pt x="8426" y="5248"/>
                  <a:pt x="8395" y="5328"/>
                  <a:pt x="8374" y="5731"/>
                </a:cubicBezTo>
                <a:cubicBezTo>
                  <a:pt x="8366" y="5890"/>
                  <a:pt x="8338" y="6048"/>
                  <a:pt x="8317" y="6076"/>
                </a:cubicBezTo>
                <a:cubicBezTo>
                  <a:pt x="8250" y="6159"/>
                  <a:pt x="8276" y="6702"/>
                  <a:pt x="8349" y="6774"/>
                </a:cubicBezTo>
                <a:cubicBezTo>
                  <a:pt x="8497" y="6920"/>
                  <a:pt x="8761" y="6927"/>
                  <a:pt x="8899" y="6790"/>
                </a:cubicBezTo>
                <a:cubicBezTo>
                  <a:pt x="9044" y="6647"/>
                  <a:pt x="9104" y="6670"/>
                  <a:pt x="9104" y="6870"/>
                </a:cubicBezTo>
                <a:cubicBezTo>
                  <a:pt x="9104" y="6940"/>
                  <a:pt x="9135" y="6991"/>
                  <a:pt x="9175" y="6991"/>
                </a:cubicBezTo>
                <a:cubicBezTo>
                  <a:pt x="9214" y="6991"/>
                  <a:pt x="9271" y="7032"/>
                  <a:pt x="9309" y="7079"/>
                </a:cubicBezTo>
                <a:cubicBezTo>
                  <a:pt x="9347" y="7126"/>
                  <a:pt x="9493" y="7214"/>
                  <a:pt x="9635" y="7272"/>
                </a:cubicBezTo>
                <a:cubicBezTo>
                  <a:pt x="9825" y="7348"/>
                  <a:pt x="9897" y="7410"/>
                  <a:pt x="9885" y="7496"/>
                </a:cubicBezTo>
                <a:cubicBezTo>
                  <a:pt x="9868" y="7622"/>
                  <a:pt x="10006" y="7941"/>
                  <a:pt x="10135" y="8066"/>
                </a:cubicBezTo>
                <a:cubicBezTo>
                  <a:pt x="10181" y="8111"/>
                  <a:pt x="10198" y="8162"/>
                  <a:pt x="10167" y="8187"/>
                </a:cubicBezTo>
                <a:cubicBezTo>
                  <a:pt x="10081" y="8253"/>
                  <a:pt x="7637" y="8260"/>
                  <a:pt x="7548" y="8195"/>
                </a:cubicBezTo>
                <a:cubicBezTo>
                  <a:pt x="7504" y="8162"/>
                  <a:pt x="7391" y="8016"/>
                  <a:pt x="7292" y="7874"/>
                </a:cubicBezTo>
                <a:cubicBezTo>
                  <a:pt x="7097" y="7591"/>
                  <a:pt x="6990" y="7545"/>
                  <a:pt x="6934" y="7729"/>
                </a:cubicBezTo>
                <a:cubicBezTo>
                  <a:pt x="6903" y="7830"/>
                  <a:pt x="6871" y="7810"/>
                  <a:pt x="6722" y="7593"/>
                </a:cubicBezTo>
                <a:cubicBezTo>
                  <a:pt x="6585" y="7391"/>
                  <a:pt x="6519" y="7350"/>
                  <a:pt x="6422" y="7384"/>
                </a:cubicBezTo>
                <a:cubicBezTo>
                  <a:pt x="6259" y="7440"/>
                  <a:pt x="6201" y="7718"/>
                  <a:pt x="6319" y="7882"/>
                </a:cubicBezTo>
                <a:cubicBezTo>
                  <a:pt x="6368" y="7949"/>
                  <a:pt x="6409" y="8047"/>
                  <a:pt x="6409" y="8098"/>
                </a:cubicBezTo>
                <a:cubicBezTo>
                  <a:pt x="6409" y="8149"/>
                  <a:pt x="6450" y="8248"/>
                  <a:pt x="6498" y="8315"/>
                </a:cubicBezTo>
                <a:cubicBezTo>
                  <a:pt x="6581" y="8429"/>
                  <a:pt x="6571" y="8440"/>
                  <a:pt x="6396" y="8532"/>
                </a:cubicBezTo>
                <a:cubicBezTo>
                  <a:pt x="6293" y="8586"/>
                  <a:pt x="6036" y="8646"/>
                  <a:pt x="5826" y="8668"/>
                </a:cubicBezTo>
                <a:cubicBezTo>
                  <a:pt x="5616" y="8690"/>
                  <a:pt x="5312" y="8740"/>
                  <a:pt x="5147" y="8780"/>
                </a:cubicBezTo>
                <a:cubicBezTo>
                  <a:pt x="4806" y="8865"/>
                  <a:pt x="4649" y="8774"/>
                  <a:pt x="4891" y="8636"/>
                </a:cubicBezTo>
                <a:cubicBezTo>
                  <a:pt x="4972" y="8590"/>
                  <a:pt x="5032" y="8520"/>
                  <a:pt x="5032" y="8475"/>
                </a:cubicBezTo>
                <a:cubicBezTo>
                  <a:pt x="5032" y="8431"/>
                  <a:pt x="5079" y="8346"/>
                  <a:pt x="5135" y="8283"/>
                </a:cubicBezTo>
                <a:cubicBezTo>
                  <a:pt x="5229" y="8176"/>
                  <a:pt x="5246" y="8177"/>
                  <a:pt x="5340" y="8307"/>
                </a:cubicBezTo>
                <a:cubicBezTo>
                  <a:pt x="5474" y="8493"/>
                  <a:pt x="5631" y="8474"/>
                  <a:pt x="5826" y="8259"/>
                </a:cubicBezTo>
                <a:cubicBezTo>
                  <a:pt x="5984" y="8085"/>
                  <a:pt x="5989" y="8069"/>
                  <a:pt x="5903" y="7882"/>
                </a:cubicBezTo>
                <a:cubicBezTo>
                  <a:pt x="5821" y="7702"/>
                  <a:pt x="5824" y="7689"/>
                  <a:pt x="5916" y="7585"/>
                </a:cubicBezTo>
                <a:cubicBezTo>
                  <a:pt x="6021" y="7465"/>
                  <a:pt x="6040" y="7135"/>
                  <a:pt x="5941" y="7135"/>
                </a:cubicBezTo>
                <a:cubicBezTo>
                  <a:pt x="5858" y="7135"/>
                  <a:pt x="5637" y="6741"/>
                  <a:pt x="5608" y="6541"/>
                </a:cubicBezTo>
                <a:cubicBezTo>
                  <a:pt x="5595" y="6448"/>
                  <a:pt x="5533" y="6310"/>
                  <a:pt x="5474" y="6236"/>
                </a:cubicBezTo>
                <a:cubicBezTo>
                  <a:pt x="5415" y="6162"/>
                  <a:pt x="5352" y="6027"/>
                  <a:pt x="5333" y="5931"/>
                </a:cubicBezTo>
                <a:cubicBezTo>
                  <a:pt x="5289" y="5710"/>
                  <a:pt x="5147" y="5696"/>
                  <a:pt x="5147" y="5915"/>
                </a:cubicBezTo>
                <a:cubicBezTo>
                  <a:pt x="5147" y="6005"/>
                  <a:pt x="5110" y="6117"/>
                  <a:pt x="5064" y="6164"/>
                </a:cubicBezTo>
                <a:cubicBezTo>
                  <a:pt x="5019" y="6211"/>
                  <a:pt x="4981" y="6312"/>
                  <a:pt x="4981" y="6381"/>
                </a:cubicBezTo>
                <a:cubicBezTo>
                  <a:pt x="4981" y="6450"/>
                  <a:pt x="4956" y="6521"/>
                  <a:pt x="4930" y="6541"/>
                </a:cubicBezTo>
                <a:cubicBezTo>
                  <a:pt x="4842" y="6609"/>
                  <a:pt x="4900" y="7534"/>
                  <a:pt x="5000" y="7673"/>
                </a:cubicBezTo>
                <a:cubicBezTo>
                  <a:pt x="5132" y="7856"/>
                  <a:pt x="5001" y="7991"/>
                  <a:pt x="4789" y="7890"/>
                </a:cubicBezTo>
                <a:cubicBezTo>
                  <a:pt x="4707" y="7851"/>
                  <a:pt x="4619" y="7843"/>
                  <a:pt x="4590" y="7865"/>
                </a:cubicBezTo>
                <a:cubicBezTo>
                  <a:pt x="4561" y="7888"/>
                  <a:pt x="4501" y="7864"/>
                  <a:pt x="4456" y="7817"/>
                </a:cubicBezTo>
                <a:cubicBezTo>
                  <a:pt x="4391" y="7750"/>
                  <a:pt x="4356" y="7759"/>
                  <a:pt x="4277" y="7849"/>
                </a:cubicBezTo>
                <a:cubicBezTo>
                  <a:pt x="4222" y="7911"/>
                  <a:pt x="4149" y="7962"/>
                  <a:pt x="4117" y="7962"/>
                </a:cubicBezTo>
                <a:cubicBezTo>
                  <a:pt x="4014" y="7962"/>
                  <a:pt x="3898" y="8264"/>
                  <a:pt x="3912" y="8500"/>
                </a:cubicBezTo>
                <a:cubicBezTo>
                  <a:pt x="3919" y="8626"/>
                  <a:pt x="3977" y="8800"/>
                  <a:pt x="4040" y="8885"/>
                </a:cubicBezTo>
                <a:cubicBezTo>
                  <a:pt x="4103" y="8969"/>
                  <a:pt x="4155" y="9067"/>
                  <a:pt x="4155" y="9109"/>
                </a:cubicBezTo>
                <a:cubicBezTo>
                  <a:pt x="4155" y="9236"/>
                  <a:pt x="4049" y="9287"/>
                  <a:pt x="3963" y="9198"/>
                </a:cubicBezTo>
                <a:cubicBezTo>
                  <a:pt x="3903" y="9135"/>
                  <a:pt x="3859" y="9131"/>
                  <a:pt x="3803" y="9190"/>
                </a:cubicBezTo>
                <a:cubicBezTo>
                  <a:pt x="3746" y="9249"/>
                  <a:pt x="3715" y="9245"/>
                  <a:pt x="3662" y="9166"/>
                </a:cubicBezTo>
                <a:cubicBezTo>
                  <a:pt x="3624" y="9108"/>
                  <a:pt x="3612" y="9061"/>
                  <a:pt x="3637" y="9061"/>
                </a:cubicBezTo>
                <a:cubicBezTo>
                  <a:pt x="3661" y="9061"/>
                  <a:pt x="3658" y="9023"/>
                  <a:pt x="3624" y="8981"/>
                </a:cubicBezTo>
                <a:cubicBezTo>
                  <a:pt x="3575" y="8920"/>
                  <a:pt x="3474" y="8938"/>
                  <a:pt x="3393" y="8989"/>
                </a:cubicBezTo>
                <a:cubicBezTo>
                  <a:pt x="3371" y="9020"/>
                  <a:pt x="3354" y="9053"/>
                  <a:pt x="3336" y="9053"/>
                </a:cubicBezTo>
                <a:cubicBezTo>
                  <a:pt x="3288" y="9103"/>
                  <a:pt x="3253" y="9156"/>
                  <a:pt x="3265" y="9214"/>
                </a:cubicBezTo>
                <a:cubicBezTo>
                  <a:pt x="3280" y="9284"/>
                  <a:pt x="3250" y="9395"/>
                  <a:pt x="3201" y="9463"/>
                </a:cubicBezTo>
                <a:cubicBezTo>
                  <a:pt x="3152" y="9531"/>
                  <a:pt x="3130" y="9607"/>
                  <a:pt x="3150" y="9631"/>
                </a:cubicBezTo>
                <a:cubicBezTo>
                  <a:pt x="3169" y="9656"/>
                  <a:pt x="3143" y="9695"/>
                  <a:pt x="3092" y="9719"/>
                </a:cubicBezTo>
                <a:cubicBezTo>
                  <a:pt x="3034" y="9747"/>
                  <a:pt x="3008" y="9810"/>
                  <a:pt x="3028" y="9888"/>
                </a:cubicBezTo>
                <a:cubicBezTo>
                  <a:pt x="3046" y="9956"/>
                  <a:pt x="3034" y="10032"/>
                  <a:pt x="3003" y="10057"/>
                </a:cubicBezTo>
                <a:cubicBezTo>
                  <a:pt x="2971" y="10081"/>
                  <a:pt x="2945" y="10157"/>
                  <a:pt x="2945" y="10225"/>
                </a:cubicBezTo>
                <a:cubicBezTo>
                  <a:pt x="2945" y="10293"/>
                  <a:pt x="2898" y="10432"/>
                  <a:pt x="2836" y="10530"/>
                </a:cubicBezTo>
                <a:cubicBezTo>
                  <a:pt x="2746" y="10675"/>
                  <a:pt x="2687" y="10701"/>
                  <a:pt x="2523" y="10683"/>
                </a:cubicBezTo>
                <a:cubicBezTo>
                  <a:pt x="2345" y="10663"/>
                  <a:pt x="2314" y="10633"/>
                  <a:pt x="2273" y="10434"/>
                </a:cubicBezTo>
                <a:cubicBezTo>
                  <a:pt x="2245" y="10297"/>
                  <a:pt x="2247" y="10146"/>
                  <a:pt x="2279" y="10057"/>
                </a:cubicBezTo>
                <a:cubicBezTo>
                  <a:pt x="2352" y="9858"/>
                  <a:pt x="2295" y="9788"/>
                  <a:pt x="2074" y="9784"/>
                </a:cubicBezTo>
                <a:cubicBezTo>
                  <a:pt x="2039" y="9789"/>
                  <a:pt x="2009" y="9784"/>
                  <a:pt x="1978" y="9784"/>
                </a:cubicBezTo>
                <a:cubicBezTo>
                  <a:pt x="1860" y="9794"/>
                  <a:pt x="1804" y="9824"/>
                  <a:pt x="1812" y="9888"/>
                </a:cubicBezTo>
                <a:cubicBezTo>
                  <a:pt x="1821" y="9959"/>
                  <a:pt x="1761" y="9992"/>
                  <a:pt x="1626" y="10000"/>
                </a:cubicBezTo>
                <a:cubicBezTo>
                  <a:pt x="1520" y="10007"/>
                  <a:pt x="1403" y="10024"/>
                  <a:pt x="1357" y="10040"/>
                </a:cubicBezTo>
                <a:cubicBezTo>
                  <a:pt x="905" y="10202"/>
                  <a:pt x="301" y="10506"/>
                  <a:pt x="192" y="10626"/>
                </a:cubicBezTo>
                <a:cubicBezTo>
                  <a:pt x="141" y="10683"/>
                  <a:pt x="71" y="10707"/>
                  <a:pt x="38" y="10683"/>
                </a:cubicBezTo>
                <a:cubicBezTo>
                  <a:pt x="26" y="10673"/>
                  <a:pt x="15" y="10682"/>
                  <a:pt x="6" y="10699"/>
                </a:cubicBezTo>
                <a:cubicBezTo>
                  <a:pt x="4" y="10804"/>
                  <a:pt x="2" y="11063"/>
                  <a:pt x="0" y="11268"/>
                </a:cubicBezTo>
                <a:cubicBezTo>
                  <a:pt x="13" y="11326"/>
                  <a:pt x="33" y="11361"/>
                  <a:pt x="58" y="11373"/>
                </a:cubicBezTo>
                <a:cubicBezTo>
                  <a:pt x="100" y="11393"/>
                  <a:pt x="205" y="11535"/>
                  <a:pt x="288" y="11686"/>
                </a:cubicBezTo>
                <a:cubicBezTo>
                  <a:pt x="373" y="11840"/>
                  <a:pt x="472" y="11946"/>
                  <a:pt x="512" y="11927"/>
                </a:cubicBezTo>
                <a:cubicBezTo>
                  <a:pt x="551" y="11908"/>
                  <a:pt x="711" y="11934"/>
                  <a:pt x="871" y="11991"/>
                </a:cubicBezTo>
                <a:cubicBezTo>
                  <a:pt x="1031" y="12048"/>
                  <a:pt x="1284" y="12128"/>
                  <a:pt x="1434" y="12167"/>
                </a:cubicBezTo>
                <a:cubicBezTo>
                  <a:pt x="1905" y="12290"/>
                  <a:pt x="1875" y="12231"/>
                  <a:pt x="2100" y="13427"/>
                </a:cubicBezTo>
                <a:cubicBezTo>
                  <a:pt x="2193" y="13924"/>
                  <a:pt x="2222" y="14033"/>
                  <a:pt x="2433" y="14623"/>
                </a:cubicBezTo>
                <a:cubicBezTo>
                  <a:pt x="2504" y="14823"/>
                  <a:pt x="2561" y="14998"/>
                  <a:pt x="2561" y="15016"/>
                </a:cubicBezTo>
                <a:cubicBezTo>
                  <a:pt x="2561" y="15035"/>
                  <a:pt x="2689" y="15315"/>
                  <a:pt x="2843" y="15626"/>
                </a:cubicBezTo>
                <a:cubicBezTo>
                  <a:pt x="3112" y="16173"/>
                  <a:pt x="3646" y="17000"/>
                  <a:pt x="3918" y="17296"/>
                </a:cubicBezTo>
                <a:cubicBezTo>
                  <a:pt x="4030" y="17417"/>
                  <a:pt x="4042" y="17469"/>
                  <a:pt x="3995" y="17625"/>
                </a:cubicBezTo>
                <a:cubicBezTo>
                  <a:pt x="3960" y="17742"/>
                  <a:pt x="3911" y="17793"/>
                  <a:pt x="3861" y="17769"/>
                </a:cubicBezTo>
                <a:cubicBezTo>
                  <a:pt x="3817" y="17749"/>
                  <a:pt x="3766" y="17759"/>
                  <a:pt x="3745" y="17801"/>
                </a:cubicBezTo>
                <a:cubicBezTo>
                  <a:pt x="3718" y="17858"/>
                  <a:pt x="3687" y="17860"/>
                  <a:pt x="3630" y="17801"/>
                </a:cubicBezTo>
                <a:cubicBezTo>
                  <a:pt x="3587" y="17757"/>
                  <a:pt x="3553" y="17749"/>
                  <a:pt x="3553" y="17785"/>
                </a:cubicBezTo>
                <a:cubicBezTo>
                  <a:pt x="3553" y="17822"/>
                  <a:pt x="3435" y="17949"/>
                  <a:pt x="3291" y="18066"/>
                </a:cubicBezTo>
                <a:cubicBezTo>
                  <a:pt x="3077" y="18240"/>
                  <a:pt x="3026" y="18322"/>
                  <a:pt x="3015" y="18500"/>
                </a:cubicBezTo>
                <a:cubicBezTo>
                  <a:pt x="2997" y="18797"/>
                  <a:pt x="2907" y="18981"/>
                  <a:pt x="2785" y="18981"/>
                </a:cubicBezTo>
                <a:cubicBezTo>
                  <a:pt x="2729" y="18981"/>
                  <a:pt x="2672" y="19037"/>
                  <a:pt x="2657" y="19110"/>
                </a:cubicBezTo>
                <a:cubicBezTo>
                  <a:pt x="2637" y="19206"/>
                  <a:pt x="2569" y="19257"/>
                  <a:pt x="2394" y="19286"/>
                </a:cubicBezTo>
                <a:cubicBezTo>
                  <a:pt x="2263" y="19308"/>
                  <a:pt x="2103" y="19312"/>
                  <a:pt x="2042" y="19302"/>
                </a:cubicBezTo>
                <a:cubicBezTo>
                  <a:pt x="1948" y="19287"/>
                  <a:pt x="1929" y="19334"/>
                  <a:pt x="1914" y="19615"/>
                </a:cubicBezTo>
                <a:cubicBezTo>
                  <a:pt x="1900" y="19887"/>
                  <a:pt x="1912" y="19944"/>
                  <a:pt x="1991" y="19944"/>
                </a:cubicBezTo>
                <a:cubicBezTo>
                  <a:pt x="2043" y="19944"/>
                  <a:pt x="2131" y="19990"/>
                  <a:pt x="2183" y="20049"/>
                </a:cubicBezTo>
                <a:cubicBezTo>
                  <a:pt x="2235" y="20108"/>
                  <a:pt x="2446" y="20189"/>
                  <a:pt x="2651" y="20225"/>
                </a:cubicBezTo>
                <a:cubicBezTo>
                  <a:pt x="2855" y="20262"/>
                  <a:pt x="3050" y="20324"/>
                  <a:pt x="3086" y="20362"/>
                </a:cubicBezTo>
                <a:cubicBezTo>
                  <a:pt x="3122" y="20400"/>
                  <a:pt x="3413" y="20447"/>
                  <a:pt x="3733" y="20466"/>
                </a:cubicBezTo>
                <a:cubicBezTo>
                  <a:pt x="4067" y="20486"/>
                  <a:pt x="4404" y="20542"/>
                  <a:pt x="4520" y="20602"/>
                </a:cubicBezTo>
                <a:cubicBezTo>
                  <a:pt x="4631" y="20660"/>
                  <a:pt x="4754" y="20695"/>
                  <a:pt x="4795" y="20675"/>
                </a:cubicBezTo>
                <a:cubicBezTo>
                  <a:pt x="4837" y="20655"/>
                  <a:pt x="4953" y="20691"/>
                  <a:pt x="5051" y="20763"/>
                </a:cubicBezTo>
                <a:cubicBezTo>
                  <a:pt x="5386" y="21007"/>
                  <a:pt x="5930" y="21188"/>
                  <a:pt x="6434" y="21220"/>
                </a:cubicBezTo>
                <a:cubicBezTo>
                  <a:pt x="6706" y="21238"/>
                  <a:pt x="7435" y="21263"/>
                  <a:pt x="8054" y="21277"/>
                </a:cubicBezTo>
                <a:cubicBezTo>
                  <a:pt x="9297" y="21304"/>
                  <a:pt x="10140" y="21378"/>
                  <a:pt x="10225" y="21461"/>
                </a:cubicBezTo>
                <a:cubicBezTo>
                  <a:pt x="10255" y="21491"/>
                  <a:pt x="10341" y="21524"/>
                  <a:pt x="10417" y="21541"/>
                </a:cubicBezTo>
                <a:cubicBezTo>
                  <a:pt x="10665" y="21598"/>
                  <a:pt x="11160" y="21579"/>
                  <a:pt x="11230" y="21509"/>
                </a:cubicBezTo>
                <a:cubicBezTo>
                  <a:pt x="11267" y="21472"/>
                  <a:pt x="11335" y="21457"/>
                  <a:pt x="11377" y="21477"/>
                </a:cubicBezTo>
                <a:cubicBezTo>
                  <a:pt x="11419" y="21497"/>
                  <a:pt x="11471" y="21488"/>
                  <a:pt x="11499" y="21453"/>
                </a:cubicBezTo>
                <a:cubicBezTo>
                  <a:pt x="11548" y="21391"/>
                  <a:pt x="12591" y="21293"/>
                  <a:pt x="13029" y="21309"/>
                </a:cubicBezTo>
                <a:cubicBezTo>
                  <a:pt x="13949" y="21341"/>
                  <a:pt x="14188" y="21316"/>
                  <a:pt x="14335" y="21180"/>
                </a:cubicBezTo>
                <a:cubicBezTo>
                  <a:pt x="14417" y="21105"/>
                  <a:pt x="14516" y="21044"/>
                  <a:pt x="14559" y="21044"/>
                </a:cubicBezTo>
                <a:cubicBezTo>
                  <a:pt x="14602" y="21044"/>
                  <a:pt x="14730" y="20994"/>
                  <a:pt x="14847" y="20931"/>
                </a:cubicBezTo>
                <a:cubicBezTo>
                  <a:pt x="14964" y="20869"/>
                  <a:pt x="15161" y="20791"/>
                  <a:pt x="15282" y="20763"/>
                </a:cubicBezTo>
                <a:cubicBezTo>
                  <a:pt x="16203" y="20551"/>
                  <a:pt x="16192" y="20560"/>
                  <a:pt x="16838" y="20161"/>
                </a:cubicBezTo>
                <a:cubicBezTo>
                  <a:pt x="17170" y="19956"/>
                  <a:pt x="17504" y="19531"/>
                  <a:pt x="17504" y="19318"/>
                </a:cubicBezTo>
                <a:cubicBezTo>
                  <a:pt x="17504" y="19166"/>
                  <a:pt x="17811" y="18564"/>
                  <a:pt x="17888" y="18564"/>
                </a:cubicBezTo>
                <a:cubicBezTo>
                  <a:pt x="17913" y="18564"/>
                  <a:pt x="17941" y="18203"/>
                  <a:pt x="17946" y="17761"/>
                </a:cubicBezTo>
                <a:cubicBezTo>
                  <a:pt x="17953" y="17077"/>
                  <a:pt x="17966" y="16932"/>
                  <a:pt x="18061" y="16766"/>
                </a:cubicBezTo>
                <a:cubicBezTo>
                  <a:pt x="18122" y="16659"/>
                  <a:pt x="18205" y="16565"/>
                  <a:pt x="18247" y="16565"/>
                </a:cubicBezTo>
                <a:cubicBezTo>
                  <a:pt x="18288" y="16565"/>
                  <a:pt x="18337" y="16509"/>
                  <a:pt x="18355" y="16437"/>
                </a:cubicBezTo>
                <a:cubicBezTo>
                  <a:pt x="18374" y="16365"/>
                  <a:pt x="18452" y="16251"/>
                  <a:pt x="18528" y="16188"/>
                </a:cubicBezTo>
                <a:cubicBezTo>
                  <a:pt x="18605" y="16125"/>
                  <a:pt x="18653" y="16031"/>
                  <a:pt x="18637" y="15980"/>
                </a:cubicBezTo>
                <a:cubicBezTo>
                  <a:pt x="18607" y="15879"/>
                  <a:pt x="18730" y="15719"/>
                  <a:pt x="18784" y="15787"/>
                </a:cubicBezTo>
                <a:cubicBezTo>
                  <a:pt x="18802" y="15809"/>
                  <a:pt x="18819" y="15735"/>
                  <a:pt x="18816" y="15626"/>
                </a:cubicBezTo>
                <a:cubicBezTo>
                  <a:pt x="18814" y="15518"/>
                  <a:pt x="18858" y="15291"/>
                  <a:pt x="18919" y="15121"/>
                </a:cubicBezTo>
                <a:cubicBezTo>
                  <a:pt x="19215" y="14291"/>
                  <a:pt x="19401" y="13613"/>
                  <a:pt x="19469" y="13090"/>
                </a:cubicBezTo>
                <a:cubicBezTo>
                  <a:pt x="19485" y="12975"/>
                  <a:pt x="19582" y="12782"/>
                  <a:pt x="19687" y="12657"/>
                </a:cubicBezTo>
                <a:cubicBezTo>
                  <a:pt x="19791" y="12534"/>
                  <a:pt x="19859" y="12433"/>
                  <a:pt x="19834" y="12432"/>
                </a:cubicBezTo>
                <a:cubicBezTo>
                  <a:pt x="19732" y="12427"/>
                  <a:pt x="20013" y="12232"/>
                  <a:pt x="20122" y="12232"/>
                </a:cubicBezTo>
                <a:cubicBezTo>
                  <a:pt x="20189" y="12232"/>
                  <a:pt x="20442" y="12160"/>
                  <a:pt x="20686" y="12071"/>
                </a:cubicBezTo>
                <a:cubicBezTo>
                  <a:pt x="20993" y="11960"/>
                  <a:pt x="21146" y="11933"/>
                  <a:pt x="21185" y="11983"/>
                </a:cubicBezTo>
                <a:cubicBezTo>
                  <a:pt x="21217" y="12022"/>
                  <a:pt x="21243" y="12025"/>
                  <a:pt x="21243" y="11999"/>
                </a:cubicBezTo>
                <a:cubicBezTo>
                  <a:pt x="21243" y="11874"/>
                  <a:pt x="21257" y="11838"/>
                  <a:pt x="21352" y="11710"/>
                </a:cubicBezTo>
                <a:cubicBezTo>
                  <a:pt x="21408" y="11634"/>
                  <a:pt x="21458" y="11465"/>
                  <a:pt x="21467" y="11333"/>
                </a:cubicBezTo>
                <a:cubicBezTo>
                  <a:pt x="21476" y="11200"/>
                  <a:pt x="21506" y="11055"/>
                  <a:pt x="21531" y="11012"/>
                </a:cubicBezTo>
                <a:cubicBezTo>
                  <a:pt x="21600" y="10893"/>
                  <a:pt x="21471" y="10603"/>
                  <a:pt x="21307" y="10506"/>
                </a:cubicBezTo>
                <a:cubicBezTo>
                  <a:pt x="20803" y="10209"/>
                  <a:pt x="19421" y="9709"/>
                  <a:pt x="19284" y="9776"/>
                </a:cubicBezTo>
                <a:cubicBezTo>
                  <a:pt x="19247" y="9794"/>
                  <a:pt x="19210" y="9881"/>
                  <a:pt x="19201" y="9968"/>
                </a:cubicBezTo>
                <a:cubicBezTo>
                  <a:pt x="19173" y="10212"/>
                  <a:pt x="19078" y="10132"/>
                  <a:pt x="19047" y="9840"/>
                </a:cubicBezTo>
                <a:cubicBezTo>
                  <a:pt x="19029" y="9674"/>
                  <a:pt x="18998" y="9608"/>
                  <a:pt x="18970" y="9663"/>
                </a:cubicBezTo>
                <a:cubicBezTo>
                  <a:pt x="18901" y="9798"/>
                  <a:pt x="18694" y="9762"/>
                  <a:pt x="18484" y="9583"/>
                </a:cubicBezTo>
                <a:cubicBezTo>
                  <a:pt x="18300" y="9427"/>
                  <a:pt x="16533" y="8681"/>
                  <a:pt x="16243" y="8636"/>
                </a:cubicBezTo>
                <a:cubicBezTo>
                  <a:pt x="16058" y="8607"/>
                  <a:pt x="16072" y="8479"/>
                  <a:pt x="16262" y="8451"/>
                </a:cubicBezTo>
                <a:lnTo>
                  <a:pt x="16409" y="8435"/>
                </a:lnTo>
                <a:lnTo>
                  <a:pt x="16300" y="8235"/>
                </a:lnTo>
                <a:cubicBezTo>
                  <a:pt x="16239" y="8127"/>
                  <a:pt x="16191" y="7994"/>
                  <a:pt x="16191" y="7938"/>
                </a:cubicBezTo>
                <a:cubicBezTo>
                  <a:pt x="16191" y="7882"/>
                  <a:pt x="16153" y="7800"/>
                  <a:pt x="16108" y="7753"/>
                </a:cubicBezTo>
                <a:cubicBezTo>
                  <a:pt x="16052" y="7694"/>
                  <a:pt x="16035" y="7578"/>
                  <a:pt x="16051" y="7368"/>
                </a:cubicBezTo>
                <a:cubicBezTo>
                  <a:pt x="16072" y="7078"/>
                  <a:pt x="16014" y="6917"/>
                  <a:pt x="15942" y="7063"/>
                </a:cubicBezTo>
                <a:cubicBezTo>
                  <a:pt x="15923" y="7101"/>
                  <a:pt x="15862" y="7135"/>
                  <a:pt x="15807" y="7135"/>
                </a:cubicBezTo>
                <a:cubicBezTo>
                  <a:pt x="15663" y="7135"/>
                  <a:pt x="15564" y="7750"/>
                  <a:pt x="15692" y="7849"/>
                </a:cubicBezTo>
                <a:cubicBezTo>
                  <a:pt x="15723" y="7873"/>
                  <a:pt x="15713" y="8011"/>
                  <a:pt x="15673" y="8187"/>
                </a:cubicBezTo>
                <a:cubicBezTo>
                  <a:pt x="15638" y="8338"/>
                  <a:pt x="15593" y="8415"/>
                  <a:pt x="15526" y="8459"/>
                </a:cubicBezTo>
                <a:cubicBezTo>
                  <a:pt x="15525" y="8460"/>
                  <a:pt x="15526" y="8467"/>
                  <a:pt x="15526" y="8467"/>
                </a:cubicBezTo>
                <a:cubicBezTo>
                  <a:pt x="15525" y="8468"/>
                  <a:pt x="15520" y="8467"/>
                  <a:pt x="15519" y="8467"/>
                </a:cubicBezTo>
                <a:cubicBezTo>
                  <a:pt x="15432" y="8520"/>
                  <a:pt x="15310" y="8501"/>
                  <a:pt x="15090" y="8411"/>
                </a:cubicBezTo>
                <a:cubicBezTo>
                  <a:pt x="14724" y="8261"/>
                  <a:pt x="14549" y="8276"/>
                  <a:pt x="14431" y="8459"/>
                </a:cubicBezTo>
                <a:cubicBezTo>
                  <a:pt x="14332" y="8612"/>
                  <a:pt x="14328" y="8614"/>
                  <a:pt x="14213" y="8483"/>
                </a:cubicBezTo>
                <a:cubicBezTo>
                  <a:pt x="14140" y="8401"/>
                  <a:pt x="14116" y="8324"/>
                  <a:pt x="14149" y="8283"/>
                </a:cubicBezTo>
                <a:cubicBezTo>
                  <a:pt x="14178" y="8247"/>
                  <a:pt x="14189" y="8176"/>
                  <a:pt x="14175" y="8130"/>
                </a:cubicBezTo>
                <a:cubicBezTo>
                  <a:pt x="14161" y="8084"/>
                  <a:pt x="14192" y="8010"/>
                  <a:pt x="14239" y="7962"/>
                </a:cubicBezTo>
                <a:cubicBezTo>
                  <a:pt x="14335" y="7862"/>
                  <a:pt x="14350" y="7681"/>
                  <a:pt x="14264" y="7681"/>
                </a:cubicBezTo>
                <a:cubicBezTo>
                  <a:pt x="14233" y="7681"/>
                  <a:pt x="14182" y="7600"/>
                  <a:pt x="14149" y="7496"/>
                </a:cubicBezTo>
                <a:cubicBezTo>
                  <a:pt x="14090" y="7308"/>
                  <a:pt x="14088" y="7302"/>
                  <a:pt x="14040" y="7456"/>
                </a:cubicBezTo>
                <a:cubicBezTo>
                  <a:pt x="14009" y="7559"/>
                  <a:pt x="13951" y="7617"/>
                  <a:pt x="13861" y="7617"/>
                </a:cubicBezTo>
                <a:cubicBezTo>
                  <a:pt x="13786" y="7617"/>
                  <a:pt x="13706" y="7645"/>
                  <a:pt x="13688" y="7681"/>
                </a:cubicBezTo>
                <a:cubicBezTo>
                  <a:pt x="13670" y="7717"/>
                  <a:pt x="13621" y="7733"/>
                  <a:pt x="13579" y="7713"/>
                </a:cubicBezTo>
                <a:cubicBezTo>
                  <a:pt x="13486" y="7668"/>
                  <a:pt x="13413" y="7801"/>
                  <a:pt x="13413" y="8018"/>
                </a:cubicBezTo>
                <a:lnTo>
                  <a:pt x="13413" y="8187"/>
                </a:lnTo>
                <a:lnTo>
                  <a:pt x="12107" y="8195"/>
                </a:lnTo>
                <a:cubicBezTo>
                  <a:pt x="11387" y="8198"/>
                  <a:pt x="10786" y="8192"/>
                  <a:pt x="10775" y="8179"/>
                </a:cubicBezTo>
                <a:cubicBezTo>
                  <a:pt x="10764" y="8165"/>
                  <a:pt x="10784" y="8090"/>
                  <a:pt x="10820" y="8018"/>
                </a:cubicBezTo>
                <a:cubicBezTo>
                  <a:pt x="10870" y="7917"/>
                  <a:pt x="10872" y="7857"/>
                  <a:pt x="10820" y="7753"/>
                </a:cubicBezTo>
                <a:cubicBezTo>
                  <a:pt x="10751" y="7615"/>
                  <a:pt x="10807" y="7528"/>
                  <a:pt x="11114" y="7296"/>
                </a:cubicBezTo>
                <a:cubicBezTo>
                  <a:pt x="11214" y="7220"/>
                  <a:pt x="11215" y="7212"/>
                  <a:pt x="11114" y="7071"/>
                </a:cubicBezTo>
                <a:cubicBezTo>
                  <a:pt x="11058" y="6991"/>
                  <a:pt x="10991" y="6940"/>
                  <a:pt x="10967" y="6959"/>
                </a:cubicBezTo>
                <a:cubicBezTo>
                  <a:pt x="10944" y="6977"/>
                  <a:pt x="10861" y="6907"/>
                  <a:pt x="10788" y="6798"/>
                </a:cubicBezTo>
                <a:cubicBezTo>
                  <a:pt x="10685" y="6645"/>
                  <a:pt x="10612" y="6599"/>
                  <a:pt x="10468" y="6605"/>
                </a:cubicBezTo>
                <a:cubicBezTo>
                  <a:pt x="10296" y="6614"/>
                  <a:pt x="10282" y="6602"/>
                  <a:pt x="10276" y="6413"/>
                </a:cubicBezTo>
                <a:cubicBezTo>
                  <a:pt x="10260" y="5902"/>
                  <a:pt x="10267" y="5919"/>
                  <a:pt x="10058" y="5939"/>
                </a:cubicBezTo>
                <a:cubicBezTo>
                  <a:pt x="9927" y="5952"/>
                  <a:pt x="9855" y="5927"/>
                  <a:pt x="9834" y="5859"/>
                </a:cubicBezTo>
                <a:cubicBezTo>
                  <a:pt x="9816" y="5800"/>
                  <a:pt x="9730" y="5755"/>
                  <a:pt x="9629" y="5755"/>
                </a:cubicBezTo>
                <a:cubicBezTo>
                  <a:pt x="9613" y="5755"/>
                  <a:pt x="9600" y="5749"/>
                  <a:pt x="9584" y="5747"/>
                </a:cubicBezTo>
                <a:cubicBezTo>
                  <a:pt x="9578" y="5747"/>
                  <a:pt x="9572" y="5740"/>
                  <a:pt x="9565" y="5739"/>
                </a:cubicBezTo>
                <a:cubicBezTo>
                  <a:pt x="9540" y="5733"/>
                  <a:pt x="9513" y="5729"/>
                  <a:pt x="9488" y="5715"/>
                </a:cubicBezTo>
                <a:cubicBezTo>
                  <a:pt x="9460" y="5699"/>
                  <a:pt x="9423" y="5663"/>
                  <a:pt x="9392" y="5634"/>
                </a:cubicBezTo>
                <a:cubicBezTo>
                  <a:pt x="9387" y="5629"/>
                  <a:pt x="9385" y="5624"/>
                  <a:pt x="9379" y="5618"/>
                </a:cubicBezTo>
                <a:cubicBezTo>
                  <a:pt x="9363" y="5603"/>
                  <a:pt x="9366" y="5599"/>
                  <a:pt x="9354" y="5586"/>
                </a:cubicBezTo>
                <a:cubicBezTo>
                  <a:pt x="9305" y="5536"/>
                  <a:pt x="9260" y="5496"/>
                  <a:pt x="9194" y="5410"/>
                </a:cubicBezTo>
                <a:cubicBezTo>
                  <a:pt x="9029" y="5195"/>
                  <a:pt x="8950" y="5115"/>
                  <a:pt x="8886" y="5113"/>
                </a:cubicBezTo>
                <a:close/>
                <a:moveTo>
                  <a:pt x="18516" y="6325"/>
                </a:moveTo>
                <a:cubicBezTo>
                  <a:pt x="18504" y="6339"/>
                  <a:pt x="18526" y="6452"/>
                  <a:pt x="18560" y="6573"/>
                </a:cubicBezTo>
                <a:cubicBezTo>
                  <a:pt x="18594" y="6695"/>
                  <a:pt x="18625" y="6781"/>
                  <a:pt x="18637" y="6766"/>
                </a:cubicBezTo>
                <a:cubicBezTo>
                  <a:pt x="18649" y="6751"/>
                  <a:pt x="18633" y="6639"/>
                  <a:pt x="18599" y="6517"/>
                </a:cubicBezTo>
                <a:cubicBezTo>
                  <a:pt x="18565" y="6395"/>
                  <a:pt x="18527" y="6310"/>
                  <a:pt x="18516" y="632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83" name="Sample pairs"/>
          <p:cNvSpPr/>
          <p:nvPr/>
        </p:nvSpPr>
        <p:spPr>
          <a:xfrm>
            <a:off x="8638020" y="5523969"/>
            <a:ext cx="1654300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Sample pairs</a:t>
            </a:r>
          </a:p>
        </p:txBody>
      </p:sp>
      <p:pic>
        <p:nvPicPr>
          <p:cNvPr id="2484" name="droppedImage.tiff" descr="droppedImage.tiff"/>
          <p:cNvPicPr>
            <a:picLocks noChangeAspect="1"/>
          </p:cNvPicPr>
          <p:nvPr/>
        </p:nvPicPr>
        <p:blipFill>
          <a:blip r:embed="rId6">
            <a:extLst/>
          </a:blip>
          <a:srcRect l="545" t="4776" r="32" b="3830"/>
          <a:stretch>
            <a:fillRect/>
          </a:stretch>
        </p:blipFill>
        <p:spPr>
          <a:xfrm flipH="1">
            <a:off x="4701859" y="6997106"/>
            <a:ext cx="1982393" cy="1260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4" extrusionOk="0">
                <a:moveTo>
                  <a:pt x="8097" y="0"/>
                </a:moveTo>
                <a:cubicBezTo>
                  <a:pt x="7439" y="0"/>
                  <a:pt x="6866" y="23"/>
                  <a:pt x="6370" y="62"/>
                </a:cubicBezTo>
                <a:cubicBezTo>
                  <a:pt x="6358" y="63"/>
                  <a:pt x="6348" y="65"/>
                  <a:pt x="6336" y="67"/>
                </a:cubicBezTo>
                <a:cubicBezTo>
                  <a:pt x="6004" y="105"/>
                  <a:pt x="5657" y="139"/>
                  <a:pt x="5415" y="181"/>
                </a:cubicBezTo>
                <a:cubicBezTo>
                  <a:pt x="5401" y="184"/>
                  <a:pt x="5387" y="189"/>
                  <a:pt x="5373" y="191"/>
                </a:cubicBezTo>
                <a:cubicBezTo>
                  <a:pt x="5054" y="248"/>
                  <a:pt x="4844" y="307"/>
                  <a:pt x="4768" y="358"/>
                </a:cubicBezTo>
                <a:cubicBezTo>
                  <a:pt x="4667" y="476"/>
                  <a:pt x="4682" y="767"/>
                  <a:pt x="4692" y="1644"/>
                </a:cubicBezTo>
                <a:cubicBezTo>
                  <a:pt x="4699" y="2339"/>
                  <a:pt x="4691" y="2931"/>
                  <a:pt x="4670" y="2963"/>
                </a:cubicBezTo>
                <a:cubicBezTo>
                  <a:pt x="4650" y="2995"/>
                  <a:pt x="4656" y="3091"/>
                  <a:pt x="4685" y="3178"/>
                </a:cubicBezTo>
                <a:cubicBezTo>
                  <a:pt x="4716" y="3268"/>
                  <a:pt x="4719" y="3362"/>
                  <a:pt x="4692" y="3389"/>
                </a:cubicBezTo>
                <a:cubicBezTo>
                  <a:pt x="4651" y="3428"/>
                  <a:pt x="4645" y="4536"/>
                  <a:pt x="4685" y="4536"/>
                </a:cubicBezTo>
                <a:cubicBezTo>
                  <a:pt x="4693" y="4536"/>
                  <a:pt x="4707" y="4833"/>
                  <a:pt x="4719" y="5195"/>
                </a:cubicBezTo>
                <a:cubicBezTo>
                  <a:pt x="4763" y="6574"/>
                  <a:pt x="4789" y="7021"/>
                  <a:pt x="4877" y="7915"/>
                </a:cubicBezTo>
                <a:cubicBezTo>
                  <a:pt x="4927" y="8422"/>
                  <a:pt x="4981" y="8910"/>
                  <a:pt x="4999" y="9000"/>
                </a:cubicBezTo>
                <a:cubicBezTo>
                  <a:pt x="5016" y="9090"/>
                  <a:pt x="5005" y="9251"/>
                  <a:pt x="4974" y="9354"/>
                </a:cubicBezTo>
                <a:cubicBezTo>
                  <a:pt x="4943" y="9457"/>
                  <a:pt x="4904" y="9610"/>
                  <a:pt x="4886" y="9698"/>
                </a:cubicBezTo>
                <a:cubicBezTo>
                  <a:pt x="4882" y="9717"/>
                  <a:pt x="4876" y="9722"/>
                  <a:pt x="4871" y="9736"/>
                </a:cubicBezTo>
                <a:cubicBezTo>
                  <a:pt x="4869" y="9741"/>
                  <a:pt x="4867" y="9746"/>
                  <a:pt x="4865" y="9750"/>
                </a:cubicBezTo>
                <a:cubicBezTo>
                  <a:pt x="4818" y="9855"/>
                  <a:pt x="4740" y="9781"/>
                  <a:pt x="4740" y="9588"/>
                </a:cubicBezTo>
                <a:cubicBezTo>
                  <a:pt x="4740" y="9496"/>
                  <a:pt x="4686" y="9407"/>
                  <a:pt x="4616" y="9378"/>
                </a:cubicBezTo>
                <a:cubicBezTo>
                  <a:pt x="4529" y="9342"/>
                  <a:pt x="4055" y="9492"/>
                  <a:pt x="3646" y="9650"/>
                </a:cubicBezTo>
                <a:cubicBezTo>
                  <a:pt x="3368" y="9775"/>
                  <a:pt x="3150" y="9889"/>
                  <a:pt x="3044" y="9965"/>
                </a:cubicBezTo>
                <a:cubicBezTo>
                  <a:pt x="3053" y="10007"/>
                  <a:pt x="3017" y="10055"/>
                  <a:pt x="2955" y="10080"/>
                </a:cubicBezTo>
                <a:cubicBezTo>
                  <a:pt x="2927" y="10092"/>
                  <a:pt x="2927" y="10104"/>
                  <a:pt x="2913" y="10114"/>
                </a:cubicBezTo>
                <a:cubicBezTo>
                  <a:pt x="2906" y="10131"/>
                  <a:pt x="2890" y="10155"/>
                  <a:pt x="2889" y="10171"/>
                </a:cubicBezTo>
                <a:cubicBezTo>
                  <a:pt x="2896" y="10191"/>
                  <a:pt x="2903" y="10206"/>
                  <a:pt x="2937" y="10247"/>
                </a:cubicBezTo>
                <a:cubicBezTo>
                  <a:pt x="2992" y="10312"/>
                  <a:pt x="3015" y="10370"/>
                  <a:pt x="2986" y="10372"/>
                </a:cubicBezTo>
                <a:cubicBezTo>
                  <a:pt x="2976" y="10372"/>
                  <a:pt x="2991" y="10399"/>
                  <a:pt x="3004" y="10424"/>
                </a:cubicBezTo>
                <a:cubicBezTo>
                  <a:pt x="3048" y="10493"/>
                  <a:pt x="3099" y="10562"/>
                  <a:pt x="3159" y="10635"/>
                </a:cubicBezTo>
                <a:cubicBezTo>
                  <a:pt x="3182" y="10662"/>
                  <a:pt x="3198" y="10693"/>
                  <a:pt x="3220" y="10716"/>
                </a:cubicBezTo>
                <a:cubicBezTo>
                  <a:pt x="3291" y="10793"/>
                  <a:pt x="3336" y="10869"/>
                  <a:pt x="3366" y="10940"/>
                </a:cubicBezTo>
                <a:cubicBezTo>
                  <a:pt x="3429" y="11064"/>
                  <a:pt x="3458" y="11176"/>
                  <a:pt x="3427" y="11256"/>
                </a:cubicBezTo>
                <a:cubicBezTo>
                  <a:pt x="3410" y="11297"/>
                  <a:pt x="3214" y="11175"/>
                  <a:pt x="2992" y="10988"/>
                </a:cubicBezTo>
                <a:cubicBezTo>
                  <a:pt x="2733" y="10770"/>
                  <a:pt x="2485" y="10633"/>
                  <a:pt x="2296" y="10601"/>
                </a:cubicBezTo>
                <a:cubicBezTo>
                  <a:pt x="2133" y="10574"/>
                  <a:pt x="1920" y="10488"/>
                  <a:pt x="1824" y="10410"/>
                </a:cubicBezTo>
                <a:cubicBezTo>
                  <a:pt x="1764" y="10361"/>
                  <a:pt x="1697" y="10322"/>
                  <a:pt x="1618" y="10305"/>
                </a:cubicBezTo>
                <a:cubicBezTo>
                  <a:pt x="1616" y="10305"/>
                  <a:pt x="1616" y="10305"/>
                  <a:pt x="1615" y="10305"/>
                </a:cubicBezTo>
                <a:cubicBezTo>
                  <a:pt x="1614" y="10305"/>
                  <a:pt x="1612" y="10305"/>
                  <a:pt x="1611" y="10305"/>
                </a:cubicBezTo>
                <a:cubicBezTo>
                  <a:pt x="1534" y="10289"/>
                  <a:pt x="1445" y="10294"/>
                  <a:pt x="1338" y="10305"/>
                </a:cubicBezTo>
                <a:cubicBezTo>
                  <a:pt x="1327" y="10306"/>
                  <a:pt x="1315" y="10308"/>
                  <a:pt x="1304" y="10310"/>
                </a:cubicBezTo>
                <a:cubicBezTo>
                  <a:pt x="1236" y="10319"/>
                  <a:pt x="1182" y="10347"/>
                  <a:pt x="1122" y="10367"/>
                </a:cubicBezTo>
                <a:cubicBezTo>
                  <a:pt x="964" y="10434"/>
                  <a:pt x="817" y="10545"/>
                  <a:pt x="687" y="10711"/>
                </a:cubicBezTo>
                <a:cubicBezTo>
                  <a:pt x="542" y="10925"/>
                  <a:pt x="411" y="11232"/>
                  <a:pt x="261" y="11700"/>
                </a:cubicBezTo>
                <a:cubicBezTo>
                  <a:pt x="136" y="12091"/>
                  <a:pt x="43" y="12430"/>
                  <a:pt x="15" y="12585"/>
                </a:cubicBezTo>
                <a:cubicBezTo>
                  <a:pt x="9" y="12627"/>
                  <a:pt x="2" y="12668"/>
                  <a:pt x="0" y="12699"/>
                </a:cubicBezTo>
                <a:cubicBezTo>
                  <a:pt x="13" y="12867"/>
                  <a:pt x="237" y="13035"/>
                  <a:pt x="477" y="13077"/>
                </a:cubicBezTo>
                <a:cubicBezTo>
                  <a:pt x="527" y="13081"/>
                  <a:pt x="578" y="13086"/>
                  <a:pt x="629" y="13082"/>
                </a:cubicBezTo>
                <a:cubicBezTo>
                  <a:pt x="752" y="13067"/>
                  <a:pt x="838" y="13004"/>
                  <a:pt x="946" y="12824"/>
                </a:cubicBezTo>
                <a:cubicBezTo>
                  <a:pt x="1034" y="12675"/>
                  <a:pt x="1133" y="12578"/>
                  <a:pt x="1165" y="12609"/>
                </a:cubicBezTo>
                <a:cubicBezTo>
                  <a:pt x="1249" y="12691"/>
                  <a:pt x="1233" y="12971"/>
                  <a:pt x="1137" y="13096"/>
                </a:cubicBezTo>
                <a:cubicBezTo>
                  <a:pt x="1091" y="13156"/>
                  <a:pt x="1070" y="13241"/>
                  <a:pt x="1089" y="13287"/>
                </a:cubicBezTo>
                <a:cubicBezTo>
                  <a:pt x="1107" y="13333"/>
                  <a:pt x="1069" y="13390"/>
                  <a:pt x="1003" y="13416"/>
                </a:cubicBezTo>
                <a:cubicBezTo>
                  <a:pt x="913" y="13453"/>
                  <a:pt x="900" y="13496"/>
                  <a:pt x="946" y="13584"/>
                </a:cubicBezTo>
                <a:cubicBezTo>
                  <a:pt x="990" y="13667"/>
                  <a:pt x="982" y="13767"/>
                  <a:pt x="918" y="13961"/>
                </a:cubicBezTo>
                <a:cubicBezTo>
                  <a:pt x="870" y="14107"/>
                  <a:pt x="830" y="14327"/>
                  <a:pt x="830" y="14449"/>
                </a:cubicBezTo>
                <a:cubicBezTo>
                  <a:pt x="830" y="14580"/>
                  <a:pt x="787" y="14708"/>
                  <a:pt x="721" y="14764"/>
                </a:cubicBezTo>
                <a:cubicBezTo>
                  <a:pt x="692" y="14788"/>
                  <a:pt x="669" y="14838"/>
                  <a:pt x="651" y="14893"/>
                </a:cubicBezTo>
                <a:cubicBezTo>
                  <a:pt x="642" y="15036"/>
                  <a:pt x="629" y="15167"/>
                  <a:pt x="626" y="15314"/>
                </a:cubicBezTo>
                <a:cubicBezTo>
                  <a:pt x="638" y="15343"/>
                  <a:pt x="654" y="15365"/>
                  <a:pt x="678" y="15357"/>
                </a:cubicBezTo>
                <a:cubicBezTo>
                  <a:pt x="772" y="15327"/>
                  <a:pt x="803" y="16227"/>
                  <a:pt x="715" y="16394"/>
                </a:cubicBezTo>
                <a:cubicBezTo>
                  <a:pt x="611" y="16591"/>
                  <a:pt x="843" y="17610"/>
                  <a:pt x="1152" y="18320"/>
                </a:cubicBezTo>
                <a:cubicBezTo>
                  <a:pt x="1401" y="18893"/>
                  <a:pt x="1436" y="18939"/>
                  <a:pt x="1669" y="18994"/>
                </a:cubicBezTo>
                <a:cubicBezTo>
                  <a:pt x="1807" y="19027"/>
                  <a:pt x="2103" y="19058"/>
                  <a:pt x="2329" y="19061"/>
                </a:cubicBezTo>
                <a:cubicBezTo>
                  <a:pt x="2497" y="19064"/>
                  <a:pt x="2601" y="19060"/>
                  <a:pt x="2657" y="19042"/>
                </a:cubicBezTo>
                <a:cubicBezTo>
                  <a:pt x="2714" y="19024"/>
                  <a:pt x="2722" y="18988"/>
                  <a:pt x="2709" y="18937"/>
                </a:cubicBezTo>
                <a:cubicBezTo>
                  <a:pt x="2686" y="18844"/>
                  <a:pt x="2842" y="18464"/>
                  <a:pt x="2977" y="18234"/>
                </a:cubicBezTo>
                <a:cubicBezTo>
                  <a:pt x="3008" y="18159"/>
                  <a:pt x="3041" y="18100"/>
                  <a:pt x="3068" y="18100"/>
                </a:cubicBezTo>
                <a:cubicBezTo>
                  <a:pt x="3071" y="18100"/>
                  <a:pt x="3071" y="18096"/>
                  <a:pt x="3074" y="18096"/>
                </a:cubicBezTo>
                <a:cubicBezTo>
                  <a:pt x="3076" y="18093"/>
                  <a:pt x="3081" y="18083"/>
                  <a:pt x="3083" y="18081"/>
                </a:cubicBezTo>
                <a:cubicBezTo>
                  <a:pt x="3097" y="18068"/>
                  <a:pt x="3101" y="18050"/>
                  <a:pt x="3107" y="18034"/>
                </a:cubicBezTo>
                <a:cubicBezTo>
                  <a:pt x="3110" y="18021"/>
                  <a:pt x="3114" y="18010"/>
                  <a:pt x="3114" y="17995"/>
                </a:cubicBezTo>
                <a:cubicBezTo>
                  <a:pt x="3113" y="17984"/>
                  <a:pt x="3113" y="17975"/>
                  <a:pt x="3107" y="17967"/>
                </a:cubicBezTo>
                <a:cubicBezTo>
                  <a:pt x="3088" y="17935"/>
                  <a:pt x="3120" y="17737"/>
                  <a:pt x="3177" y="17527"/>
                </a:cubicBezTo>
                <a:cubicBezTo>
                  <a:pt x="3235" y="17317"/>
                  <a:pt x="3308" y="16862"/>
                  <a:pt x="3338" y="16518"/>
                </a:cubicBezTo>
                <a:cubicBezTo>
                  <a:pt x="3344" y="16457"/>
                  <a:pt x="3350" y="16406"/>
                  <a:pt x="3357" y="16346"/>
                </a:cubicBezTo>
                <a:cubicBezTo>
                  <a:pt x="3360" y="16305"/>
                  <a:pt x="3363" y="16306"/>
                  <a:pt x="3366" y="16260"/>
                </a:cubicBezTo>
                <a:cubicBezTo>
                  <a:pt x="3372" y="16174"/>
                  <a:pt x="3383" y="16114"/>
                  <a:pt x="3393" y="16050"/>
                </a:cubicBezTo>
                <a:cubicBezTo>
                  <a:pt x="3394" y="16046"/>
                  <a:pt x="3393" y="16045"/>
                  <a:pt x="3393" y="16040"/>
                </a:cubicBezTo>
                <a:cubicBezTo>
                  <a:pt x="3404" y="15977"/>
                  <a:pt x="3416" y="15908"/>
                  <a:pt x="3436" y="15864"/>
                </a:cubicBezTo>
                <a:cubicBezTo>
                  <a:pt x="3443" y="15836"/>
                  <a:pt x="3454" y="15780"/>
                  <a:pt x="3460" y="15768"/>
                </a:cubicBezTo>
                <a:cubicBezTo>
                  <a:pt x="3491" y="15709"/>
                  <a:pt x="3594" y="15680"/>
                  <a:pt x="3752" y="15663"/>
                </a:cubicBezTo>
                <a:cubicBezTo>
                  <a:pt x="3803" y="15655"/>
                  <a:pt x="3884" y="15656"/>
                  <a:pt x="3950" y="15653"/>
                </a:cubicBezTo>
                <a:cubicBezTo>
                  <a:pt x="4015" y="15651"/>
                  <a:pt x="4045" y="15639"/>
                  <a:pt x="4129" y="15639"/>
                </a:cubicBezTo>
                <a:lnTo>
                  <a:pt x="4162" y="15639"/>
                </a:lnTo>
                <a:lnTo>
                  <a:pt x="4734" y="15639"/>
                </a:lnTo>
                <a:lnTo>
                  <a:pt x="4920" y="15930"/>
                </a:lnTo>
                <a:cubicBezTo>
                  <a:pt x="5020" y="16089"/>
                  <a:pt x="5178" y="16272"/>
                  <a:pt x="5278" y="16337"/>
                </a:cubicBezTo>
                <a:cubicBezTo>
                  <a:pt x="5280" y="16338"/>
                  <a:pt x="5282" y="16335"/>
                  <a:pt x="5284" y="16337"/>
                </a:cubicBezTo>
                <a:cubicBezTo>
                  <a:pt x="5403" y="16410"/>
                  <a:pt x="5471" y="16390"/>
                  <a:pt x="5576" y="16298"/>
                </a:cubicBezTo>
                <a:cubicBezTo>
                  <a:pt x="5607" y="16268"/>
                  <a:pt x="5628" y="16262"/>
                  <a:pt x="5674" y="16208"/>
                </a:cubicBezTo>
                <a:cubicBezTo>
                  <a:pt x="5867" y="15976"/>
                  <a:pt x="5911" y="15959"/>
                  <a:pt x="6467" y="15950"/>
                </a:cubicBezTo>
                <a:cubicBezTo>
                  <a:pt x="7045" y="15939"/>
                  <a:pt x="7225" y="15995"/>
                  <a:pt x="7246" y="16184"/>
                </a:cubicBezTo>
                <a:cubicBezTo>
                  <a:pt x="7247" y="16194"/>
                  <a:pt x="7255" y="16201"/>
                  <a:pt x="7255" y="16212"/>
                </a:cubicBezTo>
                <a:cubicBezTo>
                  <a:pt x="7255" y="16287"/>
                  <a:pt x="7330" y="16606"/>
                  <a:pt x="7422" y="16925"/>
                </a:cubicBezTo>
                <a:cubicBezTo>
                  <a:pt x="7462" y="17065"/>
                  <a:pt x="7494" y="17186"/>
                  <a:pt x="7516" y="17288"/>
                </a:cubicBezTo>
                <a:cubicBezTo>
                  <a:pt x="7517" y="17291"/>
                  <a:pt x="7516" y="17299"/>
                  <a:pt x="7516" y="17302"/>
                </a:cubicBezTo>
                <a:cubicBezTo>
                  <a:pt x="7517" y="17308"/>
                  <a:pt x="7518" y="17311"/>
                  <a:pt x="7519" y="17317"/>
                </a:cubicBezTo>
                <a:cubicBezTo>
                  <a:pt x="7538" y="17407"/>
                  <a:pt x="7550" y="17479"/>
                  <a:pt x="7553" y="17532"/>
                </a:cubicBezTo>
                <a:cubicBezTo>
                  <a:pt x="7553" y="17540"/>
                  <a:pt x="7550" y="17544"/>
                  <a:pt x="7550" y="17551"/>
                </a:cubicBezTo>
                <a:cubicBezTo>
                  <a:pt x="7549" y="17597"/>
                  <a:pt x="7542" y="17625"/>
                  <a:pt x="7525" y="17627"/>
                </a:cubicBezTo>
                <a:cubicBezTo>
                  <a:pt x="7509" y="17630"/>
                  <a:pt x="7487" y="17620"/>
                  <a:pt x="7455" y="17579"/>
                </a:cubicBezTo>
                <a:cubicBezTo>
                  <a:pt x="7440" y="17559"/>
                  <a:pt x="7387" y="17539"/>
                  <a:pt x="7328" y="17517"/>
                </a:cubicBezTo>
                <a:cubicBezTo>
                  <a:pt x="7311" y="17510"/>
                  <a:pt x="7292" y="17499"/>
                  <a:pt x="7270" y="17493"/>
                </a:cubicBezTo>
                <a:cubicBezTo>
                  <a:pt x="7234" y="17482"/>
                  <a:pt x="7191" y="17475"/>
                  <a:pt x="7148" y="17465"/>
                </a:cubicBezTo>
                <a:cubicBezTo>
                  <a:pt x="7013" y="17448"/>
                  <a:pt x="6838" y="17434"/>
                  <a:pt x="6589" y="17431"/>
                </a:cubicBezTo>
                <a:cubicBezTo>
                  <a:pt x="6346" y="17429"/>
                  <a:pt x="6239" y="17420"/>
                  <a:pt x="6115" y="17407"/>
                </a:cubicBezTo>
                <a:cubicBezTo>
                  <a:pt x="6104" y="17408"/>
                  <a:pt x="6091" y="17411"/>
                  <a:pt x="6081" y="17412"/>
                </a:cubicBezTo>
                <a:cubicBezTo>
                  <a:pt x="6071" y="17413"/>
                  <a:pt x="6063" y="17402"/>
                  <a:pt x="6054" y="17403"/>
                </a:cubicBezTo>
                <a:cubicBezTo>
                  <a:pt x="5860" y="17378"/>
                  <a:pt x="5732" y="17334"/>
                  <a:pt x="5619" y="17226"/>
                </a:cubicBezTo>
                <a:cubicBezTo>
                  <a:pt x="5504" y="17116"/>
                  <a:pt x="5409" y="16992"/>
                  <a:pt x="5409" y="16949"/>
                </a:cubicBezTo>
                <a:cubicBezTo>
                  <a:pt x="5409" y="16943"/>
                  <a:pt x="5407" y="16944"/>
                  <a:pt x="5406" y="16939"/>
                </a:cubicBezTo>
                <a:cubicBezTo>
                  <a:pt x="5353" y="16909"/>
                  <a:pt x="5308" y="16898"/>
                  <a:pt x="5272" y="16915"/>
                </a:cubicBezTo>
                <a:cubicBezTo>
                  <a:pt x="5271" y="16916"/>
                  <a:pt x="5267" y="16914"/>
                  <a:pt x="5266" y="16915"/>
                </a:cubicBezTo>
                <a:cubicBezTo>
                  <a:pt x="5247" y="16937"/>
                  <a:pt x="5229" y="16966"/>
                  <a:pt x="5221" y="17001"/>
                </a:cubicBezTo>
                <a:cubicBezTo>
                  <a:pt x="5203" y="17074"/>
                  <a:pt x="5139" y="17135"/>
                  <a:pt x="5078" y="17135"/>
                </a:cubicBezTo>
                <a:cubicBezTo>
                  <a:pt x="5016" y="17135"/>
                  <a:pt x="4919" y="17215"/>
                  <a:pt x="4859" y="17317"/>
                </a:cubicBezTo>
                <a:cubicBezTo>
                  <a:pt x="4798" y="17418"/>
                  <a:pt x="4722" y="17478"/>
                  <a:pt x="4688" y="17446"/>
                </a:cubicBezTo>
                <a:cubicBezTo>
                  <a:pt x="4655" y="17413"/>
                  <a:pt x="4628" y="17448"/>
                  <a:pt x="4628" y="17527"/>
                </a:cubicBezTo>
                <a:cubicBezTo>
                  <a:pt x="4628" y="17703"/>
                  <a:pt x="4265" y="17953"/>
                  <a:pt x="4086" y="17900"/>
                </a:cubicBezTo>
                <a:cubicBezTo>
                  <a:pt x="4019" y="17879"/>
                  <a:pt x="3957" y="17893"/>
                  <a:pt x="3934" y="17928"/>
                </a:cubicBezTo>
                <a:cubicBezTo>
                  <a:pt x="3930" y="17945"/>
                  <a:pt x="3928" y="17959"/>
                  <a:pt x="3931" y="17971"/>
                </a:cubicBezTo>
                <a:cubicBezTo>
                  <a:pt x="3933" y="17976"/>
                  <a:pt x="3931" y="17982"/>
                  <a:pt x="3934" y="17986"/>
                </a:cubicBezTo>
                <a:cubicBezTo>
                  <a:pt x="3937" y="17991"/>
                  <a:pt x="3945" y="17992"/>
                  <a:pt x="3950" y="17995"/>
                </a:cubicBezTo>
                <a:cubicBezTo>
                  <a:pt x="3963" y="18004"/>
                  <a:pt x="3978" y="18010"/>
                  <a:pt x="4001" y="18010"/>
                </a:cubicBezTo>
                <a:cubicBezTo>
                  <a:pt x="4146" y="18010"/>
                  <a:pt x="4194" y="18103"/>
                  <a:pt x="4120" y="18244"/>
                </a:cubicBezTo>
                <a:cubicBezTo>
                  <a:pt x="4072" y="18334"/>
                  <a:pt x="4078" y="18363"/>
                  <a:pt x="4144" y="18363"/>
                </a:cubicBezTo>
                <a:cubicBezTo>
                  <a:pt x="4192" y="18363"/>
                  <a:pt x="4245" y="18327"/>
                  <a:pt x="4263" y="18282"/>
                </a:cubicBezTo>
                <a:cubicBezTo>
                  <a:pt x="4282" y="18234"/>
                  <a:pt x="4364" y="18229"/>
                  <a:pt x="4460" y="18273"/>
                </a:cubicBezTo>
                <a:cubicBezTo>
                  <a:pt x="4520" y="18299"/>
                  <a:pt x="4575" y="18310"/>
                  <a:pt x="4628" y="18311"/>
                </a:cubicBezTo>
                <a:cubicBezTo>
                  <a:pt x="4672" y="18302"/>
                  <a:pt x="4715" y="18293"/>
                  <a:pt x="4758" y="18277"/>
                </a:cubicBezTo>
                <a:cubicBezTo>
                  <a:pt x="4813" y="18247"/>
                  <a:pt x="4859" y="18201"/>
                  <a:pt x="4877" y="18129"/>
                </a:cubicBezTo>
                <a:cubicBezTo>
                  <a:pt x="4894" y="18058"/>
                  <a:pt x="4935" y="18027"/>
                  <a:pt x="4971" y="18062"/>
                </a:cubicBezTo>
                <a:cubicBezTo>
                  <a:pt x="5046" y="18135"/>
                  <a:pt x="5539" y="18136"/>
                  <a:pt x="5929" y="18062"/>
                </a:cubicBezTo>
                <a:cubicBezTo>
                  <a:pt x="6138" y="18022"/>
                  <a:pt x="6204" y="18038"/>
                  <a:pt x="6230" y="18143"/>
                </a:cubicBezTo>
                <a:cubicBezTo>
                  <a:pt x="6251" y="18229"/>
                  <a:pt x="6284" y="18250"/>
                  <a:pt x="6324" y="18201"/>
                </a:cubicBezTo>
                <a:cubicBezTo>
                  <a:pt x="6403" y="18104"/>
                  <a:pt x="7617" y="18172"/>
                  <a:pt x="7617" y="18273"/>
                </a:cubicBezTo>
                <a:cubicBezTo>
                  <a:pt x="7617" y="18283"/>
                  <a:pt x="7779" y="18305"/>
                  <a:pt x="7978" y="18320"/>
                </a:cubicBezTo>
                <a:cubicBezTo>
                  <a:pt x="8178" y="18335"/>
                  <a:pt x="8525" y="18368"/>
                  <a:pt x="8748" y="18397"/>
                </a:cubicBezTo>
                <a:cubicBezTo>
                  <a:pt x="8970" y="18426"/>
                  <a:pt x="9147" y="18417"/>
                  <a:pt x="9140" y="18378"/>
                </a:cubicBezTo>
                <a:cubicBezTo>
                  <a:pt x="9140" y="18377"/>
                  <a:pt x="9143" y="18369"/>
                  <a:pt x="9143" y="18368"/>
                </a:cubicBezTo>
                <a:cubicBezTo>
                  <a:pt x="9141" y="18366"/>
                  <a:pt x="9125" y="18365"/>
                  <a:pt x="9125" y="18363"/>
                </a:cubicBezTo>
                <a:cubicBezTo>
                  <a:pt x="9113" y="18333"/>
                  <a:pt x="9190" y="18198"/>
                  <a:pt x="9295" y="18057"/>
                </a:cubicBezTo>
                <a:cubicBezTo>
                  <a:pt x="9325" y="18007"/>
                  <a:pt x="9348" y="17963"/>
                  <a:pt x="9383" y="17909"/>
                </a:cubicBezTo>
                <a:cubicBezTo>
                  <a:pt x="9453" y="17802"/>
                  <a:pt x="9506" y="17687"/>
                  <a:pt x="9559" y="17570"/>
                </a:cubicBezTo>
                <a:cubicBezTo>
                  <a:pt x="9584" y="17513"/>
                  <a:pt x="9612" y="17458"/>
                  <a:pt x="9635" y="17398"/>
                </a:cubicBezTo>
                <a:cubicBezTo>
                  <a:pt x="9683" y="17271"/>
                  <a:pt x="9726" y="17137"/>
                  <a:pt x="9760" y="16992"/>
                </a:cubicBezTo>
                <a:cubicBezTo>
                  <a:pt x="9818" y="16744"/>
                  <a:pt x="9867" y="16543"/>
                  <a:pt x="9894" y="16432"/>
                </a:cubicBezTo>
                <a:cubicBezTo>
                  <a:pt x="9901" y="16386"/>
                  <a:pt x="9905" y="16329"/>
                  <a:pt x="9918" y="16308"/>
                </a:cubicBezTo>
                <a:cubicBezTo>
                  <a:pt x="9919" y="16306"/>
                  <a:pt x="9920" y="16300"/>
                  <a:pt x="9921" y="16298"/>
                </a:cubicBezTo>
                <a:cubicBezTo>
                  <a:pt x="9937" y="16218"/>
                  <a:pt x="9952" y="16100"/>
                  <a:pt x="9955" y="15997"/>
                </a:cubicBezTo>
                <a:cubicBezTo>
                  <a:pt x="9956" y="15954"/>
                  <a:pt x="9961" y="15914"/>
                  <a:pt x="9970" y="15883"/>
                </a:cubicBezTo>
                <a:cubicBezTo>
                  <a:pt x="9978" y="15852"/>
                  <a:pt x="9994" y="15830"/>
                  <a:pt x="10012" y="15806"/>
                </a:cubicBezTo>
                <a:cubicBezTo>
                  <a:pt x="10014" y="15804"/>
                  <a:pt x="10014" y="15799"/>
                  <a:pt x="10015" y="15797"/>
                </a:cubicBezTo>
                <a:cubicBezTo>
                  <a:pt x="10060" y="15744"/>
                  <a:pt x="10136" y="15699"/>
                  <a:pt x="10268" y="15639"/>
                </a:cubicBezTo>
                <a:cubicBezTo>
                  <a:pt x="10410" y="15574"/>
                  <a:pt x="10489" y="15537"/>
                  <a:pt x="10542" y="15467"/>
                </a:cubicBezTo>
                <a:cubicBezTo>
                  <a:pt x="10594" y="15396"/>
                  <a:pt x="10621" y="15296"/>
                  <a:pt x="10663" y="15113"/>
                </a:cubicBezTo>
                <a:cubicBezTo>
                  <a:pt x="10779" y="14609"/>
                  <a:pt x="10934" y="14186"/>
                  <a:pt x="11116" y="13842"/>
                </a:cubicBezTo>
                <a:cubicBezTo>
                  <a:pt x="11201" y="13681"/>
                  <a:pt x="11290" y="13540"/>
                  <a:pt x="11387" y="13416"/>
                </a:cubicBezTo>
                <a:cubicBezTo>
                  <a:pt x="11429" y="13361"/>
                  <a:pt x="11474" y="13321"/>
                  <a:pt x="11518" y="13273"/>
                </a:cubicBezTo>
                <a:cubicBezTo>
                  <a:pt x="11564" y="13224"/>
                  <a:pt x="11608" y="13171"/>
                  <a:pt x="11657" y="13130"/>
                </a:cubicBezTo>
                <a:cubicBezTo>
                  <a:pt x="11688" y="13102"/>
                  <a:pt x="11717" y="13062"/>
                  <a:pt x="11749" y="13039"/>
                </a:cubicBezTo>
                <a:cubicBezTo>
                  <a:pt x="12320" y="12617"/>
                  <a:pt x="13086" y="12839"/>
                  <a:pt x="13609" y="13579"/>
                </a:cubicBezTo>
                <a:cubicBezTo>
                  <a:pt x="13769" y="13805"/>
                  <a:pt x="13951" y="14160"/>
                  <a:pt x="14105" y="14520"/>
                </a:cubicBezTo>
                <a:cubicBezTo>
                  <a:pt x="14168" y="14666"/>
                  <a:pt x="14228" y="14808"/>
                  <a:pt x="14278" y="14960"/>
                </a:cubicBezTo>
                <a:cubicBezTo>
                  <a:pt x="14311" y="15059"/>
                  <a:pt x="14340" y="15157"/>
                  <a:pt x="14366" y="15257"/>
                </a:cubicBezTo>
                <a:cubicBezTo>
                  <a:pt x="14380" y="15307"/>
                  <a:pt x="14402" y="15368"/>
                  <a:pt x="14412" y="15414"/>
                </a:cubicBezTo>
                <a:cubicBezTo>
                  <a:pt x="14434" y="15513"/>
                  <a:pt x="14459" y="15579"/>
                  <a:pt x="14488" y="15644"/>
                </a:cubicBezTo>
                <a:cubicBezTo>
                  <a:pt x="14496" y="15661"/>
                  <a:pt x="14501" y="15691"/>
                  <a:pt x="14509" y="15706"/>
                </a:cubicBezTo>
                <a:cubicBezTo>
                  <a:pt x="14552" y="15779"/>
                  <a:pt x="14606" y="15833"/>
                  <a:pt x="14674" y="15878"/>
                </a:cubicBezTo>
                <a:cubicBezTo>
                  <a:pt x="14750" y="15928"/>
                  <a:pt x="14793" y="15965"/>
                  <a:pt x="14810" y="16002"/>
                </a:cubicBezTo>
                <a:cubicBezTo>
                  <a:pt x="14819" y="16021"/>
                  <a:pt x="14820" y="16039"/>
                  <a:pt x="14816" y="16060"/>
                </a:cubicBezTo>
                <a:cubicBezTo>
                  <a:pt x="14813" y="16081"/>
                  <a:pt x="14807" y="16104"/>
                  <a:pt x="14792" y="16131"/>
                </a:cubicBezTo>
                <a:cubicBezTo>
                  <a:pt x="14755" y="16201"/>
                  <a:pt x="14689" y="16255"/>
                  <a:pt x="14646" y="16255"/>
                </a:cubicBezTo>
                <a:cubicBezTo>
                  <a:pt x="14625" y="16255"/>
                  <a:pt x="14605" y="16264"/>
                  <a:pt x="14591" y="16279"/>
                </a:cubicBezTo>
                <a:cubicBezTo>
                  <a:pt x="14578" y="16293"/>
                  <a:pt x="14571" y="16316"/>
                  <a:pt x="14570" y="16337"/>
                </a:cubicBezTo>
                <a:cubicBezTo>
                  <a:pt x="14572" y="16377"/>
                  <a:pt x="14741" y="16388"/>
                  <a:pt x="14956" y="16370"/>
                </a:cubicBezTo>
                <a:cubicBezTo>
                  <a:pt x="14975" y="16368"/>
                  <a:pt x="14990" y="16367"/>
                  <a:pt x="15008" y="16365"/>
                </a:cubicBezTo>
                <a:cubicBezTo>
                  <a:pt x="15109" y="16355"/>
                  <a:pt x="15202" y="16355"/>
                  <a:pt x="15282" y="16361"/>
                </a:cubicBezTo>
                <a:cubicBezTo>
                  <a:pt x="15355" y="16363"/>
                  <a:pt x="15396" y="16375"/>
                  <a:pt x="15428" y="16389"/>
                </a:cubicBezTo>
                <a:cubicBezTo>
                  <a:pt x="15431" y="16391"/>
                  <a:pt x="15440" y="16387"/>
                  <a:pt x="15443" y="16389"/>
                </a:cubicBezTo>
                <a:cubicBezTo>
                  <a:pt x="15492" y="16423"/>
                  <a:pt x="15734" y="16451"/>
                  <a:pt x="15996" y="16461"/>
                </a:cubicBezTo>
                <a:cubicBezTo>
                  <a:pt x="16018" y="16460"/>
                  <a:pt x="16034" y="16462"/>
                  <a:pt x="16057" y="16461"/>
                </a:cubicBezTo>
                <a:cubicBezTo>
                  <a:pt x="16234" y="16452"/>
                  <a:pt x="16379" y="16456"/>
                  <a:pt x="16489" y="16471"/>
                </a:cubicBezTo>
                <a:lnTo>
                  <a:pt x="16665" y="16475"/>
                </a:lnTo>
                <a:lnTo>
                  <a:pt x="16665" y="16523"/>
                </a:lnTo>
                <a:cubicBezTo>
                  <a:pt x="16666" y="16524"/>
                  <a:pt x="16668" y="16522"/>
                  <a:pt x="16668" y="16523"/>
                </a:cubicBezTo>
                <a:cubicBezTo>
                  <a:pt x="16735" y="16610"/>
                  <a:pt x="16730" y="16888"/>
                  <a:pt x="16665" y="17020"/>
                </a:cubicBezTo>
                <a:lnTo>
                  <a:pt x="16665" y="17087"/>
                </a:lnTo>
                <a:lnTo>
                  <a:pt x="16300" y="17144"/>
                </a:lnTo>
                <a:cubicBezTo>
                  <a:pt x="16253" y="17152"/>
                  <a:pt x="16137" y="17164"/>
                  <a:pt x="16066" y="17173"/>
                </a:cubicBezTo>
                <a:cubicBezTo>
                  <a:pt x="15933" y="17194"/>
                  <a:pt x="15815" y="17216"/>
                  <a:pt x="15659" y="17235"/>
                </a:cubicBezTo>
                <a:cubicBezTo>
                  <a:pt x="14727" y="17352"/>
                  <a:pt x="14710" y="17356"/>
                  <a:pt x="14692" y="17560"/>
                </a:cubicBezTo>
                <a:lnTo>
                  <a:pt x="14671" y="17771"/>
                </a:lnTo>
                <a:lnTo>
                  <a:pt x="15136" y="17713"/>
                </a:lnTo>
                <a:cubicBezTo>
                  <a:pt x="15970" y="17610"/>
                  <a:pt x="16272" y="17552"/>
                  <a:pt x="16331" y="17479"/>
                </a:cubicBezTo>
                <a:cubicBezTo>
                  <a:pt x="16389" y="17407"/>
                  <a:pt x="16484" y="17415"/>
                  <a:pt x="16638" y="17508"/>
                </a:cubicBezTo>
                <a:cubicBezTo>
                  <a:pt x="16684" y="17536"/>
                  <a:pt x="16836" y="17583"/>
                  <a:pt x="16978" y="17613"/>
                </a:cubicBezTo>
                <a:cubicBezTo>
                  <a:pt x="17073" y="17633"/>
                  <a:pt x="17132" y="17641"/>
                  <a:pt x="17176" y="17632"/>
                </a:cubicBezTo>
                <a:cubicBezTo>
                  <a:pt x="17218" y="17618"/>
                  <a:pt x="17246" y="17587"/>
                  <a:pt x="17264" y="17536"/>
                </a:cubicBezTo>
                <a:cubicBezTo>
                  <a:pt x="17268" y="17526"/>
                  <a:pt x="17277" y="17517"/>
                  <a:pt x="17282" y="17508"/>
                </a:cubicBezTo>
                <a:cubicBezTo>
                  <a:pt x="17328" y="17394"/>
                  <a:pt x="17454" y="17373"/>
                  <a:pt x="17556" y="17422"/>
                </a:cubicBezTo>
                <a:cubicBezTo>
                  <a:pt x="17604" y="17440"/>
                  <a:pt x="17647" y="17489"/>
                  <a:pt x="17675" y="17560"/>
                </a:cubicBezTo>
                <a:cubicBezTo>
                  <a:pt x="17676" y="17567"/>
                  <a:pt x="17680" y="17568"/>
                  <a:pt x="17681" y="17575"/>
                </a:cubicBezTo>
                <a:cubicBezTo>
                  <a:pt x="17683" y="17590"/>
                  <a:pt x="17690" y="17590"/>
                  <a:pt x="17693" y="17603"/>
                </a:cubicBezTo>
                <a:cubicBezTo>
                  <a:pt x="17697" y="17617"/>
                  <a:pt x="17704" y="17621"/>
                  <a:pt x="17708" y="17637"/>
                </a:cubicBezTo>
                <a:cubicBezTo>
                  <a:pt x="17710" y="17643"/>
                  <a:pt x="17709" y="17645"/>
                  <a:pt x="17711" y="17651"/>
                </a:cubicBezTo>
                <a:cubicBezTo>
                  <a:pt x="17734" y="17701"/>
                  <a:pt x="17762" y="17724"/>
                  <a:pt x="17811" y="17699"/>
                </a:cubicBezTo>
                <a:cubicBezTo>
                  <a:pt x="17949" y="17630"/>
                  <a:pt x="18161" y="18248"/>
                  <a:pt x="18079" y="18478"/>
                </a:cubicBezTo>
                <a:cubicBezTo>
                  <a:pt x="18049" y="18562"/>
                  <a:pt x="18001" y="18604"/>
                  <a:pt x="17970" y="18574"/>
                </a:cubicBezTo>
                <a:cubicBezTo>
                  <a:pt x="17882" y="18489"/>
                  <a:pt x="18058" y="18980"/>
                  <a:pt x="18252" y="19362"/>
                </a:cubicBezTo>
                <a:cubicBezTo>
                  <a:pt x="18283" y="19422"/>
                  <a:pt x="18303" y="19476"/>
                  <a:pt x="18328" y="19534"/>
                </a:cubicBezTo>
                <a:cubicBezTo>
                  <a:pt x="18335" y="19550"/>
                  <a:pt x="18344" y="19566"/>
                  <a:pt x="18350" y="19582"/>
                </a:cubicBezTo>
                <a:cubicBezTo>
                  <a:pt x="18393" y="19687"/>
                  <a:pt x="18423" y="19776"/>
                  <a:pt x="18423" y="19812"/>
                </a:cubicBezTo>
                <a:cubicBezTo>
                  <a:pt x="18423" y="20004"/>
                  <a:pt x="18559" y="20104"/>
                  <a:pt x="18873" y="20146"/>
                </a:cubicBezTo>
                <a:cubicBezTo>
                  <a:pt x="19041" y="20169"/>
                  <a:pt x="19330" y="20232"/>
                  <a:pt x="19514" y="20285"/>
                </a:cubicBezTo>
                <a:cubicBezTo>
                  <a:pt x="19698" y="20337"/>
                  <a:pt x="19912" y="20396"/>
                  <a:pt x="19988" y="20414"/>
                </a:cubicBezTo>
                <a:cubicBezTo>
                  <a:pt x="20065" y="20432"/>
                  <a:pt x="20146" y="20450"/>
                  <a:pt x="20171" y="20457"/>
                </a:cubicBezTo>
                <a:cubicBezTo>
                  <a:pt x="20233" y="20473"/>
                  <a:pt x="20627" y="19992"/>
                  <a:pt x="20983" y="19463"/>
                </a:cubicBezTo>
                <a:cubicBezTo>
                  <a:pt x="21089" y="19305"/>
                  <a:pt x="21135" y="19250"/>
                  <a:pt x="21183" y="19195"/>
                </a:cubicBezTo>
                <a:cubicBezTo>
                  <a:pt x="21181" y="19128"/>
                  <a:pt x="21223" y="19089"/>
                  <a:pt x="21275" y="19104"/>
                </a:cubicBezTo>
                <a:cubicBezTo>
                  <a:pt x="21304" y="19101"/>
                  <a:pt x="21327" y="19125"/>
                  <a:pt x="21354" y="19181"/>
                </a:cubicBezTo>
                <a:cubicBezTo>
                  <a:pt x="21354" y="19182"/>
                  <a:pt x="21356" y="19179"/>
                  <a:pt x="21357" y="19181"/>
                </a:cubicBezTo>
                <a:cubicBezTo>
                  <a:pt x="21357" y="19182"/>
                  <a:pt x="21356" y="19184"/>
                  <a:pt x="21357" y="19185"/>
                </a:cubicBezTo>
                <a:cubicBezTo>
                  <a:pt x="21373" y="19219"/>
                  <a:pt x="21396" y="19247"/>
                  <a:pt x="21421" y="19271"/>
                </a:cubicBezTo>
                <a:cubicBezTo>
                  <a:pt x="21438" y="19279"/>
                  <a:pt x="21455" y="19271"/>
                  <a:pt x="21466" y="19243"/>
                </a:cubicBezTo>
                <a:cubicBezTo>
                  <a:pt x="21487" y="19191"/>
                  <a:pt x="21526" y="19172"/>
                  <a:pt x="21554" y="19200"/>
                </a:cubicBezTo>
                <a:cubicBezTo>
                  <a:pt x="21566" y="19211"/>
                  <a:pt x="21574" y="18867"/>
                  <a:pt x="21582" y="18550"/>
                </a:cubicBezTo>
                <a:cubicBezTo>
                  <a:pt x="21589" y="18233"/>
                  <a:pt x="21595" y="17851"/>
                  <a:pt x="21597" y="17283"/>
                </a:cubicBezTo>
                <a:cubicBezTo>
                  <a:pt x="21597" y="17253"/>
                  <a:pt x="21600" y="17223"/>
                  <a:pt x="21600" y="17192"/>
                </a:cubicBezTo>
                <a:cubicBezTo>
                  <a:pt x="21600" y="17176"/>
                  <a:pt x="21600" y="17170"/>
                  <a:pt x="21600" y="17154"/>
                </a:cubicBezTo>
                <a:cubicBezTo>
                  <a:pt x="21592" y="15866"/>
                  <a:pt x="21576" y="15035"/>
                  <a:pt x="21545" y="15046"/>
                </a:cubicBezTo>
                <a:cubicBezTo>
                  <a:pt x="21512" y="15058"/>
                  <a:pt x="21437" y="14878"/>
                  <a:pt x="21378" y="14645"/>
                </a:cubicBezTo>
                <a:cubicBezTo>
                  <a:pt x="21061" y="13402"/>
                  <a:pt x="20304" y="12515"/>
                  <a:pt x="19587" y="12546"/>
                </a:cubicBezTo>
                <a:cubicBezTo>
                  <a:pt x="19426" y="12554"/>
                  <a:pt x="19301" y="12516"/>
                  <a:pt x="19262" y="12441"/>
                </a:cubicBezTo>
                <a:cubicBezTo>
                  <a:pt x="19210" y="12344"/>
                  <a:pt x="19252" y="12281"/>
                  <a:pt x="19468" y="12131"/>
                </a:cubicBezTo>
                <a:cubicBezTo>
                  <a:pt x="19805" y="11897"/>
                  <a:pt x="20182" y="11807"/>
                  <a:pt x="20283" y="11939"/>
                </a:cubicBezTo>
                <a:cubicBezTo>
                  <a:pt x="20325" y="11994"/>
                  <a:pt x="20375" y="12015"/>
                  <a:pt x="20393" y="11987"/>
                </a:cubicBezTo>
                <a:cubicBezTo>
                  <a:pt x="20410" y="11960"/>
                  <a:pt x="20558" y="12040"/>
                  <a:pt x="20724" y="12164"/>
                </a:cubicBezTo>
                <a:cubicBezTo>
                  <a:pt x="20891" y="12288"/>
                  <a:pt x="21150" y="12400"/>
                  <a:pt x="21302" y="12413"/>
                </a:cubicBezTo>
                <a:lnTo>
                  <a:pt x="21557" y="12432"/>
                </a:lnTo>
                <a:cubicBezTo>
                  <a:pt x="21522" y="12083"/>
                  <a:pt x="21460" y="11936"/>
                  <a:pt x="21357" y="11810"/>
                </a:cubicBezTo>
                <a:lnTo>
                  <a:pt x="21357" y="11806"/>
                </a:lnTo>
                <a:cubicBezTo>
                  <a:pt x="21353" y="11801"/>
                  <a:pt x="21348" y="11800"/>
                  <a:pt x="21344" y="11796"/>
                </a:cubicBezTo>
                <a:cubicBezTo>
                  <a:pt x="21318" y="11765"/>
                  <a:pt x="21285" y="11734"/>
                  <a:pt x="21253" y="11700"/>
                </a:cubicBezTo>
                <a:cubicBezTo>
                  <a:pt x="21240" y="11686"/>
                  <a:pt x="21225" y="11672"/>
                  <a:pt x="21211" y="11657"/>
                </a:cubicBezTo>
                <a:cubicBezTo>
                  <a:pt x="21094" y="11541"/>
                  <a:pt x="20901" y="11385"/>
                  <a:pt x="20770" y="11304"/>
                </a:cubicBezTo>
                <a:cubicBezTo>
                  <a:pt x="20528" y="11154"/>
                  <a:pt x="20399" y="11127"/>
                  <a:pt x="19338" y="11027"/>
                </a:cubicBezTo>
                <a:cubicBezTo>
                  <a:pt x="19331" y="11026"/>
                  <a:pt x="19323" y="11027"/>
                  <a:pt x="19316" y="11027"/>
                </a:cubicBezTo>
                <a:cubicBezTo>
                  <a:pt x="19283" y="11023"/>
                  <a:pt x="19276" y="11021"/>
                  <a:pt x="19243" y="11017"/>
                </a:cubicBezTo>
                <a:cubicBezTo>
                  <a:pt x="18975" y="10989"/>
                  <a:pt x="18679" y="10950"/>
                  <a:pt x="18575" y="10926"/>
                </a:cubicBezTo>
                <a:cubicBezTo>
                  <a:pt x="18502" y="10909"/>
                  <a:pt x="18445" y="10919"/>
                  <a:pt x="18389" y="10936"/>
                </a:cubicBezTo>
                <a:cubicBezTo>
                  <a:pt x="18361" y="10954"/>
                  <a:pt x="18339" y="10958"/>
                  <a:pt x="18304" y="10988"/>
                </a:cubicBezTo>
                <a:cubicBezTo>
                  <a:pt x="18186" y="11092"/>
                  <a:pt x="18128" y="11128"/>
                  <a:pt x="18049" y="11189"/>
                </a:cubicBezTo>
                <a:cubicBezTo>
                  <a:pt x="17964" y="11267"/>
                  <a:pt x="17871" y="11358"/>
                  <a:pt x="17824" y="11380"/>
                </a:cubicBezTo>
                <a:cubicBezTo>
                  <a:pt x="17800" y="11391"/>
                  <a:pt x="17782" y="11379"/>
                  <a:pt x="17763" y="11375"/>
                </a:cubicBezTo>
                <a:cubicBezTo>
                  <a:pt x="17751" y="11378"/>
                  <a:pt x="17739" y="11377"/>
                  <a:pt x="17729" y="11375"/>
                </a:cubicBezTo>
                <a:cubicBezTo>
                  <a:pt x="17724" y="11372"/>
                  <a:pt x="17719" y="11371"/>
                  <a:pt x="17714" y="11366"/>
                </a:cubicBezTo>
                <a:cubicBezTo>
                  <a:pt x="17705" y="11361"/>
                  <a:pt x="17690" y="11362"/>
                  <a:pt x="17684" y="11352"/>
                </a:cubicBezTo>
                <a:cubicBezTo>
                  <a:pt x="17681" y="11347"/>
                  <a:pt x="17678" y="11297"/>
                  <a:pt x="17675" y="11285"/>
                </a:cubicBezTo>
                <a:cubicBezTo>
                  <a:pt x="17625" y="11161"/>
                  <a:pt x="17607" y="10926"/>
                  <a:pt x="17626" y="10544"/>
                </a:cubicBezTo>
                <a:cubicBezTo>
                  <a:pt x="17625" y="10487"/>
                  <a:pt x="17620" y="10445"/>
                  <a:pt x="17620" y="10386"/>
                </a:cubicBezTo>
                <a:cubicBezTo>
                  <a:pt x="17618" y="10159"/>
                  <a:pt x="17615" y="9993"/>
                  <a:pt x="17605" y="9841"/>
                </a:cubicBezTo>
                <a:cubicBezTo>
                  <a:pt x="17599" y="9789"/>
                  <a:pt x="17593" y="9724"/>
                  <a:pt x="17586" y="9683"/>
                </a:cubicBezTo>
                <a:cubicBezTo>
                  <a:pt x="17533" y="9373"/>
                  <a:pt x="17475" y="9263"/>
                  <a:pt x="17219" y="9005"/>
                </a:cubicBezTo>
                <a:cubicBezTo>
                  <a:pt x="17122" y="8908"/>
                  <a:pt x="17036" y="8829"/>
                  <a:pt x="16951" y="8761"/>
                </a:cubicBezTo>
                <a:cubicBezTo>
                  <a:pt x="16950" y="8760"/>
                  <a:pt x="16949" y="8757"/>
                  <a:pt x="16948" y="8756"/>
                </a:cubicBezTo>
                <a:cubicBezTo>
                  <a:pt x="16916" y="8731"/>
                  <a:pt x="16886" y="8720"/>
                  <a:pt x="16857" y="8699"/>
                </a:cubicBezTo>
                <a:cubicBezTo>
                  <a:pt x="16784" y="8647"/>
                  <a:pt x="16716" y="8593"/>
                  <a:pt x="16638" y="8555"/>
                </a:cubicBezTo>
                <a:cubicBezTo>
                  <a:pt x="16546" y="8511"/>
                  <a:pt x="16440" y="8477"/>
                  <a:pt x="16325" y="8446"/>
                </a:cubicBezTo>
                <a:cubicBezTo>
                  <a:pt x="16276" y="8432"/>
                  <a:pt x="16212" y="8420"/>
                  <a:pt x="16154" y="8407"/>
                </a:cubicBezTo>
                <a:cubicBezTo>
                  <a:pt x="16055" y="8385"/>
                  <a:pt x="15962" y="8361"/>
                  <a:pt x="15838" y="8340"/>
                </a:cubicBezTo>
                <a:cubicBezTo>
                  <a:pt x="15486" y="8281"/>
                  <a:pt x="15155" y="8181"/>
                  <a:pt x="15081" y="8106"/>
                </a:cubicBezTo>
                <a:lnTo>
                  <a:pt x="14950" y="7972"/>
                </a:lnTo>
                <a:lnTo>
                  <a:pt x="15081" y="7815"/>
                </a:lnTo>
                <a:cubicBezTo>
                  <a:pt x="15117" y="7772"/>
                  <a:pt x="15142" y="7729"/>
                  <a:pt x="15154" y="7700"/>
                </a:cubicBezTo>
                <a:cubicBezTo>
                  <a:pt x="15165" y="7671"/>
                  <a:pt x="15164" y="7653"/>
                  <a:pt x="15145" y="7652"/>
                </a:cubicBezTo>
                <a:cubicBezTo>
                  <a:pt x="15127" y="7652"/>
                  <a:pt x="15104" y="7625"/>
                  <a:pt x="15078" y="7580"/>
                </a:cubicBezTo>
                <a:cubicBezTo>
                  <a:pt x="15052" y="7536"/>
                  <a:pt x="15024" y="7474"/>
                  <a:pt x="14999" y="7408"/>
                </a:cubicBezTo>
                <a:cubicBezTo>
                  <a:pt x="14948" y="7276"/>
                  <a:pt x="14905" y="7124"/>
                  <a:pt x="14905" y="7035"/>
                </a:cubicBezTo>
                <a:cubicBezTo>
                  <a:pt x="14905" y="7009"/>
                  <a:pt x="14921" y="6962"/>
                  <a:pt x="14947" y="6906"/>
                </a:cubicBezTo>
                <a:cubicBezTo>
                  <a:pt x="14973" y="6852"/>
                  <a:pt x="15006" y="6795"/>
                  <a:pt x="15045" y="6739"/>
                </a:cubicBezTo>
                <a:lnTo>
                  <a:pt x="15184" y="6534"/>
                </a:lnTo>
                <a:lnTo>
                  <a:pt x="15069" y="6299"/>
                </a:lnTo>
                <a:cubicBezTo>
                  <a:pt x="15005" y="6172"/>
                  <a:pt x="14974" y="6065"/>
                  <a:pt x="14999" y="6060"/>
                </a:cubicBezTo>
                <a:cubicBezTo>
                  <a:pt x="15003" y="6060"/>
                  <a:pt x="14986" y="6053"/>
                  <a:pt x="14987" y="6051"/>
                </a:cubicBezTo>
                <a:cubicBezTo>
                  <a:pt x="14995" y="6041"/>
                  <a:pt x="14960" y="6019"/>
                  <a:pt x="14877" y="5989"/>
                </a:cubicBezTo>
                <a:cubicBezTo>
                  <a:pt x="14854" y="5981"/>
                  <a:pt x="14843" y="5966"/>
                  <a:pt x="14826" y="5955"/>
                </a:cubicBezTo>
                <a:lnTo>
                  <a:pt x="14789" y="5941"/>
                </a:lnTo>
                <a:lnTo>
                  <a:pt x="14789" y="5931"/>
                </a:lnTo>
                <a:cubicBezTo>
                  <a:pt x="14748" y="5895"/>
                  <a:pt x="14723" y="5854"/>
                  <a:pt x="14731" y="5802"/>
                </a:cubicBezTo>
                <a:cubicBezTo>
                  <a:pt x="14743" y="5733"/>
                  <a:pt x="14755" y="5083"/>
                  <a:pt x="14759" y="4359"/>
                </a:cubicBezTo>
                <a:cubicBezTo>
                  <a:pt x="14765" y="3298"/>
                  <a:pt x="14749" y="3020"/>
                  <a:pt x="14683" y="2939"/>
                </a:cubicBezTo>
                <a:cubicBezTo>
                  <a:pt x="14617" y="2858"/>
                  <a:pt x="14614" y="2817"/>
                  <a:pt x="14671" y="2710"/>
                </a:cubicBezTo>
                <a:cubicBezTo>
                  <a:pt x="14709" y="2637"/>
                  <a:pt x="14741" y="2442"/>
                  <a:pt x="14740" y="2280"/>
                </a:cubicBezTo>
                <a:cubicBezTo>
                  <a:pt x="14740" y="2118"/>
                  <a:pt x="14748" y="1870"/>
                  <a:pt x="14759" y="1725"/>
                </a:cubicBezTo>
                <a:cubicBezTo>
                  <a:pt x="14765" y="1640"/>
                  <a:pt x="14761" y="1561"/>
                  <a:pt x="14747" y="1486"/>
                </a:cubicBezTo>
                <a:cubicBezTo>
                  <a:pt x="14746" y="1485"/>
                  <a:pt x="14747" y="1483"/>
                  <a:pt x="14747" y="1482"/>
                </a:cubicBezTo>
                <a:cubicBezTo>
                  <a:pt x="14731" y="1405"/>
                  <a:pt x="14707" y="1334"/>
                  <a:pt x="14671" y="1271"/>
                </a:cubicBezTo>
                <a:lnTo>
                  <a:pt x="14588" y="1128"/>
                </a:lnTo>
                <a:lnTo>
                  <a:pt x="14543" y="1070"/>
                </a:lnTo>
                <a:lnTo>
                  <a:pt x="14649" y="1008"/>
                </a:lnTo>
                <a:lnTo>
                  <a:pt x="14737" y="937"/>
                </a:lnTo>
                <a:cubicBezTo>
                  <a:pt x="14830" y="862"/>
                  <a:pt x="14886" y="794"/>
                  <a:pt x="14883" y="769"/>
                </a:cubicBezTo>
                <a:cubicBezTo>
                  <a:pt x="14879" y="763"/>
                  <a:pt x="14876" y="756"/>
                  <a:pt x="14868" y="750"/>
                </a:cubicBezTo>
                <a:cubicBezTo>
                  <a:pt x="14838" y="728"/>
                  <a:pt x="14626" y="669"/>
                  <a:pt x="14363" y="607"/>
                </a:cubicBezTo>
                <a:cubicBezTo>
                  <a:pt x="14313" y="596"/>
                  <a:pt x="14254" y="582"/>
                  <a:pt x="14193" y="569"/>
                </a:cubicBezTo>
                <a:cubicBezTo>
                  <a:pt x="14010" y="528"/>
                  <a:pt x="13848" y="499"/>
                  <a:pt x="13682" y="468"/>
                </a:cubicBezTo>
                <a:cubicBezTo>
                  <a:pt x="13494" y="433"/>
                  <a:pt x="13285" y="400"/>
                  <a:pt x="13080" y="368"/>
                </a:cubicBezTo>
                <a:cubicBezTo>
                  <a:pt x="12687" y="311"/>
                  <a:pt x="12299" y="256"/>
                  <a:pt x="11955" y="215"/>
                </a:cubicBezTo>
                <a:cubicBezTo>
                  <a:pt x="10611" y="53"/>
                  <a:pt x="9561" y="-1"/>
                  <a:pt x="8097" y="0"/>
                </a:cubicBezTo>
                <a:close/>
                <a:moveTo>
                  <a:pt x="13026" y="1142"/>
                </a:moveTo>
                <a:cubicBezTo>
                  <a:pt x="13275" y="1138"/>
                  <a:pt x="13581" y="1154"/>
                  <a:pt x="13831" y="1195"/>
                </a:cubicBezTo>
                <a:cubicBezTo>
                  <a:pt x="14206" y="1256"/>
                  <a:pt x="14243" y="1282"/>
                  <a:pt x="14321" y="1520"/>
                </a:cubicBezTo>
                <a:cubicBezTo>
                  <a:pt x="14396" y="1749"/>
                  <a:pt x="14412" y="2035"/>
                  <a:pt x="14397" y="2954"/>
                </a:cubicBezTo>
                <a:cubicBezTo>
                  <a:pt x="14390" y="3375"/>
                  <a:pt x="14372" y="3565"/>
                  <a:pt x="14327" y="3680"/>
                </a:cubicBezTo>
                <a:cubicBezTo>
                  <a:pt x="14281" y="3798"/>
                  <a:pt x="13837" y="3806"/>
                  <a:pt x="13117" y="3699"/>
                </a:cubicBezTo>
                <a:cubicBezTo>
                  <a:pt x="12409" y="3594"/>
                  <a:pt x="12474" y="3720"/>
                  <a:pt x="12494" y="2418"/>
                </a:cubicBezTo>
                <a:cubicBezTo>
                  <a:pt x="12503" y="1795"/>
                  <a:pt x="12528" y="1256"/>
                  <a:pt x="12551" y="1219"/>
                </a:cubicBezTo>
                <a:cubicBezTo>
                  <a:pt x="12580" y="1172"/>
                  <a:pt x="12776" y="1147"/>
                  <a:pt x="13026" y="1142"/>
                </a:cubicBezTo>
                <a:close/>
                <a:moveTo>
                  <a:pt x="11442" y="1276"/>
                </a:moveTo>
                <a:lnTo>
                  <a:pt x="11916" y="1286"/>
                </a:lnTo>
                <a:lnTo>
                  <a:pt x="11916" y="2428"/>
                </a:lnTo>
                <a:lnTo>
                  <a:pt x="11916" y="3570"/>
                </a:lnTo>
                <a:lnTo>
                  <a:pt x="11600" y="3570"/>
                </a:lnTo>
                <a:cubicBezTo>
                  <a:pt x="11863" y="3604"/>
                  <a:pt x="11916" y="3710"/>
                  <a:pt x="11916" y="4010"/>
                </a:cubicBezTo>
                <a:cubicBezTo>
                  <a:pt x="11916" y="4343"/>
                  <a:pt x="11909" y="4355"/>
                  <a:pt x="11682" y="4416"/>
                </a:cubicBezTo>
                <a:cubicBezTo>
                  <a:pt x="11554" y="4451"/>
                  <a:pt x="11367" y="4545"/>
                  <a:pt x="11265" y="4627"/>
                </a:cubicBezTo>
                <a:cubicBezTo>
                  <a:pt x="11163" y="4708"/>
                  <a:pt x="11011" y="4876"/>
                  <a:pt x="10928" y="4999"/>
                </a:cubicBezTo>
                <a:cubicBezTo>
                  <a:pt x="10733" y="5286"/>
                  <a:pt x="10705" y="5187"/>
                  <a:pt x="10727" y="4263"/>
                </a:cubicBezTo>
                <a:lnTo>
                  <a:pt x="10745" y="3570"/>
                </a:lnTo>
                <a:lnTo>
                  <a:pt x="11144" y="3556"/>
                </a:lnTo>
                <a:cubicBezTo>
                  <a:pt x="10749" y="3526"/>
                  <a:pt x="10708" y="3378"/>
                  <a:pt x="10721" y="2610"/>
                </a:cubicBezTo>
                <a:cubicBezTo>
                  <a:pt x="10727" y="2241"/>
                  <a:pt x="10750" y="1924"/>
                  <a:pt x="10773" y="1902"/>
                </a:cubicBezTo>
                <a:cubicBezTo>
                  <a:pt x="10795" y="1881"/>
                  <a:pt x="10802" y="1766"/>
                  <a:pt x="10788" y="1649"/>
                </a:cubicBezTo>
                <a:cubicBezTo>
                  <a:pt x="10750" y="1341"/>
                  <a:pt x="10888" y="1262"/>
                  <a:pt x="11442" y="1276"/>
                </a:cubicBezTo>
                <a:close/>
                <a:moveTo>
                  <a:pt x="5923" y="1668"/>
                </a:moveTo>
                <a:cubicBezTo>
                  <a:pt x="5982" y="1671"/>
                  <a:pt x="6031" y="1713"/>
                  <a:pt x="6063" y="1792"/>
                </a:cubicBezTo>
                <a:cubicBezTo>
                  <a:pt x="6113" y="1919"/>
                  <a:pt x="6105" y="4187"/>
                  <a:pt x="6054" y="4316"/>
                </a:cubicBezTo>
                <a:cubicBezTo>
                  <a:pt x="5971" y="4527"/>
                  <a:pt x="5573" y="4256"/>
                  <a:pt x="5476" y="3919"/>
                </a:cubicBezTo>
                <a:cubicBezTo>
                  <a:pt x="5370" y="3553"/>
                  <a:pt x="5334" y="2706"/>
                  <a:pt x="5409" y="2347"/>
                </a:cubicBezTo>
                <a:cubicBezTo>
                  <a:pt x="5491" y="1959"/>
                  <a:pt x="5747" y="1658"/>
                  <a:pt x="5923" y="1668"/>
                </a:cubicBezTo>
                <a:close/>
                <a:moveTo>
                  <a:pt x="6899" y="1816"/>
                </a:moveTo>
                <a:cubicBezTo>
                  <a:pt x="7001" y="1815"/>
                  <a:pt x="7144" y="1833"/>
                  <a:pt x="7340" y="1864"/>
                </a:cubicBezTo>
                <a:cubicBezTo>
                  <a:pt x="8357" y="2023"/>
                  <a:pt x="8441" y="2137"/>
                  <a:pt x="8450" y="3365"/>
                </a:cubicBezTo>
                <a:cubicBezTo>
                  <a:pt x="8455" y="4138"/>
                  <a:pt x="8451" y="4158"/>
                  <a:pt x="8295" y="4354"/>
                </a:cubicBezTo>
                <a:cubicBezTo>
                  <a:pt x="8159" y="4525"/>
                  <a:pt x="8072" y="4558"/>
                  <a:pt x="7735" y="4550"/>
                </a:cubicBezTo>
                <a:cubicBezTo>
                  <a:pt x="7087" y="4534"/>
                  <a:pt x="6786" y="4486"/>
                  <a:pt x="6710" y="4388"/>
                </a:cubicBezTo>
                <a:cubicBezTo>
                  <a:pt x="6608" y="4254"/>
                  <a:pt x="6611" y="2002"/>
                  <a:pt x="6713" y="1869"/>
                </a:cubicBezTo>
                <a:cubicBezTo>
                  <a:pt x="6739" y="1835"/>
                  <a:pt x="6797" y="1817"/>
                  <a:pt x="6899" y="1816"/>
                </a:cubicBezTo>
                <a:close/>
                <a:moveTo>
                  <a:pt x="21560" y="1945"/>
                </a:moveTo>
                <a:cubicBezTo>
                  <a:pt x="21536" y="1945"/>
                  <a:pt x="21530" y="2082"/>
                  <a:pt x="21542" y="2251"/>
                </a:cubicBezTo>
                <a:cubicBezTo>
                  <a:pt x="21555" y="2420"/>
                  <a:pt x="21573" y="2557"/>
                  <a:pt x="21585" y="2557"/>
                </a:cubicBezTo>
                <a:cubicBezTo>
                  <a:pt x="21590" y="2557"/>
                  <a:pt x="21593" y="2467"/>
                  <a:pt x="21597" y="2418"/>
                </a:cubicBezTo>
                <a:cubicBezTo>
                  <a:pt x="21598" y="2329"/>
                  <a:pt x="21596" y="2251"/>
                  <a:pt x="21597" y="2122"/>
                </a:cubicBezTo>
                <a:cubicBezTo>
                  <a:pt x="21589" y="2024"/>
                  <a:pt x="21577" y="1945"/>
                  <a:pt x="21560" y="1945"/>
                </a:cubicBezTo>
                <a:close/>
                <a:moveTo>
                  <a:pt x="13314" y="3757"/>
                </a:moveTo>
                <a:cubicBezTo>
                  <a:pt x="13745" y="3763"/>
                  <a:pt x="14159" y="3807"/>
                  <a:pt x="14239" y="3857"/>
                </a:cubicBezTo>
                <a:lnTo>
                  <a:pt x="14385" y="3953"/>
                </a:lnTo>
                <a:lnTo>
                  <a:pt x="14379" y="5076"/>
                </a:lnTo>
                <a:lnTo>
                  <a:pt x="14376" y="6204"/>
                </a:lnTo>
                <a:lnTo>
                  <a:pt x="13439" y="6213"/>
                </a:lnTo>
                <a:cubicBezTo>
                  <a:pt x="12924" y="6220"/>
                  <a:pt x="12493" y="6201"/>
                  <a:pt x="12481" y="6170"/>
                </a:cubicBezTo>
                <a:cubicBezTo>
                  <a:pt x="12448" y="6079"/>
                  <a:pt x="12459" y="4277"/>
                  <a:pt x="12494" y="4182"/>
                </a:cubicBezTo>
                <a:cubicBezTo>
                  <a:pt x="12511" y="4134"/>
                  <a:pt x="12529" y="4016"/>
                  <a:pt x="12530" y="3919"/>
                </a:cubicBezTo>
                <a:cubicBezTo>
                  <a:pt x="12532" y="3751"/>
                  <a:pt x="12568" y="3746"/>
                  <a:pt x="13314" y="3757"/>
                </a:cubicBezTo>
                <a:close/>
                <a:moveTo>
                  <a:pt x="12223" y="13698"/>
                </a:moveTo>
                <a:cubicBezTo>
                  <a:pt x="12210" y="13699"/>
                  <a:pt x="12196" y="13706"/>
                  <a:pt x="12183" y="13708"/>
                </a:cubicBezTo>
                <a:cubicBezTo>
                  <a:pt x="12128" y="13716"/>
                  <a:pt x="12076" y="13733"/>
                  <a:pt x="12022" y="13756"/>
                </a:cubicBezTo>
                <a:cubicBezTo>
                  <a:pt x="11990" y="13770"/>
                  <a:pt x="11957" y="13788"/>
                  <a:pt x="11925" y="13808"/>
                </a:cubicBezTo>
                <a:cubicBezTo>
                  <a:pt x="11891" y="13829"/>
                  <a:pt x="11855" y="13854"/>
                  <a:pt x="11822" y="13880"/>
                </a:cubicBezTo>
                <a:cubicBezTo>
                  <a:pt x="11781" y="13912"/>
                  <a:pt x="11742" y="13945"/>
                  <a:pt x="11703" y="13985"/>
                </a:cubicBezTo>
                <a:cubicBezTo>
                  <a:pt x="11688" y="14001"/>
                  <a:pt x="11673" y="14021"/>
                  <a:pt x="11657" y="14038"/>
                </a:cubicBezTo>
                <a:cubicBezTo>
                  <a:pt x="11562" y="14144"/>
                  <a:pt x="11469" y="14270"/>
                  <a:pt x="11384" y="14420"/>
                </a:cubicBezTo>
                <a:cubicBezTo>
                  <a:pt x="11377" y="14433"/>
                  <a:pt x="11370" y="14441"/>
                  <a:pt x="11362" y="14454"/>
                </a:cubicBezTo>
                <a:cubicBezTo>
                  <a:pt x="11330" y="14513"/>
                  <a:pt x="11299" y="14584"/>
                  <a:pt x="11268" y="14650"/>
                </a:cubicBezTo>
                <a:cubicBezTo>
                  <a:pt x="11232" y="14728"/>
                  <a:pt x="11197" y="14806"/>
                  <a:pt x="11165" y="14893"/>
                </a:cubicBezTo>
                <a:cubicBezTo>
                  <a:pt x="11151" y="14930"/>
                  <a:pt x="11136" y="14970"/>
                  <a:pt x="11122" y="15008"/>
                </a:cubicBezTo>
                <a:cubicBezTo>
                  <a:pt x="11020" y="15317"/>
                  <a:pt x="10945" y="15669"/>
                  <a:pt x="10897" y="16045"/>
                </a:cubicBezTo>
                <a:cubicBezTo>
                  <a:pt x="10815" y="16900"/>
                  <a:pt x="10872" y="18075"/>
                  <a:pt x="11025" y="18803"/>
                </a:cubicBezTo>
                <a:cubicBezTo>
                  <a:pt x="11049" y="18909"/>
                  <a:pt x="11075" y="19012"/>
                  <a:pt x="11104" y="19114"/>
                </a:cubicBezTo>
                <a:cubicBezTo>
                  <a:pt x="11127" y="19183"/>
                  <a:pt x="11148" y="19256"/>
                  <a:pt x="11174" y="19305"/>
                </a:cubicBezTo>
                <a:cubicBezTo>
                  <a:pt x="11211" y="19375"/>
                  <a:pt x="11246" y="19491"/>
                  <a:pt x="11253" y="19563"/>
                </a:cubicBezTo>
                <a:cubicBezTo>
                  <a:pt x="11254" y="19574"/>
                  <a:pt x="11266" y="19594"/>
                  <a:pt x="11268" y="19606"/>
                </a:cubicBezTo>
                <a:cubicBezTo>
                  <a:pt x="11340" y="19796"/>
                  <a:pt x="11413" y="19970"/>
                  <a:pt x="11493" y="20127"/>
                </a:cubicBezTo>
                <a:cubicBezTo>
                  <a:pt x="11674" y="20433"/>
                  <a:pt x="11923" y="20756"/>
                  <a:pt x="12135" y="20916"/>
                </a:cubicBezTo>
                <a:cubicBezTo>
                  <a:pt x="12508" y="21197"/>
                  <a:pt x="12694" y="21191"/>
                  <a:pt x="13093" y="20897"/>
                </a:cubicBezTo>
                <a:cubicBezTo>
                  <a:pt x="13368" y="20693"/>
                  <a:pt x="13798" y="19967"/>
                  <a:pt x="13828" y="19654"/>
                </a:cubicBezTo>
                <a:cubicBezTo>
                  <a:pt x="13839" y="19548"/>
                  <a:pt x="13883" y="19405"/>
                  <a:pt x="13926" y="19338"/>
                </a:cubicBezTo>
                <a:cubicBezTo>
                  <a:pt x="13991" y="19235"/>
                  <a:pt x="14014" y="19257"/>
                  <a:pt x="14090" y="19487"/>
                </a:cubicBezTo>
                <a:cubicBezTo>
                  <a:pt x="14171" y="19734"/>
                  <a:pt x="14172" y="19768"/>
                  <a:pt x="14090" y="19840"/>
                </a:cubicBezTo>
                <a:cubicBezTo>
                  <a:pt x="14015" y="19906"/>
                  <a:pt x="14010" y="19942"/>
                  <a:pt x="14069" y="20089"/>
                </a:cubicBezTo>
                <a:cubicBezTo>
                  <a:pt x="14129" y="20241"/>
                  <a:pt x="14118" y="20321"/>
                  <a:pt x="13962" y="20677"/>
                </a:cubicBezTo>
                <a:cubicBezTo>
                  <a:pt x="13863" y="20903"/>
                  <a:pt x="13681" y="21192"/>
                  <a:pt x="13561" y="21317"/>
                </a:cubicBezTo>
                <a:cubicBezTo>
                  <a:pt x="13440" y="21443"/>
                  <a:pt x="13342" y="21561"/>
                  <a:pt x="13342" y="21580"/>
                </a:cubicBezTo>
                <a:cubicBezTo>
                  <a:pt x="13342" y="21599"/>
                  <a:pt x="13421" y="21551"/>
                  <a:pt x="13521" y="21470"/>
                </a:cubicBezTo>
                <a:cubicBezTo>
                  <a:pt x="13705" y="21322"/>
                  <a:pt x="13968" y="20872"/>
                  <a:pt x="14184" y="20366"/>
                </a:cubicBezTo>
                <a:cubicBezTo>
                  <a:pt x="14189" y="20330"/>
                  <a:pt x="14207" y="20298"/>
                  <a:pt x="14233" y="20270"/>
                </a:cubicBezTo>
                <a:cubicBezTo>
                  <a:pt x="14235" y="20265"/>
                  <a:pt x="14237" y="20261"/>
                  <a:pt x="14239" y="20256"/>
                </a:cubicBezTo>
                <a:cubicBezTo>
                  <a:pt x="14360" y="19954"/>
                  <a:pt x="14446" y="19581"/>
                  <a:pt x="14479" y="19305"/>
                </a:cubicBezTo>
                <a:cubicBezTo>
                  <a:pt x="14479" y="19304"/>
                  <a:pt x="14479" y="19301"/>
                  <a:pt x="14479" y="19300"/>
                </a:cubicBezTo>
                <a:cubicBezTo>
                  <a:pt x="14512" y="19024"/>
                  <a:pt x="14491" y="18848"/>
                  <a:pt x="14394" y="18942"/>
                </a:cubicBezTo>
                <a:cubicBezTo>
                  <a:pt x="14363" y="18972"/>
                  <a:pt x="14266" y="18893"/>
                  <a:pt x="14181" y="18765"/>
                </a:cubicBezTo>
                <a:cubicBezTo>
                  <a:pt x="14037" y="18548"/>
                  <a:pt x="14027" y="18480"/>
                  <a:pt x="14026" y="17809"/>
                </a:cubicBezTo>
                <a:cubicBezTo>
                  <a:pt x="14025" y="17242"/>
                  <a:pt x="13957" y="16653"/>
                  <a:pt x="13844" y="16103"/>
                </a:cubicBezTo>
                <a:cubicBezTo>
                  <a:pt x="13827" y="16033"/>
                  <a:pt x="13816" y="15966"/>
                  <a:pt x="13798" y="15897"/>
                </a:cubicBezTo>
                <a:cubicBezTo>
                  <a:pt x="13770" y="15778"/>
                  <a:pt x="13736" y="15666"/>
                  <a:pt x="13704" y="15553"/>
                </a:cubicBezTo>
                <a:cubicBezTo>
                  <a:pt x="13644" y="15354"/>
                  <a:pt x="13582" y="15162"/>
                  <a:pt x="13515" y="14989"/>
                </a:cubicBezTo>
                <a:cubicBezTo>
                  <a:pt x="13455" y="14838"/>
                  <a:pt x="13394" y="14686"/>
                  <a:pt x="13327" y="14559"/>
                </a:cubicBezTo>
                <a:cubicBezTo>
                  <a:pt x="13311" y="14528"/>
                  <a:pt x="13297" y="14505"/>
                  <a:pt x="13281" y="14477"/>
                </a:cubicBezTo>
                <a:cubicBezTo>
                  <a:pt x="13233" y="14396"/>
                  <a:pt x="13178" y="14316"/>
                  <a:pt x="13120" y="14243"/>
                </a:cubicBezTo>
                <a:cubicBezTo>
                  <a:pt x="13093" y="14209"/>
                  <a:pt x="13068" y="14178"/>
                  <a:pt x="13041" y="14148"/>
                </a:cubicBezTo>
                <a:cubicBezTo>
                  <a:pt x="12800" y="13882"/>
                  <a:pt x="12514" y="13709"/>
                  <a:pt x="12278" y="13703"/>
                </a:cubicBezTo>
                <a:cubicBezTo>
                  <a:pt x="12259" y="13703"/>
                  <a:pt x="12241" y="13697"/>
                  <a:pt x="12223" y="13698"/>
                </a:cubicBezTo>
                <a:close/>
                <a:moveTo>
                  <a:pt x="14461" y="18449"/>
                </a:moveTo>
                <a:cubicBezTo>
                  <a:pt x="14434" y="18449"/>
                  <a:pt x="14399" y="18511"/>
                  <a:pt x="14382" y="18583"/>
                </a:cubicBezTo>
                <a:cubicBezTo>
                  <a:pt x="14364" y="18656"/>
                  <a:pt x="14373" y="18712"/>
                  <a:pt x="14400" y="18712"/>
                </a:cubicBezTo>
                <a:cubicBezTo>
                  <a:pt x="14426" y="18712"/>
                  <a:pt x="14461" y="18656"/>
                  <a:pt x="14479" y="18583"/>
                </a:cubicBezTo>
                <a:cubicBezTo>
                  <a:pt x="14497" y="18511"/>
                  <a:pt x="14487" y="18449"/>
                  <a:pt x="14461" y="18449"/>
                </a:cubicBezTo>
                <a:close/>
                <a:moveTo>
                  <a:pt x="9474" y="18473"/>
                </a:moveTo>
                <a:cubicBezTo>
                  <a:pt x="9337" y="18461"/>
                  <a:pt x="9240" y="18464"/>
                  <a:pt x="9225" y="18488"/>
                </a:cubicBezTo>
                <a:cubicBezTo>
                  <a:pt x="9206" y="18517"/>
                  <a:pt x="9253" y="18540"/>
                  <a:pt x="9328" y="18540"/>
                </a:cubicBezTo>
                <a:cubicBezTo>
                  <a:pt x="9353" y="18540"/>
                  <a:pt x="9383" y="18553"/>
                  <a:pt x="9413" y="18564"/>
                </a:cubicBezTo>
                <a:cubicBezTo>
                  <a:pt x="9439" y="18566"/>
                  <a:pt x="9461" y="18570"/>
                  <a:pt x="9477" y="18588"/>
                </a:cubicBezTo>
                <a:cubicBezTo>
                  <a:pt x="9514" y="18609"/>
                  <a:pt x="9552" y="18636"/>
                  <a:pt x="9578" y="18664"/>
                </a:cubicBezTo>
                <a:cubicBezTo>
                  <a:pt x="9651" y="18745"/>
                  <a:pt x="9775" y="18777"/>
                  <a:pt x="9921" y="18750"/>
                </a:cubicBezTo>
                <a:cubicBezTo>
                  <a:pt x="10047" y="18728"/>
                  <a:pt x="10162" y="18745"/>
                  <a:pt x="10180" y="18789"/>
                </a:cubicBezTo>
                <a:cubicBezTo>
                  <a:pt x="10225" y="18903"/>
                  <a:pt x="10647" y="18866"/>
                  <a:pt x="10657" y="18750"/>
                </a:cubicBezTo>
                <a:cubicBezTo>
                  <a:pt x="10657" y="18748"/>
                  <a:pt x="10654" y="18748"/>
                  <a:pt x="10654" y="18746"/>
                </a:cubicBezTo>
                <a:cubicBezTo>
                  <a:pt x="10643" y="18692"/>
                  <a:pt x="10310" y="18604"/>
                  <a:pt x="9964" y="18540"/>
                </a:cubicBezTo>
                <a:cubicBezTo>
                  <a:pt x="9788" y="18508"/>
                  <a:pt x="9612" y="18485"/>
                  <a:pt x="9474" y="18473"/>
                </a:cubicBezTo>
                <a:close/>
                <a:moveTo>
                  <a:pt x="5549" y="18492"/>
                </a:moveTo>
                <a:cubicBezTo>
                  <a:pt x="5540" y="18486"/>
                  <a:pt x="5522" y="18492"/>
                  <a:pt x="5497" y="18507"/>
                </a:cubicBezTo>
                <a:cubicBezTo>
                  <a:pt x="5450" y="18535"/>
                  <a:pt x="5409" y="18569"/>
                  <a:pt x="5409" y="18588"/>
                </a:cubicBezTo>
                <a:cubicBezTo>
                  <a:pt x="5409" y="18659"/>
                  <a:pt x="5516" y="18624"/>
                  <a:pt x="5549" y="18540"/>
                </a:cubicBezTo>
                <a:cubicBezTo>
                  <a:pt x="5559" y="18515"/>
                  <a:pt x="5558" y="18499"/>
                  <a:pt x="5549" y="18492"/>
                </a:cubicBezTo>
                <a:close/>
                <a:moveTo>
                  <a:pt x="15206" y="20471"/>
                </a:moveTo>
                <a:cubicBezTo>
                  <a:pt x="15090" y="20471"/>
                  <a:pt x="15035" y="20511"/>
                  <a:pt x="15035" y="20600"/>
                </a:cubicBezTo>
                <a:cubicBezTo>
                  <a:pt x="15035" y="20639"/>
                  <a:pt x="15034" y="20671"/>
                  <a:pt x="15035" y="20691"/>
                </a:cubicBezTo>
                <a:cubicBezTo>
                  <a:pt x="15050" y="20693"/>
                  <a:pt x="15080" y="20690"/>
                  <a:pt x="15096" y="20691"/>
                </a:cubicBezTo>
                <a:cubicBezTo>
                  <a:pt x="15123" y="20676"/>
                  <a:pt x="15144" y="20660"/>
                  <a:pt x="15218" y="20600"/>
                </a:cubicBezTo>
                <a:lnTo>
                  <a:pt x="15376" y="20471"/>
                </a:lnTo>
                <a:cubicBezTo>
                  <a:pt x="15376" y="20471"/>
                  <a:pt x="15353" y="20472"/>
                  <a:pt x="15352" y="20471"/>
                </a:cubicBezTo>
                <a:lnTo>
                  <a:pt x="15206" y="20471"/>
                </a:lnTo>
                <a:close/>
                <a:moveTo>
                  <a:pt x="15482" y="20514"/>
                </a:moveTo>
                <a:cubicBezTo>
                  <a:pt x="15462" y="20520"/>
                  <a:pt x="15443" y="20539"/>
                  <a:pt x="15434" y="20562"/>
                </a:cubicBezTo>
                <a:cubicBezTo>
                  <a:pt x="15416" y="20608"/>
                  <a:pt x="15453" y="20643"/>
                  <a:pt x="15516" y="20643"/>
                </a:cubicBezTo>
                <a:cubicBezTo>
                  <a:pt x="15651" y="20643"/>
                  <a:pt x="15665" y="20598"/>
                  <a:pt x="15549" y="20529"/>
                </a:cubicBezTo>
                <a:cubicBezTo>
                  <a:pt x="15527" y="20515"/>
                  <a:pt x="15503" y="20508"/>
                  <a:pt x="15482" y="20514"/>
                </a:cubicBezTo>
                <a:close/>
                <a:moveTo>
                  <a:pt x="1326" y="20758"/>
                </a:moveTo>
                <a:cubicBezTo>
                  <a:pt x="1311" y="20784"/>
                  <a:pt x="1296" y="20833"/>
                  <a:pt x="1292" y="20906"/>
                </a:cubicBezTo>
                <a:cubicBezTo>
                  <a:pt x="1288" y="21003"/>
                  <a:pt x="1318" y="21083"/>
                  <a:pt x="1359" y="21083"/>
                </a:cubicBezTo>
                <a:cubicBezTo>
                  <a:pt x="1407" y="21083"/>
                  <a:pt x="1423" y="21017"/>
                  <a:pt x="1405" y="20906"/>
                </a:cubicBezTo>
                <a:cubicBezTo>
                  <a:pt x="1392" y="20828"/>
                  <a:pt x="1369" y="20790"/>
                  <a:pt x="1350" y="20767"/>
                </a:cubicBezTo>
                <a:cubicBezTo>
                  <a:pt x="1342" y="20765"/>
                  <a:pt x="1334" y="20760"/>
                  <a:pt x="1326" y="20758"/>
                </a:cubicBezTo>
                <a:close/>
                <a:moveTo>
                  <a:pt x="1557" y="20868"/>
                </a:moveTo>
                <a:cubicBezTo>
                  <a:pt x="1557" y="20882"/>
                  <a:pt x="1542" y="20954"/>
                  <a:pt x="1523" y="21030"/>
                </a:cubicBezTo>
                <a:cubicBezTo>
                  <a:pt x="1498" y="21135"/>
                  <a:pt x="1526" y="21174"/>
                  <a:pt x="1633" y="21174"/>
                </a:cubicBezTo>
                <a:cubicBezTo>
                  <a:pt x="1711" y="21174"/>
                  <a:pt x="1790" y="21132"/>
                  <a:pt x="1809" y="21083"/>
                </a:cubicBezTo>
                <a:cubicBezTo>
                  <a:pt x="1831" y="21027"/>
                  <a:pt x="1887" y="21039"/>
                  <a:pt x="1961" y="21121"/>
                </a:cubicBezTo>
                <a:cubicBezTo>
                  <a:pt x="2081" y="21253"/>
                  <a:pt x="2221" y="21214"/>
                  <a:pt x="2131" y="21073"/>
                </a:cubicBezTo>
                <a:cubicBezTo>
                  <a:pt x="2086" y="21001"/>
                  <a:pt x="1557" y="20812"/>
                  <a:pt x="1557" y="20868"/>
                </a:cubicBezTo>
                <a:close/>
                <a:moveTo>
                  <a:pt x="1174" y="20997"/>
                </a:moveTo>
                <a:cubicBezTo>
                  <a:pt x="1143" y="20997"/>
                  <a:pt x="1101" y="21035"/>
                  <a:pt x="1082" y="21083"/>
                </a:cubicBezTo>
                <a:cubicBezTo>
                  <a:pt x="1063" y="21131"/>
                  <a:pt x="1073" y="21174"/>
                  <a:pt x="1104" y="21174"/>
                </a:cubicBezTo>
                <a:cubicBezTo>
                  <a:pt x="1134" y="21174"/>
                  <a:pt x="1176" y="21131"/>
                  <a:pt x="1195" y="21083"/>
                </a:cubicBezTo>
                <a:cubicBezTo>
                  <a:pt x="1214" y="21035"/>
                  <a:pt x="1204" y="20997"/>
                  <a:pt x="1174" y="20997"/>
                </a:cubicBezTo>
                <a:close/>
                <a:moveTo>
                  <a:pt x="11949" y="21265"/>
                </a:moveTo>
                <a:cubicBezTo>
                  <a:pt x="11949" y="21272"/>
                  <a:pt x="11964" y="21306"/>
                  <a:pt x="11995" y="21370"/>
                </a:cubicBezTo>
                <a:cubicBezTo>
                  <a:pt x="12028" y="21438"/>
                  <a:pt x="12099" y="21478"/>
                  <a:pt x="12174" y="21499"/>
                </a:cubicBezTo>
                <a:cubicBezTo>
                  <a:pt x="12202" y="21506"/>
                  <a:pt x="12243" y="21509"/>
                  <a:pt x="12278" y="21513"/>
                </a:cubicBezTo>
                <a:cubicBezTo>
                  <a:pt x="12379" y="21508"/>
                  <a:pt x="12393" y="21492"/>
                  <a:pt x="12317" y="21422"/>
                </a:cubicBezTo>
                <a:cubicBezTo>
                  <a:pt x="12262" y="21371"/>
                  <a:pt x="12184" y="21355"/>
                  <a:pt x="12144" y="21379"/>
                </a:cubicBezTo>
                <a:cubicBezTo>
                  <a:pt x="12103" y="21404"/>
                  <a:pt x="12036" y="21374"/>
                  <a:pt x="11995" y="21317"/>
                </a:cubicBezTo>
                <a:cubicBezTo>
                  <a:pt x="11964" y="21275"/>
                  <a:pt x="11949" y="21257"/>
                  <a:pt x="11949" y="2126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85" name="droppedImage.tiff" descr="droppedImage.tiff"/>
          <p:cNvPicPr>
            <a:picLocks noChangeAspect="1"/>
          </p:cNvPicPr>
          <p:nvPr/>
        </p:nvPicPr>
        <p:blipFill>
          <a:blip r:embed="rId7">
            <a:extLst/>
          </a:blip>
          <a:srcRect l="2612" t="2203" r="1526" b="3673"/>
          <a:stretch>
            <a:fillRect/>
          </a:stretch>
        </p:blipFill>
        <p:spPr>
          <a:xfrm flipH="1">
            <a:off x="4816203" y="4544096"/>
            <a:ext cx="1869211" cy="1437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554" extrusionOk="0">
                <a:moveTo>
                  <a:pt x="6770" y="1"/>
                </a:moveTo>
                <a:cubicBezTo>
                  <a:pt x="6639" y="-12"/>
                  <a:pt x="6477" y="51"/>
                  <a:pt x="6210" y="190"/>
                </a:cubicBezTo>
                <a:cubicBezTo>
                  <a:pt x="5874" y="364"/>
                  <a:pt x="5359" y="564"/>
                  <a:pt x="5060" y="633"/>
                </a:cubicBezTo>
                <a:cubicBezTo>
                  <a:pt x="5001" y="647"/>
                  <a:pt x="4808" y="708"/>
                  <a:pt x="4632" y="767"/>
                </a:cubicBezTo>
                <a:cubicBezTo>
                  <a:pt x="3715" y="1072"/>
                  <a:pt x="1968" y="1363"/>
                  <a:pt x="1209" y="1340"/>
                </a:cubicBezTo>
                <a:cubicBezTo>
                  <a:pt x="686" y="1324"/>
                  <a:pt x="485" y="1413"/>
                  <a:pt x="378" y="1704"/>
                </a:cubicBezTo>
                <a:cubicBezTo>
                  <a:pt x="258" y="2031"/>
                  <a:pt x="203" y="3020"/>
                  <a:pt x="268" y="3692"/>
                </a:cubicBezTo>
                <a:cubicBezTo>
                  <a:pt x="298" y="3997"/>
                  <a:pt x="328" y="4296"/>
                  <a:pt x="333" y="4357"/>
                </a:cubicBezTo>
                <a:cubicBezTo>
                  <a:pt x="379" y="4896"/>
                  <a:pt x="398" y="4939"/>
                  <a:pt x="636" y="5081"/>
                </a:cubicBezTo>
                <a:cubicBezTo>
                  <a:pt x="840" y="5202"/>
                  <a:pt x="867" y="5239"/>
                  <a:pt x="909" y="5453"/>
                </a:cubicBezTo>
                <a:cubicBezTo>
                  <a:pt x="993" y="5876"/>
                  <a:pt x="1044" y="6069"/>
                  <a:pt x="1238" y="6691"/>
                </a:cubicBezTo>
                <a:cubicBezTo>
                  <a:pt x="1446" y="7363"/>
                  <a:pt x="1698" y="8032"/>
                  <a:pt x="1792" y="8168"/>
                </a:cubicBezTo>
                <a:cubicBezTo>
                  <a:pt x="1825" y="8217"/>
                  <a:pt x="1849" y="8282"/>
                  <a:pt x="1850" y="8311"/>
                </a:cubicBezTo>
                <a:cubicBezTo>
                  <a:pt x="1850" y="8364"/>
                  <a:pt x="2253" y="9032"/>
                  <a:pt x="2439" y="9290"/>
                </a:cubicBezTo>
                <a:cubicBezTo>
                  <a:pt x="2530" y="9415"/>
                  <a:pt x="2539" y="9453"/>
                  <a:pt x="2494" y="9524"/>
                </a:cubicBezTo>
                <a:cubicBezTo>
                  <a:pt x="2464" y="9571"/>
                  <a:pt x="2405" y="9612"/>
                  <a:pt x="2365" y="9612"/>
                </a:cubicBezTo>
                <a:cubicBezTo>
                  <a:pt x="2325" y="9612"/>
                  <a:pt x="2168" y="9665"/>
                  <a:pt x="2017" y="9729"/>
                </a:cubicBezTo>
                <a:cubicBezTo>
                  <a:pt x="1043" y="10143"/>
                  <a:pt x="353" y="10896"/>
                  <a:pt x="159" y="11762"/>
                </a:cubicBezTo>
                <a:cubicBezTo>
                  <a:pt x="44" y="12277"/>
                  <a:pt x="-29" y="13252"/>
                  <a:pt x="11" y="13750"/>
                </a:cubicBezTo>
                <a:cubicBezTo>
                  <a:pt x="70" y="14494"/>
                  <a:pt x="182" y="14906"/>
                  <a:pt x="484" y="15507"/>
                </a:cubicBezTo>
                <a:cubicBezTo>
                  <a:pt x="684" y="15904"/>
                  <a:pt x="1049" y="16327"/>
                  <a:pt x="1312" y="16465"/>
                </a:cubicBezTo>
                <a:cubicBezTo>
                  <a:pt x="1489" y="16558"/>
                  <a:pt x="2520" y="16511"/>
                  <a:pt x="2964" y="16390"/>
                </a:cubicBezTo>
                <a:cubicBezTo>
                  <a:pt x="3070" y="16361"/>
                  <a:pt x="3205" y="16328"/>
                  <a:pt x="3263" y="16314"/>
                </a:cubicBezTo>
                <a:cubicBezTo>
                  <a:pt x="3541" y="16251"/>
                  <a:pt x="4215" y="15897"/>
                  <a:pt x="4593" y="15620"/>
                </a:cubicBezTo>
                <a:cubicBezTo>
                  <a:pt x="4910" y="15388"/>
                  <a:pt x="5467" y="14695"/>
                  <a:pt x="5550" y="14432"/>
                </a:cubicBezTo>
                <a:cubicBezTo>
                  <a:pt x="5626" y="14188"/>
                  <a:pt x="5736" y="14160"/>
                  <a:pt x="5936" y="14335"/>
                </a:cubicBezTo>
                <a:cubicBezTo>
                  <a:pt x="6230" y="14592"/>
                  <a:pt x="7548" y="15385"/>
                  <a:pt x="8384" y="15808"/>
                </a:cubicBezTo>
                <a:cubicBezTo>
                  <a:pt x="8672" y="15954"/>
                  <a:pt x="8928" y="16103"/>
                  <a:pt x="8950" y="16139"/>
                </a:cubicBezTo>
                <a:cubicBezTo>
                  <a:pt x="8978" y="16182"/>
                  <a:pt x="8921" y="16352"/>
                  <a:pt x="8773" y="16670"/>
                </a:cubicBezTo>
                <a:cubicBezTo>
                  <a:pt x="8435" y="17400"/>
                  <a:pt x="8326" y="18055"/>
                  <a:pt x="8400" y="18938"/>
                </a:cubicBezTo>
                <a:cubicBezTo>
                  <a:pt x="8448" y="19505"/>
                  <a:pt x="8612" y="20149"/>
                  <a:pt x="8815" y="20578"/>
                </a:cubicBezTo>
                <a:cubicBezTo>
                  <a:pt x="8980" y="20925"/>
                  <a:pt x="9370" y="21336"/>
                  <a:pt x="9656" y="21465"/>
                </a:cubicBezTo>
                <a:cubicBezTo>
                  <a:pt x="9930" y="21588"/>
                  <a:pt x="10337" y="21583"/>
                  <a:pt x="10654" y="21448"/>
                </a:cubicBezTo>
                <a:cubicBezTo>
                  <a:pt x="10812" y="21381"/>
                  <a:pt x="10959" y="21304"/>
                  <a:pt x="10983" y="21281"/>
                </a:cubicBezTo>
                <a:cubicBezTo>
                  <a:pt x="11006" y="21257"/>
                  <a:pt x="11133" y="21192"/>
                  <a:pt x="11263" y="21134"/>
                </a:cubicBezTo>
                <a:cubicBezTo>
                  <a:pt x="11576" y="20995"/>
                  <a:pt x="12221" y="20537"/>
                  <a:pt x="12461" y="20285"/>
                </a:cubicBezTo>
                <a:cubicBezTo>
                  <a:pt x="12567" y="20173"/>
                  <a:pt x="12711" y="20028"/>
                  <a:pt x="12783" y="19963"/>
                </a:cubicBezTo>
                <a:cubicBezTo>
                  <a:pt x="12912" y="19846"/>
                  <a:pt x="13143" y="19319"/>
                  <a:pt x="13143" y="19143"/>
                </a:cubicBezTo>
                <a:cubicBezTo>
                  <a:pt x="13143" y="18984"/>
                  <a:pt x="13227" y="18848"/>
                  <a:pt x="13427" y="18670"/>
                </a:cubicBezTo>
                <a:cubicBezTo>
                  <a:pt x="13646" y="18474"/>
                  <a:pt x="13721" y="18480"/>
                  <a:pt x="13758" y="18708"/>
                </a:cubicBezTo>
                <a:cubicBezTo>
                  <a:pt x="13813" y="19038"/>
                  <a:pt x="13946" y="19229"/>
                  <a:pt x="14267" y="19419"/>
                </a:cubicBezTo>
                <a:cubicBezTo>
                  <a:pt x="14773" y="19718"/>
                  <a:pt x="15438" y="19885"/>
                  <a:pt x="16586" y="20009"/>
                </a:cubicBezTo>
                <a:cubicBezTo>
                  <a:pt x="17265" y="20082"/>
                  <a:pt x="17803" y="20052"/>
                  <a:pt x="18022" y="19929"/>
                </a:cubicBezTo>
                <a:cubicBezTo>
                  <a:pt x="18250" y="19802"/>
                  <a:pt x="18494" y="19526"/>
                  <a:pt x="18837" y="19005"/>
                </a:cubicBezTo>
                <a:cubicBezTo>
                  <a:pt x="19520" y="17968"/>
                  <a:pt x="20158" y="17282"/>
                  <a:pt x="20930" y="16750"/>
                </a:cubicBezTo>
                <a:cubicBezTo>
                  <a:pt x="21059" y="16661"/>
                  <a:pt x="21256" y="16471"/>
                  <a:pt x="21368" y="16331"/>
                </a:cubicBezTo>
                <a:cubicBezTo>
                  <a:pt x="21540" y="16117"/>
                  <a:pt x="21571" y="16046"/>
                  <a:pt x="21571" y="15871"/>
                </a:cubicBezTo>
                <a:cubicBezTo>
                  <a:pt x="21571" y="15548"/>
                  <a:pt x="21476" y="15367"/>
                  <a:pt x="21233" y="15231"/>
                </a:cubicBezTo>
                <a:cubicBezTo>
                  <a:pt x="21029" y="15117"/>
                  <a:pt x="20956" y="15091"/>
                  <a:pt x="20653" y="15034"/>
                </a:cubicBezTo>
                <a:cubicBezTo>
                  <a:pt x="20351" y="14977"/>
                  <a:pt x="19555" y="14721"/>
                  <a:pt x="19442" y="14645"/>
                </a:cubicBezTo>
                <a:cubicBezTo>
                  <a:pt x="19322" y="14564"/>
                  <a:pt x="19319" y="14553"/>
                  <a:pt x="19291" y="13967"/>
                </a:cubicBezTo>
                <a:cubicBezTo>
                  <a:pt x="19276" y="13639"/>
                  <a:pt x="19242" y="13281"/>
                  <a:pt x="19217" y="13172"/>
                </a:cubicBezTo>
                <a:cubicBezTo>
                  <a:pt x="19120" y="12756"/>
                  <a:pt x="18811" y="12043"/>
                  <a:pt x="18657" y="11871"/>
                </a:cubicBezTo>
                <a:cubicBezTo>
                  <a:pt x="18301" y="11477"/>
                  <a:pt x="17738" y="11240"/>
                  <a:pt x="17317" y="11310"/>
                </a:cubicBezTo>
                <a:cubicBezTo>
                  <a:pt x="16920" y="11377"/>
                  <a:pt x="16608" y="11461"/>
                  <a:pt x="16586" y="11507"/>
                </a:cubicBezTo>
                <a:cubicBezTo>
                  <a:pt x="16573" y="11534"/>
                  <a:pt x="16529" y="11556"/>
                  <a:pt x="16489" y="11557"/>
                </a:cubicBezTo>
                <a:cubicBezTo>
                  <a:pt x="16450" y="11558"/>
                  <a:pt x="16304" y="11632"/>
                  <a:pt x="16167" y="11720"/>
                </a:cubicBezTo>
                <a:lnTo>
                  <a:pt x="15919" y="11879"/>
                </a:lnTo>
                <a:lnTo>
                  <a:pt x="15681" y="11662"/>
                </a:lnTo>
                <a:cubicBezTo>
                  <a:pt x="15549" y="11542"/>
                  <a:pt x="15420" y="11444"/>
                  <a:pt x="15398" y="11444"/>
                </a:cubicBezTo>
                <a:cubicBezTo>
                  <a:pt x="15375" y="11444"/>
                  <a:pt x="15290" y="11388"/>
                  <a:pt x="15204" y="11319"/>
                </a:cubicBezTo>
                <a:cubicBezTo>
                  <a:pt x="15119" y="11250"/>
                  <a:pt x="14846" y="11073"/>
                  <a:pt x="14599" y="10926"/>
                </a:cubicBezTo>
                <a:cubicBezTo>
                  <a:pt x="14188" y="10680"/>
                  <a:pt x="14128" y="10659"/>
                  <a:pt x="13913" y="10687"/>
                </a:cubicBezTo>
                <a:cubicBezTo>
                  <a:pt x="13732" y="10711"/>
                  <a:pt x="13645" y="10696"/>
                  <a:pt x="13530" y="10616"/>
                </a:cubicBezTo>
                <a:lnTo>
                  <a:pt x="13382" y="10511"/>
                </a:lnTo>
                <a:lnTo>
                  <a:pt x="13378" y="9783"/>
                </a:lnTo>
                <a:lnTo>
                  <a:pt x="13375" y="9055"/>
                </a:lnTo>
                <a:lnTo>
                  <a:pt x="13227" y="8859"/>
                </a:lnTo>
                <a:cubicBezTo>
                  <a:pt x="13001" y="8556"/>
                  <a:pt x="12625" y="8341"/>
                  <a:pt x="12245" y="8298"/>
                </a:cubicBezTo>
                <a:cubicBezTo>
                  <a:pt x="11814" y="8250"/>
                  <a:pt x="11802" y="8231"/>
                  <a:pt x="11842" y="7750"/>
                </a:cubicBezTo>
                <a:cubicBezTo>
                  <a:pt x="11944" y="6541"/>
                  <a:pt x="11726" y="5958"/>
                  <a:pt x="11124" y="5834"/>
                </a:cubicBezTo>
                <a:cubicBezTo>
                  <a:pt x="10901" y="5787"/>
                  <a:pt x="10260" y="5798"/>
                  <a:pt x="9714" y="5859"/>
                </a:cubicBezTo>
                <a:lnTo>
                  <a:pt x="9430" y="5892"/>
                </a:lnTo>
                <a:lnTo>
                  <a:pt x="9318" y="5683"/>
                </a:lnTo>
                <a:cubicBezTo>
                  <a:pt x="9257" y="5567"/>
                  <a:pt x="9208" y="5442"/>
                  <a:pt x="9208" y="5407"/>
                </a:cubicBezTo>
                <a:cubicBezTo>
                  <a:pt x="9208" y="5372"/>
                  <a:pt x="9171" y="5235"/>
                  <a:pt x="9124" y="5102"/>
                </a:cubicBezTo>
                <a:cubicBezTo>
                  <a:pt x="9042" y="4865"/>
                  <a:pt x="9010" y="4428"/>
                  <a:pt x="9063" y="4248"/>
                </a:cubicBezTo>
                <a:cubicBezTo>
                  <a:pt x="9078" y="4199"/>
                  <a:pt x="9147" y="4122"/>
                  <a:pt x="9215" y="4076"/>
                </a:cubicBezTo>
                <a:cubicBezTo>
                  <a:pt x="9336" y="3995"/>
                  <a:pt x="9337" y="3987"/>
                  <a:pt x="9337" y="3512"/>
                </a:cubicBezTo>
                <a:cubicBezTo>
                  <a:pt x="9337" y="3247"/>
                  <a:pt x="9360" y="2823"/>
                  <a:pt x="9388" y="2570"/>
                </a:cubicBezTo>
                <a:cubicBezTo>
                  <a:pt x="9451" y="2008"/>
                  <a:pt x="9423" y="1950"/>
                  <a:pt x="9002" y="1771"/>
                </a:cubicBezTo>
                <a:cubicBezTo>
                  <a:pt x="8651" y="1622"/>
                  <a:pt x="8169" y="1319"/>
                  <a:pt x="7962" y="1118"/>
                </a:cubicBezTo>
                <a:cubicBezTo>
                  <a:pt x="7876" y="1036"/>
                  <a:pt x="7712" y="882"/>
                  <a:pt x="7598" y="775"/>
                </a:cubicBezTo>
                <a:cubicBezTo>
                  <a:pt x="7484" y="668"/>
                  <a:pt x="7286" y="446"/>
                  <a:pt x="7154" y="286"/>
                </a:cubicBezTo>
                <a:cubicBezTo>
                  <a:pt x="7005" y="105"/>
                  <a:pt x="6902" y="15"/>
                  <a:pt x="6770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86" name="MegaM"/>
          <p:cNvSpPr/>
          <p:nvPr/>
        </p:nvSpPr>
        <p:spPr>
          <a:xfrm rot="19941233">
            <a:off x="5615197" y="5270399"/>
            <a:ext cx="576105" cy="20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1400"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984"/>
              <a:t>MegaM</a:t>
            </a:r>
          </a:p>
        </p:txBody>
      </p:sp>
    </p:spTree>
    <p:extLst>
      <p:ext uri="{BB962C8B-B14F-4D97-AF65-F5344CB8AC3E}">
        <p14:creationId xmlns:p14="http://schemas.microsoft.com/office/powerpoint/2010/main" val="371437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PRO scales"/>
          <p:cNvSpPr txBox="1">
            <a:spLocks noGrp="1"/>
          </p:cNvSpPr>
          <p:nvPr>
            <p:ph type="title"/>
          </p:nvPr>
        </p:nvSpPr>
        <p:spPr>
          <a:xfrm>
            <a:off x="1774031" y="0"/>
            <a:ext cx="8643938" cy="1714500"/>
          </a:xfrm>
          <a:prstGeom prst="rect">
            <a:avLst/>
          </a:prstGeom>
        </p:spPr>
        <p:txBody>
          <a:bodyPr/>
          <a:lstStyle/>
          <a:p>
            <a:r>
              <a:t>PRO </a:t>
            </a:r>
            <a:r>
              <a:rPr b="1" i="1">
                <a:latin typeface="Gill Sans"/>
                <a:ea typeface="Gill Sans"/>
                <a:cs typeface="Gill Sans"/>
                <a:sym typeface="Gill Sans"/>
              </a:rPr>
              <a:t>scales</a:t>
            </a:r>
          </a:p>
        </p:txBody>
      </p:sp>
      <p:sp>
        <p:nvSpPr>
          <p:cNvPr id="2489" name="Unlike MERT, PRO is unfazed by…"/>
          <p:cNvSpPr/>
          <p:nvPr/>
        </p:nvSpPr>
        <p:spPr>
          <a:xfrm>
            <a:off x="1521907" y="5955575"/>
            <a:ext cx="9135071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r>
              <a:rPr dirty="0"/>
              <a:t>Unlike MERT, PRO is unfazed by </a:t>
            </a:r>
          </a:p>
          <a:p>
            <a:r>
              <a:rPr dirty="0"/>
              <a:t>a large number of features in the synthetic test</a:t>
            </a:r>
          </a:p>
        </p:txBody>
      </p:sp>
      <p:pic>
        <p:nvPicPr>
          <p:cNvPr id="2490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1281" y="1294805"/>
            <a:ext cx="6072188" cy="4268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1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rcRect l="2612" t="2203" r="1526" b="3673"/>
          <a:stretch>
            <a:fillRect/>
          </a:stretch>
        </p:blipFill>
        <p:spPr>
          <a:xfrm flipH="1">
            <a:off x="587301" y="1437786"/>
            <a:ext cx="1869211" cy="1437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554" extrusionOk="0">
                <a:moveTo>
                  <a:pt x="6770" y="1"/>
                </a:moveTo>
                <a:cubicBezTo>
                  <a:pt x="6639" y="-12"/>
                  <a:pt x="6477" y="51"/>
                  <a:pt x="6210" y="190"/>
                </a:cubicBezTo>
                <a:cubicBezTo>
                  <a:pt x="5874" y="364"/>
                  <a:pt x="5359" y="564"/>
                  <a:pt x="5060" y="633"/>
                </a:cubicBezTo>
                <a:cubicBezTo>
                  <a:pt x="5001" y="647"/>
                  <a:pt x="4808" y="708"/>
                  <a:pt x="4632" y="767"/>
                </a:cubicBezTo>
                <a:cubicBezTo>
                  <a:pt x="3715" y="1072"/>
                  <a:pt x="1968" y="1363"/>
                  <a:pt x="1209" y="1340"/>
                </a:cubicBezTo>
                <a:cubicBezTo>
                  <a:pt x="686" y="1324"/>
                  <a:pt x="485" y="1413"/>
                  <a:pt x="378" y="1704"/>
                </a:cubicBezTo>
                <a:cubicBezTo>
                  <a:pt x="258" y="2031"/>
                  <a:pt x="203" y="3020"/>
                  <a:pt x="268" y="3692"/>
                </a:cubicBezTo>
                <a:cubicBezTo>
                  <a:pt x="298" y="3997"/>
                  <a:pt x="328" y="4296"/>
                  <a:pt x="333" y="4357"/>
                </a:cubicBezTo>
                <a:cubicBezTo>
                  <a:pt x="379" y="4896"/>
                  <a:pt x="398" y="4939"/>
                  <a:pt x="636" y="5081"/>
                </a:cubicBezTo>
                <a:cubicBezTo>
                  <a:pt x="840" y="5202"/>
                  <a:pt x="867" y="5239"/>
                  <a:pt x="909" y="5453"/>
                </a:cubicBezTo>
                <a:cubicBezTo>
                  <a:pt x="993" y="5876"/>
                  <a:pt x="1044" y="6069"/>
                  <a:pt x="1238" y="6691"/>
                </a:cubicBezTo>
                <a:cubicBezTo>
                  <a:pt x="1446" y="7363"/>
                  <a:pt x="1698" y="8032"/>
                  <a:pt x="1792" y="8168"/>
                </a:cubicBezTo>
                <a:cubicBezTo>
                  <a:pt x="1825" y="8217"/>
                  <a:pt x="1849" y="8282"/>
                  <a:pt x="1850" y="8311"/>
                </a:cubicBezTo>
                <a:cubicBezTo>
                  <a:pt x="1850" y="8364"/>
                  <a:pt x="2253" y="9032"/>
                  <a:pt x="2439" y="9290"/>
                </a:cubicBezTo>
                <a:cubicBezTo>
                  <a:pt x="2530" y="9415"/>
                  <a:pt x="2539" y="9453"/>
                  <a:pt x="2494" y="9524"/>
                </a:cubicBezTo>
                <a:cubicBezTo>
                  <a:pt x="2464" y="9571"/>
                  <a:pt x="2405" y="9612"/>
                  <a:pt x="2365" y="9612"/>
                </a:cubicBezTo>
                <a:cubicBezTo>
                  <a:pt x="2325" y="9612"/>
                  <a:pt x="2168" y="9665"/>
                  <a:pt x="2017" y="9729"/>
                </a:cubicBezTo>
                <a:cubicBezTo>
                  <a:pt x="1043" y="10143"/>
                  <a:pt x="353" y="10896"/>
                  <a:pt x="159" y="11762"/>
                </a:cubicBezTo>
                <a:cubicBezTo>
                  <a:pt x="44" y="12277"/>
                  <a:pt x="-29" y="13252"/>
                  <a:pt x="11" y="13750"/>
                </a:cubicBezTo>
                <a:cubicBezTo>
                  <a:pt x="70" y="14494"/>
                  <a:pt x="182" y="14906"/>
                  <a:pt x="484" y="15507"/>
                </a:cubicBezTo>
                <a:cubicBezTo>
                  <a:pt x="684" y="15904"/>
                  <a:pt x="1049" y="16327"/>
                  <a:pt x="1312" y="16465"/>
                </a:cubicBezTo>
                <a:cubicBezTo>
                  <a:pt x="1489" y="16558"/>
                  <a:pt x="2520" y="16511"/>
                  <a:pt x="2964" y="16390"/>
                </a:cubicBezTo>
                <a:cubicBezTo>
                  <a:pt x="3070" y="16361"/>
                  <a:pt x="3205" y="16328"/>
                  <a:pt x="3263" y="16314"/>
                </a:cubicBezTo>
                <a:cubicBezTo>
                  <a:pt x="3541" y="16251"/>
                  <a:pt x="4215" y="15897"/>
                  <a:pt x="4593" y="15620"/>
                </a:cubicBezTo>
                <a:cubicBezTo>
                  <a:pt x="4910" y="15388"/>
                  <a:pt x="5467" y="14695"/>
                  <a:pt x="5550" y="14432"/>
                </a:cubicBezTo>
                <a:cubicBezTo>
                  <a:pt x="5626" y="14188"/>
                  <a:pt x="5736" y="14160"/>
                  <a:pt x="5936" y="14335"/>
                </a:cubicBezTo>
                <a:cubicBezTo>
                  <a:pt x="6230" y="14592"/>
                  <a:pt x="7548" y="15385"/>
                  <a:pt x="8384" y="15808"/>
                </a:cubicBezTo>
                <a:cubicBezTo>
                  <a:pt x="8672" y="15954"/>
                  <a:pt x="8928" y="16103"/>
                  <a:pt x="8950" y="16139"/>
                </a:cubicBezTo>
                <a:cubicBezTo>
                  <a:pt x="8978" y="16182"/>
                  <a:pt x="8921" y="16352"/>
                  <a:pt x="8773" y="16670"/>
                </a:cubicBezTo>
                <a:cubicBezTo>
                  <a:pt x="8435" y="17400"/>
                  <a:pt x="8326" y="18055"/>
                  <a:pt x="8400" y="18938"/>
                </a:cubicBezTo>
                <a:cubicBezTo>
                  <a:pt x="8448" y="19505"/>
                  <a:pt x="8612" y="20149"/>
                  <a:pt x="8815" y="20578"/>
                </a:cubicBezTo>
                <a:cubicBezTo>
                  <a:pt x="8980" y="20925"/>
                  <a:pt x="9370" y="21336"/>
                  <a:pt x="9656" y="21465"/>
                </a:cubicBezTo>
                <a:cubicBezTo>
                  <a:pt x="9930" y="21588"/>
                  <a:pt x="10337" y="21583"/>
                  <a:pt x="10654" y="21448"/>
                </a:cubicBezTo>
                <a:cubicBezTo>
                  <a:pt x="10812" y="21381"/>
                  <a:pt x="10959" y="21304"/>
                  <a:pt x="10983" y="21281"/>
                </a:cubicBezTo>
                <a:cubicBezTo>
                  <a:pt x="11006" y="21257"/>
                  <a:pt x="11133" y="21192"/>
                  <a:pt x="11263" y="21134"/>
                </a:cubicBezTo>
                <a:cubicBezTo>
                  <a:pt x="11576" y="20995"/>
                  <a:pt x="12221" y="20537"/>
                  <a:pt x="12461" y="20285"/>
                </a:cubicBezTo>
                <a:cubicBezTo>
                  <a:pt x="12567" y="20173"/>
                  <a:pt x="12711" y="20028"/>
                  <a:pt x="12783" y="19963"/>
                </a:cubicBezTo>
                <a:cubicBezTo>
                  <a:pt x="12912" y="19846"/>
                  <a:pt x="13143" y="19319"/>
                  <a:pt x="13143" y="19143"/>
                </a:cubicBezTo>
                <a:cubicBezTo>
                  <a:pt x="13143" y="18984"/>
                  <a:pt x="13227" y="18848"/>
                  <a:pt x="13427" y="18670"/>
                </a:cubicBezTo>
                <a:cubicBezTo>
                  <a:pt x="13646" y="18474"/>
                  <a:pt x="13721" y="18480"/>
                  <a:pt x="13758" y="18708"/>
                </a:cubicBezTo>
                <a:cubicBezTo>
                  <a:pt x="13813" y="19038"/>
                  <a:pt x="13946" y="19229"/>
                  <a:pt x="14267" y="19419"/>
                </a:cubicBezTo>
                <a:cubicBezTo>
                  <a:pt x="14773" y="19718"/>
                  <a:pt x="15438" y="19885"/>
                  <a:pt x="16586" y="20009"/>
                </a:cubicBezTo>
                <a:cubicBezTo>
                  <a:pt x="17265" y="20082"/>
                  <a:pt x="17803" y="20052"/>
                  <a:pt x="18022" y="19929"/>
                </a:cubicBezTo>
                <a:cubicBezTo>
                  <a:pt x="18250" y="19802"/>
                  <a:pt x="18494" y="19526"/>
                  <a:pt x="18837" y="19005"/>
                </a:cubicBezTo>
                <a:cubicBezTo>
                  <a:pt x="19520" y="17968"/>
                  <a:pt x="20158" y="17282"/>
                  <a:pt x="20930" y="16750"/>
                </a:cubicBezTo>
                <a:cubicBezTo>
                  <a:pt x="21059" y="16661"/>
                  <a:pt x="21256" y="16471"/>
                  <a:pt x="21368" y="16331"/>
                </a:cubicBezTo>
                <a:cubicBezTo>
                  <a:pt x="21540" y="16117"/>
                  <a:pt x="21571" y="16046"/>
                  <a:pt x="21571" y="15871"/>
                </a:cubicBezTo>
                <a:cubicBezTo>
                  <a:pt x="21571" y="15548"/>
                  <a:pt x="21476" y="15367"/>
                  <a:pt x="21233" y="15231"/>
                </a:cubicBezTo>
                <a:cubicBezTo>
                  <a:pt x="21029" y="15117"/>
                  <a:pt x="20956" y="15091"/>
                  <a:pt x="20653" y="15034"/>
                </a:cubicBezTo>
                <a:cubicBezTo>
                  <a:pt x="20351" y="14977"/>
                  <a:pt x="19555" y="14721"/>
                  <a:pt x="19442" y="14645"/>
                </a:cubicBezTo>
                <a:cubicBezTo>
                  <a:pt x="19322" y="14564"/>
                  <a:pt x="19319" y="14553"/>
                  <a:pt x="19291" y="13967"/>
                </a:cubicBezTo>
                <a:cubicBezTo>
                  <a:pt x="19276" y="13639"/>
                  <a:pt x="19242" y="13281"/>
                  <a:pt x="19217" y="13172"/>
                </a:cubicBezTo>
                <a:cubicBezTo>
                  <a:pt x="19120" y="12756"/>
                  <a:pt x="18811" y="12043"/>
                  <a:pt x="18657" y="11871"/>
                </a:cubicBezTo>
                <a:cubicBezTo>
                  <a:pt x="18301" y="11477"/>
                  <a:pt x="17738" y="11240"/>
                  <a:pt x="17317" y="11310"/>
                </a:cubicBezTo>
                <a:cubicBezTo>
                  <a:pt x="16920" y="11377"/>
                  <a:pt x="16608" y="11461"/>
                  <a:pt x="16586" y="11507"/>
                </a:cubicBezTo>
                <a:cubicBezTo>
                  <a:pt x="16573" y="11534"/>
                  <a:pt x="16529" y="11556"/>
                  <a:pt x="16489" y="11557"/>
                </a:cubicBezTo>
                <a:cubicBezTo>
                  <a:pt x="16450" y="11558"/>
                  <a:pt x="16304" y="11632"/>
                  <a:pt x="16167" y="11720"/>
                </a:cubicBezTo>
                <a:lnTo>
                  <a:pt x="15919" y="11879"/>
                </a:lnTo>
                <a:lnTo>
                  <a:pt x="15681" y="11662"/>
                </a:lnTo>
                <a:cubicBezTo>
                  <a:pt x="15549" y="11542"/>
                  <a:pt x="15420" y="11444"/>
                  <a:pt x="15398" y="11444"/>
                </a:cubicBezTo>
                <a:cubicBezTo>
                  <a:pt x="15375" y="11444"/>
                  <a:pt x="15290" y="11388"/>
                  <a:pt x="15204" y="11319"/>
                </a:cubicBezTo>
                <a:cubicBezTo>
                  <a:pt x="15119" y="11250"/>
                  <a:pt x="14846" y="11073"/>
                  <a:pt x="14599" y="10926"/>
                </a:cubicBezTo>
                <a:cubicBezTo>
                  <a:pt x="14188" y="10680"/>
                  <a:pt x="14128" y="10659"/>
                  <a:pt x="13913" y="10687"/>
                </a:cubicBezTo>
                <a:cubicBezTo>
                  <a:pt x="13732" y="10711"/>
                  <a:pt x="13645" y="10696"/>
                  <a:pt x="13530" y="10616"/>
                </a:cubicBezTo>
                <a:lnTo>
                  <a:pt x="13382" y="10511"/>
                </a:lnTo>
                <a:lnTo>
                  <a:pt x="13378" y="9783"/>
                </a:lnTo>
                <a:lnTo>
                  <a:pt x="13375" y="9055"/>
                </a:lnTo>
                <a:lnTo>
                  <a:pt x="13227" y="8859"/>
                </a:lnTo>
                <a:cubicBezTo>
                  <a:pt x="13001" y="8556"/>
                  <a:pt x="12625" y="8341"/>
                  <a:pt x="12245" y="8298"/>
                </a:cubicBezTo>
                <a:cubicBezTo>
                  <a:pt x="11814" y="8250"/>
                  <a:pt x="11802" y="8231"/>
                  <a:pt x="11842" y="7750"/>
                </a:cubicBezTo>
                <a:cubicBezTo>
                  <a:pt x="11944" y="6541"/>
                  <a:pt x="11726" y="5958"/>
                  <a:pt x="11124" y="5834"/>
                </a:cubicBezTo>
                <a:cubicBezTo>
                  <a:pt x="10901" y="5787"/>
                  <a:pt x="10260" y="5798"/>
                  <a:pt x="9714" y="5859"/>
                </a:cubicBezTo>
                <a:lnTo>
                  <a:pt x="9430" y="5892"/>
                </a:lnTo>
                <a:lnTo>
                  <a:pt x="9318" y="5683"/>
                </a:lnTo>
                <a:cubicBezTo>
                  <a:pt x="9257" y="5567"/>
                  <a:pt x="9208" y="5442"/>
                  <a:pt x="9208" y="5407"/>
                </a:cubicBezTo>
                <a:cubicBezTo>
                  <a:pt x="9208" y="5372"/>
                  <a:pt x="9171" y="5235"/>
                  <a:pt x="9124" y="5102"/>
                </a:cubicBezTo>
                <a:cubicBezTo>
                  <a:pt x="9042" y="4865"/>
                  <a:pt x="9010" y="4428"/>
                  <a:pt x="9063" y="4248"/>
                </a:cubicBezTo>
                <a:cubicBezTo>
                  <a:pt x="9078" y="4199"/>
                  <a:pt x="9147" y="4122"/>
                  <a:pt x="9215" y="4076"/>
                </a:cubicBezTo>
                <a:cubicBezTo>
                  <a:pt x="9336" y="3995"/>
                  <a:pt x="9337" y="3987"/>
                  <a:pt x="9337" y="3512"/>
                </a:cubicBezTo>
                <a:cubicBezTo>
                  <a:pt x="9337" y="3247"/>
                  <a:pt x="9360" y="2823"/>
                  <a:pt x="9388" y="2570"/>
                </a:cubicBezTo>
                <a:cubicBezTo>
                  <a:pt x="9451" y="2008"/>
                  <a:pt x="9423" y="1950"/>
                  <a:pt x="9002" y="1771"/>
                </a:cubicBezTo>
                <a:cubicBezTo>
                  <a:pt x="8651" y="1622"/>
                  <a:pt x="8169" y="1319"/>
                  <a:pt x="7962" y="1118"/>
                </a:cubicBezTo>
                <a:cubicBezTo>
                  <a:pt x="7876" y="1036"/>
                  <a:pt x="7712" y="882"/>
                  <a:pt x="7598" y="775"/>
                </a:cubicBezTo>
                <a:cubicBezTo>
                  <a:pt x="7484" y="668"/>
                  <a:pt x="7286" y="446"/>
                  <a:pt x="7154" y="286"/>
                </a:cubicBezTo>
                <a:cubicBezTo>
                  <a:pt x="7005" y="105"/>
                  <a:pt x="6902" y="15"/>
                  <a:pt x="6770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92" name="random"/>
          <p:cNvSpPr/>
          <p:nvPr/>
        </p:nvSpPr>
        <p:spPr>
          <a:xfrm>
            <a:off x="8664399" y="2652117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2493" name="random"/>
          <p:cNvSpPr/>
          <p:nvPr/>
        </p:nvSpPr>
        <p:spPr>
          <a:xfrm>
            <a:off x="8666591" y="2652117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2494" name="random"/>
          <p:cNvSpPr/>
          <p:nvPr/>
        </p:nvSpPr>
        <p:spPr>
          <a:xfrm>
            <a:off x="8666591" y="2652117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2495" name="random"/>
          <p:cNvSpPr/>
          <p:nvPr/>
        </p:nvSpPr>
        <p:spPr>
          <a:xfrm>
            <a:off x="8666591" y="2652117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grpSp>
        <p:nvGrpSpPr>
          <p:cNvPr id="2500" name="Group"/>
          <p:cNvGrpSpPr/>
          <p:nvPr/>
        </p:nvGrpSpPr>
        <p:grpSpPr>
          <a:xfrm>
            <a:off x="10033992" y="2661047"/>
            <a:ext cx="535781" cy="330398"/>
            <a:chOff x="0" y="0"/>
            <a:chExt cx="762000" cy="469900"/>
          </a:xfrm>
        </p:grpSpPr>
        <p:sp>
          <p:nvSpPr>
            <p:cNvPr id="2496" name="Rectangle"/>
            <p:cNvSpPr/>
            <p:nvPr/>
          </p:nvSpPr>
          <p:spPr>
            <a:xfrm>
              <a:off x="0" y="0"/>
              <a:ext cx="762000" cy="469900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497" name="Square"/>
            <p:cNvSpPr/>
            <p:nvPr/>
          </p:nvSpPr>
          <p:spPr>
            <a:xfrm>
              <a:off x="38100" y="114300"/>
              <a:ext cx="254000" cy="2540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498" name="Circle"/>
            <p:cNvSpPr/>
            <p:nvPr/>
          </p:nvSpPr>
          <p:spPr>
            <a:xfrm>
              <a:off x="317500" y="177800"/>
              <a:ext cx="127000" cy="1270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499" name="Square"/>
            <p:cNvSpPr/>
            <p:nvPr/>
          </p:nvSpPr>
          <p:spPr>
            <a:xfrm>
              <a:off x="457200" y="114300"/>
              <a:ext cx="254000" cy="2540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sp>
        <p:nvSpPr>
          <p:cNvPr id="2501" name="random"/>
          <p:cNvSpPr/>
          <p:nvPr/>
        </p:nvSpPr>
        <p:spPr>
          <a:xfrm>
            <a:off x="8676680" y="3170039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2502" name="random"/>
          <p:cNvSpPr/>
          <p:nvPr/>
        </p:nvSpPr>
        <p:spPr>
          <a:xfrm>
            <a:off x="8678872" y="3170039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2503" name="random"/>
          <p:cNvSpPr/>
          <p:nvPr/>
        </p:nvSpPr>
        <p:spPr>
          <a:xfrm>
            <a:off x="8678872" y="3170039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2504" name="random"/>
          <p:cNvSpPr/>
          <p:nvPr/>
        </p:nvSpPr>
        <p:spPr>
          <a:xfrm>
            <a:off x="8678872" y="3170039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grpSp>
        <p:nvGrpSpPr>
          <p:cNvPr id="2509" name="Group"/>
          <p:cNvGrpSpPr/>
          <p:nvPr/>
        </p:nvGrpSpPr>
        <p:grpSpPr>
          <a:xfrm>
            <a:off x="10042922" y="3178969"/>
            <a:ext cx="535781" cy="330398"/>
            <a:chOff x="0" y="0"/>
            <a:chExt cx="762000" cy="469900"/>
          </a:xfrm>
        </p:grpSpPr>
        <p:sp>
          <p:nvSpPr>
            <p:cNvPr id="2505" name="Rectangle"/>
            <p:cNvSpPr/>
            <p:nvPr/>
          </p:nvSpPr>
          <p:spPr>
            <a:xfrm>
              <a:off x="0" y="0"/>
              <a:ext cx="762000" cy="469900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06" name="Square"/>
            <p:cNvSpPr/>
            <p:nvPr/>
          </p:nvSpPr>
          <p:spPr>
            <a:xfrm>
              <a:off x="38100" y="114300"/>
              <a:ext cx="254000" cy="2540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07" name="Circle"/>
            <p:cNvSpPr/>
            <p:nvPr/>
          </p:nvSpPr>
          <p:spPr>
            <a:xfrm>
              <a:off x="317500" y="177800"/>
              <a:ext cx="127000" cy="1270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08" name="Square"/>
            <p:cNvSpPr/>
            <p:nvPr/>
          </p:nvSpPr>
          <p:spPr>
            <a:xfrm>
              <a:off x="457200" y="114300"/>
              <a:ext cx="254000" cy="2540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sp>
        <p:nvSpPr>
          <p:cNvPr id="2510" name="random"/>
          <p:cNvSpPr/>
          <p:nvPr/>
        </p:nvSpPr>
        <p:spPr>
          <a:xfrm>
            <a:off x="8685610" y="3687961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2511" name="random"/>
          <p:cNvSpPr/>
          <p:nvPr/>
        </p:nvSpPr>
        <p:spPr>
          <a:xfrm>
            <a:off x="8687802" y="3687961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2512" name="random"/>
          <p:cNvSpPr/>
          <p:nvPr/>
        </p:nvSpPr>
        <p:spPr>
          <a:xfrm>
            <a:off x="8687802" y="3687961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sp>
        <p:nvSpPr>
          <p:cNvPr id="2513" name="random"/>
          <p:cNvSpPr/>
          <p:nvPr/>
        </p:nvSpPr>
        <p:spPr>
          <a:xfrm>
            <a:off x="8687802" y="3687961"/>
            <a:ext cx="1221176" cy="348258"/>
          </a:xfrm>
          <a:prstGeom prst="rect">
            <a:avLst/>
          </a:prstGeom>
          <a:solidFill>
            <a:srgbClr val="80878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7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1898"/>
              <a:t>random</a:t>
            </a:r>
          </a:p>
        </p:txBody>
      </p:sp>
      <p:grpSp>
        <p:nvGrpSpPr>
          <p:cNvPr id="2518" name="Group"/>
          <p:cNvGrpSpPr/>
          <p:nvPr/>
        </p:nvGrpSpPr>
        <p:grpSpPr>
          <a:xfrm>
            <a:off x="10051852" y="3696891"/>
            <a:ext cx="535781" cy="330398"/>
            <a:chOff x="0" y="0"/>
            <a:chExt cx="762000" cy="469900"/>
          </a:xfrm>
        </p:grpSpPr>
        <p:sp>
          <p:nvSpPr>
            <p:cNvPr id="2514" name="Rectangle"/>
            <p:cNvSpPr/>
            <p:nvPr/>
          </p:nvSpPr>
          <p:spPr>
            <a:xfrm>
              <a:off x="0" y="0"/>
              <a:ext cx="762000" cy="469900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15" name="Square"/>
            <p:cNvSpPr/>
            <p:nvPr/>
          </p:nvSpPr>
          <p:spPr>
            <a:xfrm>
              <a:off x="38100" y="114300"/>
              <a:ext cx="254000" cy="2540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16" name="Circle"/>
            <p:cNvSpPr/>
            <p:nvPr/>
          </p:nvSpPr>
          <p:spPr>
            <a:xfrm>
              <a:off x="317500" y="177800"/>
              <a:ext cx="127000" cy="1270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17" name="Square"/>
            <p:cNvSpPr/>
            <p:nvPr/>
          </p:nvSpPr>
          <p:spPr>
            <a:xfrm>
              <a:off x="457200" y="114300"/>
              <a:ext cx="254000" cy="2540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</p:spTree>
    <p:extLst>
      <p:ext uri="{BB962C8B-B14F-4D97-AF65-F5344CB8AC3E}">
        <p14:creationId xmlns:p14="http://schemas.microsoft.com/office/powerpoint/2010/main" val="14613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Adding noise to the synthetic test makes it more difficult…"/>
          <p:cNvSpPr/>
          <p:nvPr/>
        </p:nvSpPr>
        <p:spPr>
          <a:xfrm>
            <a:off x="1521907" y="5955575"/>
            <a:ext cx="9135071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r>
              <a:rPr dirty="0"/>
              <a:t>Adding noise to the synthetic test makes it more difficult</a:t>
            </a:r>
          </a:p>
          <a:p>
            <a:r>
              <a:rPr dirty="0"/>
              <a:t>but PRO still does quite well compared to MERT</a:t>
            </a:r>
          </a:p>
        </p:txBody>
      </p:sp>
      <p:sp>
        <p:nvSpPr>
          <p:cNvPr id="2521" name="PRO scales"/>
          <p:cNvSpPr/>
          <p:nvPr/>
        </p:nvSpPr>
        <p:spPr>
          <a:xfrm>
            <a:off x="1774031" y="0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/>
          <a:p>
            <a:pPr>
              <a:defRPr sz="7200"/>
            </a:pPr>
            <a:r>
              <a:rPr sz="5062"/>
              <a:t>PRO </a:t>
            </a:r>
            <a:r>
              <a:rPr sz="5062" b="1" i="1">
                <a:latin typeface="Gill Sans"/>
                <a:ea typeface="Gill Sans"/>
                <a:cs typeface="Gill Sans"/>
                <a:sym typeface="Gill Sans"/>
              </a:rPr>
              <a:t>scales</a:t>
            </a:r>
          </a:p>
        </p:txBody>
      </p:sp>
      <p:pic>
        <p:nvPicPr>
          <p:cNvPr id="2522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1281" y="1294805"/>
            <a:ext cx="6072188" cy="4268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3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rcRect l="2612" t="2203" r="1526" b="3673"/>
          <a:stretch>
            <a:fillRect/>
          </a:stretch>
        </p:blipFill>
        <p:spPr>
          <a:xfrm flipH="1">
            <a:off x="645984" y="1348489"/>
            <a:ext cx="1869211" cy="1437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554" extrusionOk="0">
                <a:moveTo>
                  <a:pt x="6770" y="1"/>
                </a:moveTo>
                <a:cubicBezTo>
                  <a:pt x="6639" y="-12"/>
                  <a:pt x="6477" y="51"/>
                  <a:pt x="6210" y="190"/>
                </a:cubicBezTo>
                <a:cubicBezTo>
                  <a:pt x="5874" y="364"/>
                  <a:pt x="5359" y="564"/>
                  <a:pt x="5060" y="633"/>
                </a:cubicBezTo>
                <a:cubicBezTo>
                  <a:pt x="5001" y="647"/>
                  <a:pt x="4808" y="708"/>
                  <a:pt x="4632" y="767"/>
                </a:cubicBezTo>
                <a:cubicBezTo>
                  <a:pt x="3715" y="1072"/>
                  <a:pt x="1968" y="1363"/>
                  <a:pt x="1209" y="1340"/>
                </a:cubicBezTo>
                <a:cubicBezTo>
                  <a:pt x="686" y="1324"/>
                  <a:pt x="485" y="1413"/>
                  <a:pt x="378" y="1704"/>
                </a:cubicBezTo>
                <a:cubicBezTo>
                  <a:pt x="258" y="2031"/>
                  <a:pt x="203" y="3020"/>
                  <a:pt x="268" y="3692"/>
                </a:cubicBezTo>
                <a:cubicBezTo>
                  <a:pt x="298" y="3997"/>
                  <a:pt x="328" y="4296"/>
                  <a:pt x="333" y="4357"/>
                </a:cubicBezTo>
                <a:cubicBezTo>
                  <a:pt x="379" y="4896"/>
                  <a:pt x="398" y="4939"/>
                  <a:pt x="636" y="5081"/>
                </a:cubicBezTo>
                <a:cubicBezTo>
                  <a:pt x="840" y="5202"/>
                  <a:pt x="867" y="5239"/>
                  <a:pt x="909" y="5453"/>
                </a:cubicBezTo>
                <a:cubicBezTo>
                  <a:pt x="993" y="5876"/>
                  <a:pt x="1044" y="6069"/>
                  <a:pt x="1238" y="6691"/>
                </a:cubicBezTo>
                <a:cubicBezTo>
                  <a:pt x="1446" y="7363"/>
                  <a:pt x="1698" y="8032"/>
                  <a:pt x="1792" y="8168"/>
                </a:cubicBezTo>
                <a:cubicBezTo>
                  <a:pt x="1825" y="8217"/>
                  <a:pt x="1849" y="8282"/>
                  <a:pt x="1850" y="8311"/>
                </a:cubicBezTo>
                <a:cubicBezTo>
                  <a:pt x="1850" y="8364"/>
                  <a:pt x="2253" y="9032"/>
                  <a:pt x="2439" y="9290"/>
                </a:cubicBezTo>
                <a:cubicBezTo>
                  <a:pt x="2530" y="9415"/>
                  <a:pt x="2539" y="9453"/>
                  <a:pt x="2494" y="9524"/>
                </a:cubicBezTo>
                <a:cubicBezTo>
                  <a:pt x="2464" y="9571"/>
                  <a:pt x="2405" y="9612"/>
                  <a:pt x="2365" y="9612"/>
                </a:cubicBezTo>
                <a:cubicBezTo>
                  <a:pt x="2325" y="9612"/>
                  <a:pt x="2168" y="9665"/>
                  <a:pt x="2017" y="9729"/>
                </a:cubicBezTo>
                <a:cubicBezTo>
                  <a:pt x="1043" y="10143"/>
                  <a:pt x="353" y="10896"/>
                  <a:pt x="159" y="11762"/>
                </a:cubicBezTo>
                <a:cubicBezTo>
                  <a:pt x="44" y="12277"/>
                  <a:pt x="-29" y="13252"/>
                  <a:pt x="11" y="13750"/>
                </a:cubicBezTo>
                <a:cubicBezTo>
                  <a:pt x="70" y="14494"/>
                  <a:pt x="182" y="14906"/>
                  <a:pt x="484" y="15507"/>
                </a:cubicBezTo>
                <a:cubicBezTo>
                  <a:pt x="684" y="15904"/>
                  <a:pt x="1049" y="16327"/>
                  <a:pt x="1312" y="16465"/>
                </a:cubicBezTo>
                <a:cubicBezTo>
                  <a:pt x="1489" y="16558"/>
                  <a:pt x="2520" y="16511"/>
                  <a:pt x="2964" y="16390"/>
                </a:cubicBezTo>
                <a:cubicBezTo>
                  <a:pt x="3070" y="16361"/>
                  <a:pt x="3205" y="16328"/>
                  <a:pt x="3263" y="16314"/>
                </a:cubicBezTo>
                <a:cubicBezTo>
                  <a:pt x="3541" y="16251"/>
                  <a:pt x="4215" y="15897"/>
                  <a:pt x="4593" y="15620"/>
                </a:cubicBezTo>
                <a:cubicBezTo>
                  <a:pt x="4910" y="15388"/>
                  <a:pt x="5467" y="14695"/>
                  <a:pt x="5550" y="14432"/>
                </a:cubicBezTo>
                <a:cubicBezTo>
                  <a:pt x="5626" y="14188"/>
                  <a:pt x="5736" y="14160"/>
                  <a:pt x="5936" y="14335"/>
                </a:cubicBezTo>
                <a:cubicBezTo>
                  <a:pt x="6230" y="14592"/>
                  <a:pt x="7548" y="15385"/>
                  <a:pt x="8384" y="15808"/>
                </a:cubicBezTo>
                <a:cubicBezTo>
                  <a:pt x="8672" y="15954"/>
                  <a:pt x="8928" y="16103"/>
                  <a:pt x="8950" y="16139"/>
                </a:cubicBezTo>
                <a:cubicBezTo>
                  <a:pt x="8978" y="16182"/>
                  <a:pt x="8921" y="16352"/>
                  <a:pt x="8773" y="16670"/>
                </a:cubicBezTo>
                <a:cubicBezTo>
                  <a:pt x="8435" y="17400"/>
                  <a:pt x="8326" y="18055"/>
                  <a:pt x="8400" y="18938"/>
                </a:cubicBezTo>
                <a:cubicBezTo>
                  <a:pt x="8448" y="19505"/>
                  <a:pt x="8612" y="20149"/>
                  <a:pt x="8815" y="20578"/>
                </a:cubicBezTo>
                <a:cubicBezTo>
                  <a:pt x="8980" y="20925"/>
                  <a:pt x="9370" y="21336"/>
                  <a:pt x="9656" y="21465"/>
                </a:cubicBezTo>
                <a:cubicBezTo>
                  <a:pt x="9930" y="21588"/>
                  <a:pt x="10337" y="21583"/>
                  <a:pt x="10654" y="21448"/>
                </a:cubicBezTo>
                <a:cubicBezTo>
                  <a:pt x="10812" y="21381"/>
                  <a:pt x="10959" y="21304"/>
                  <a:pt x="10983" y="21281"/>
                </a:cubicBezTo>
                <a:cubicBezTo>
                  <a:pt x="11006" y="21257"/>
                  <a:pt x="11133" y="21192"/>
                  <a:pt x="11263" y="21134"/>
                </a:cubicBezTo>
                <a:cubicBezTo>
                  <a:pt x="11576" y="20995"/>
                  <a:pt x="12221" y="20537"/>
                  <a:pt x="12461" y="20285"/>
                </a:cubicBezTo>
                <a:cubicBezTo>
                  <a:pt x="12567" y="20173"/>
                  <a:pt x="12711" y="20028"/>
                  <a:pt x="12783" y="19963"/>
                </a:cubicBezTo>
                <a:cubicBezTo>
                  <a:pt x="12912" y="19846"/>
                  <a:pt x="13143" y="19319"/>
                  <a:pt x="13143" y="19143"/>
                </a:cubicBezTo>
                <a:cubicBezTo>
                  <a:pt x="13143" y="18984"/>
                  <a:pt x="13227" y="18848"/>
                  <a:pt x="13427" y="18670"/>
                </a:cubicBezTo>
                <a:cubicBezTo>
                  <a:pt x="13646" y="18474"/>
                  <a:pt x="13721" y="18480"/>
                  <a:pt x="13758" y="18708"/>
                </a:cubicBezTo>
                <a:cubicBezTo>
                  <a:pt x="13813" y="19038"/>
                  <a:pt x="13946" y="19229"/>
                  <a:pt x="14267" y="19419"/>
                </a:cubicBezTo>
                <a:cubicBezTo>
                  <a:pt x="14773" y="19718"/>
                  <a:pt x="15438" y="19885"/>
                  <a:pt x="16586" y="20009"/>
                </a:cubicBezTo>
                <a:cubicBezTo>
                  <a:pt x="17265" y="20082"/>
                  <a:pt x="17803" y="20052"/>
                  <a:pt x="18022" y="19929"/>
                </a:cubicBezTo>
                <a:cubicBezTo>
                  <a:pt x="18250" y="19802"/>
                  <a:pt x="18494" y="19526"/>
                  <a:pt x="18837" y="19005"/>
                </a:cubicBezTo>
                <a:cubicBezTo>
                  <a:pt x="19520" y="17968"/>
                  <a:pt x="20158" y="17282"/>
                  <a:pt x="20930" y="16750"/>
                </a:cubicBezTo>
                <a:cubicBezTo>
                  <a:pt x="21059" y="16661"/>
                  <a:pt x="21256" y="16471"/>
                  <a:pt x="21368" y="16331"/>
                </a:cubicBezTo>
                <a:cubicBezTo>
                  <a:pt x="21540" y="16117"/>
                  <a:pt x="21571" y="16046"/>
                  <a:pt x="21571" y="15871"/>
                </a:cubicBezTo>
                <a:cubicBezTo>
                  <a:pt x="21571" y="15548"/>
                  <a:pt x="21476" y="15367"/>
                  <a:pt x="21233" y="15231"/>
                </a:cubicBezTo>
                <a:cubicBezTo>
                  <a:pt x="21029" y="15117"/>
                  <a:pt x="20956" y="15091"/>
                  <a:pt x="20653" y="15034"/>
                </a:cubicBezTo>
                <a:cubicBezTo>
                  <a:pt x="20351" y="14977"/>
                  <a:pt x="19555" y="14721"/>
                  <a:pt x="19442" y="14645"/>
                </a:cubicBezTo>
                <a:cubicBezTo>
                  <a:pt x="19322" y="14564"/>
                  <a:pt x="19319" y="14553"/>
                  <a:pt x="19291" y="13967"/>
                </a:cubicBezTo>
                <a:cubicBezTo>
                  <a:pt x="19276" y="13639"/>
                  <a:pt x="19242" y="13281"/>
                  <a:pt x="19217" y="13172"/>
                </a:cubicBezTo>
                <a:cubicBezTo>
                  <a:pt x="19120" y="12756"/>
                  <a:pt x="18811" y="12043"/>
                  <a:pt x="18657" y="11871"/>
                </a:cubicBezTo>
                <a:cubicBezTo>
                  <a:pt x="18301" y="11477"/>
                  <a:pt x="17738" y="11240"/>
                  <a:pt x="17317" y="11310"/>
                </a:cubicBezTo>
                <a:cubicBezTo>
                  <a:pt x="16920" y="11377"/>
                  <a:pt x="16608" y="11461"/>
                  <a:pt x="16586" y="11507"/>
                </a:cubicBezTo>
                <a:cubicBezTo>
                  <a:pt x="16573" y="11534"/>
                  <a:pt x="16529" y="11556"/>
                  <a:pt x="16489" y="11557"/>
                </a:cubicBezTo>
                <a:cubicBezTo>
                  <a:pt x="16450" y="11558"/>
                  <a:pt x="16304" y="11632"/>
                  <a:pt x="16167" y="11720"/>
                </a:cubicBezTo>
                <a:lnTo>
                  <a:pt x="15919" y="11879"/>
                </a:lnTo>
                <a:lnTo>
                  <a:pt x="15681" y="11662"/>
                </a:lnTo>
                <a:cubicBezTo>
                  <a:pt x="15549" y="11542"/>
                  <a:pt x="15420" y="11444"/>
                  <a:pt x="15398" y="11444"/>
                </a:cubicBezTo>
                <a:cubicBezTo>
                  <a:pt x="15375" y="11444"/>
                  <a:pt x="15290" y="11388"/>
                  <a:pt x="15204" y="11319"/>
                </a:cubicBezTo>
                <a:cubicBezTo>
                  <a:pt x="15119" y="11250"/>
                  <a:pt x="14846" y="11073"/>
                  <a:pt x="14599" y="10926"/>
                </a:cubicBezTo>
                <a:cubicBezTo>
                  <a:pt x="14188" y="10680"/>
                  <a:pt x="14128" y="10659"/>
                  <a:pt x="13913" y="10687"/>
                </a:cubicBezTo>
                <a:cubicBezTo>
                  <a:pt x="13732" y="10711"/>
                  <a:pt x="13645" y="10696"/>
                  <a:pt x="13530" y="10616"/>
                </a:cubicBezTo>
                <a:lnTo>
                  <a:pt x="13382" y="10511"/>
                </a:lnTo>
                <a:lnTo>
                  <a:pt x="13378" y="9783"/>
                </a:lnTo>
                <a:lnTo>
                  <a:pt x="13375" y="9055"/>
                </a:lnTo>
                <a:lnTo>
                  <a:pt x="13227" y="8859"/>
                </a:lnTo>
                <a:cubicBezTo>
                  <a:pt x="13001" y="8556"/>
                  <a:pt x="12625" y="8341"/>
                  <a:pt x="12245" y="8298"/>
                </a:cubicBezTo>
                <a:cubicBezTo>
                  <a:pt x="11814" y="8250"/>
                  <a:pt x="11802" y="8231"/>
                  <a:pt x="11842" y="7750"/>
                </a:cubicBezTo>
                <a:cubicBezTo>
                  <a:pt x="11944" y="6541"/>
                  <a:pt x="11726" y="5958"/>
                  <a:pt x="11124" y="5834"/>
                </a:cubicBezTo>
                <a:cubicBezTo>
                  <a:pt x="10901" y="5787"/>
                  <a:pt x="10260" y="5798"/>
                  <a:pt x="9714" y="5859"/>
                </a:cubicBezTo>
                <a:lnTo>
                  <a:pt x="9430" y="5892"/>
                </a:lnTo>
                <a:lnTo>
                  <a:pt x="9318" y="5683"/>
                </a:lnTo>
                <a:cubicBezTo>
                  <a:pt x="9257" y="5567"/>
                  <a:pt x="9208" y="5442"/>
                  <a:pt x="9208" y="5407"/>
                </a:cubicBezTo>
                <a:cubicBezTo>
                  <a:pt x="9208" y="5372"/>
                  <a:pt x="9171" y="5235"/>
                  <a:pt x="9124" y="5102"/>
                </a:cubicBezTo>
                <a:cubicBezTo>
                  <a:pt x="9042" y="4865"/>
                  <a:pt x="9010" y="4428"/>
                  <a:pt x="9063" y="4248"/>
                </a:cubicBezTo>
                <a:cubicBezTo>
                  <a:pt x="9078" y="4199"/>
                  <a:pt x="9147" y="4122"/>
                  <a:pt x="9215" y="4076"/>
                </a:cubicBezTo>
                <a:cubicBezTo>
                  <a:pt x="9336" y="3995"/>
                  <a:pt x="9337" y="3987"/>
                  <a:pt x="9337" y="3512"/>
                </a:cubicBezTo>
                <a:cubicBezTo>
                  <a:pt x="9337" y="3247"/>
                  <a:pt x="9360" y="2823"/>
                  <a:pt x="9388" y="2570"/>
                </a:cubicBezTo>
                <a:cubicBezTo>
                  <a:pt x="9451" y="2008"/>
                  <a:pt x="9423" y="1950"/>
                  <a:pt x="9002" y="1771"/>
                </a:cubicBezTo>
                <a:cubicBezTo>
                  <a:pt x="8651" y="1622"/>
                  <a:pt x="8169" y="1319"/>
                  <a:pt x="7962" y="1118"/>
                </a:cubicBezTo>
                <a:cubicBezTo>
                  <a:pt x="7876" y="1036"/>
                  <a:pt x="7712" y="882"/>
                  <a:pt x="7598" y="775"/>
                </a:cubicBezTo>
                <a:cubicBezTo>
                  <a:pt x="7484" y="668"/>
                  <a:pt x="7286" y="446"/>
                  <a:pt x="7154" y="286"/>
                </a:cubicBezTo>
                <a:cubicBezTo>
                  <a:pt x="7005" y="105"/>
                  <a:pt x="6902" y="15"/>
                  <a:pt x="6770" y="1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528" name="Group"/>
          <p:cNvGrpSpPr/>
          <p:nvPr/>
        </p:nvGrpSpPr>
        <p:grpSpPr>
          <a:xfrm>
            <a:off x="8664399" y="2652117"/>
            <a:ext cx="1223369" cy="348258"/>
            <a:chOff x="0" y="0"/>
            <a:chExt cx="1739900" cy="495300"/>
          </a:xfrm>
        </p:grpSpPr>
        <p:sp>
          <p:nvSpPr>
            <p:cNvPr id="2524" name="random"/>
            <p:cNvSpPr/>
            <p:nvPr/>
          </p:nvSpPr>
          <p:spPr>
            <a:xfrm>
              <a:off x="0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  <p:sp>
          <p:nvSpPr>
            <p:cNvPr id="2525" name="random"/>
            <p:cNvSpPr/>
            <p:nvPr/>
          </p:nvSpPr>
          <p:spPr>
            <a:xfrm>
              <a:off x="3118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dir="108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  <p:sp>
          <p:nvSpPr>
            <p:cNvPr id="2526" name="random"/>
            <p:cNvSpPr/>
            <p:nvPr/>
          </p:nvSpPr>
          <p:spPr>
            <a:xfrm>
              <a:off x="3118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dir="162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  <p:sp>
          <p:nvSpPr>
            <p:cNvPr id="2527" name="random"/>
            <p:cNvSpPr/>
            <p:nvPr/>
          </p:nvSpPr>
          <p:spPr>
            <a:xfrm>
              <a:off x="3118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dir="54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</p:grpSp>
      <p:grpSp>
        <p:nvGrpSpPr>
          <p:cNvPr id="2533" name="Group"/>
          <p:cNvGrpSpPr/>
          <p:nvPr/>
        </p:nvGrpSpPr>
        <p:grpSpPr>
          <a:xfrm>
            <a:off x="10033992" y="2661047"/>
            <a:ext cx="535781" cy="330398"/>
            <a:chOff x="0" y="0"/>
            <a:chExt cx="762000" cy="469900"/>
          </a:xfrm>
        </p:grpSpPr>
        <p:sp>
          <p:nvSpPr>
            <p:cNvPr id="2529" name="Rectangle"/>
            <p:cNvSpPr/>
            <p:nvPr/>
          </p:nvSpPr>
          <p:spPr>
            <a:xfrm>
              <a:off x="0" y="0"/>
              <a:ext cx="762000" cy="469900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30" name="Square"/>
            <p:cNvSpPr/>
            <p:nvPr/>
          </p:nvSpPr>
          <p:spPr>
            <a:xfrm>
              <a:off x="38100" y="114300"/>
              <a:ext cx="254000" cy="2540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31" name="Circle"/>
            <p:cNvSpPr/>
            <p:nvPr/>
          </p:nvSpPr>
          <p:spPr>
            <a:xfrm>
              <a:off x="317500" y="177800"/>
              <a:ext cx="127000" cy="1270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32" name="Square"/>
            <p:cNvSpPr/>
            <p:nvPr/>
          </p:nvSpPr>
          <p:spPr>
            <a:xfrm>
              <a:off x="457200" y="114300"/>
              <a:ext cx="254000" cy="2540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grpSp>
        <p:nvGrpSpPr>
          <p:cNvPr id="2538" name="Group"/>
          <p:cNvGrpSpPr/>
          <p:nvPr/>
        </p:nvGrpSpPr>
        <p:grpSpPr>
          <a:xfrm>
            <a:off x="8676680" y="3170039"/>
            <a:ext cx="1223368" cy="348258"/>
            <a:chOff x="0" y="0"/>
            <a:chExt cx="1739900" cy="495300"/>
          </a:xfrm>
        </p:grpSpPr>
        <p:sp>
          <p:nvSpPr>
            <p:cNvPr id="2534" name="random"/>
            <p:cNvSpPr/>
            <p:nvPr/>
          </p:nvSpPr>
          <p:spPr>
            <a:xfrm>
              <a:off x="0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  <p:sp>
          <p:nvSpPr>
            <p:cNvPr id="2535" name="random"/>
            <p:cNvSpPr/>
            <p:nvPr/>
          </p:nvSpPr>
          <p:spPr>
            <a:xfrm>
              <a:off x="3118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dir="108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  <p:sp>
          <p:nvSpPr>
            <p:cNvPr id="2536" name="random"/>
            <p:cNvSpPr/>
            <p:nvPr/>
          </p:nvSpPr>
          <p:spPr>
            <a:xfrm>
              <a:off x="3118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dir="162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  <p:sp>
          <p:nvSpPr>
            <p:cNvPr id="2537" name="random"/>
            <p:cNvSpPr/>
            <p:nvPr/>
          </p:nvSpPr>
          <p:spPr>
            <a:xfrm>
              <a:off x="3118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dir="54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</p:grpSp>
      <p:grpSp>
        <p:nvGrpSpPr>
          <p:cNvPr id="2543" name="Group"/>
          <p:cNvGrpSpPr/>
          <p:nvPr/>
        </p:nvGrpSpPr>
        <p:grpSpPr>
          <a:xfrm>
            <a:off x="10042922" y="3178969"/>
            <a:ext cx="535781" cy="330398"/>
            <a:chOff x="0" y="0"/>
            <a:chExt cx="762000" cy="469900"/>
          </a:xfrm>
        </p:grpSpPr>
        <p:sp>
          <p:nvSpPr>
            <p:cNvPr id="2539" name="Rectangle"/>
            <p:cNvSpPr/>
            <p:nvPr/>
          </p:nvSpPr>
          <p:spPr>
            <a:xfrm>
              <a:off x="0" y="0"/>
              <a:ext cx="762000" cy="469900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40" name="Square"/>
            <p:cNvSpPr/>
            <p:nvPr/>
          </p:nvSpPr>
          <p:spPr>
            <a:xfrm>
              <a:off x="38100" y="114300"/>
              <a:ext cx="254000" cy="2540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41" name="Circle"/>
            <p:cNvSpPr/>
            <p:nvPr/>
          </p:nvSpPr>
          <p:spPr>
            <a:xfrm>
              <a:off x="317500" y="177800"/>
              <a:ext cx="127000" cy="1270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42" name="Square"/>
            <p:cNvSpPr/>
            <p:nvPr/>
          </p:nvSpPr>
          <p:spPr>
            <a:xfrm>
              <a:off x="457200" y="114300"/>
              <a:ext cx="254000" cy="2540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  <p:grpSp>
        <p:nvGrpSpPr>
          <p:cNvPr id="2548" name="Group"/>
          <p:cNvGrpSpPr/>
          <p:nvPr/>
        </p:nvGrpSpPr>
        <p:grpSpPr>
          <a:xfrm>
            <a:off x="8685610" y="3687961"/>
            <a:ext cx="1223368" cy="348258"/>
            <a:chOff x="0" y="0"/>
            <a:chExt cx="1739900" cy="495300"/>
          </a:xfrm>
        </p:grpSpPr>
        <p:sp>
          <p:nvSpPr>
            <p:cNvPr id="2544" name="random"/>
            <p:cNvSpPr/>
            <p:nvPr/>
          </p:nvSpPr>
          <p:spPr>
            <a:xfrm>
              <a:off x="0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  <p:sp>
          <p:nvSpPr>
            <p:cNvPr id="2545" name="random"/>
            <p:cNvSpPr/>
            <p:nvPr/>
          </p:nvSpPr>
          <p:spPr>
            <a:xfrm>
              <a:off x="3118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dir="108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  <p:sp>
          <p:nvSpPr>
            <p:cNvPr id="2546" name="random"/>
            <p:cNvSpPr/>
            <p:nvPr/>
          </p:nvSpPr>
          <p:spPr>
            <a:xfrm>
              <a:off x="3118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dir="162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  <p:sp>
          <p:nvSpPr>
            <p:cNvPr id="2547" name="random"/>
            <p:cNvSpPr/>
            <p:nvPr/>
          </p:nvSpPr>
          <p:spPr>
            <a:xfrm>
              <a:off x="3118" y="0"/>
              <a:ext cx="1736783" cy="4953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>
              <a:outerShdw blurRad="457200" dist="254000" dir="54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7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98"/>
                <a:t>random</a:t>
              </a:r>
            </a:p>
          </p:txBody>
        </p:sp>
      </p:grpSp>
      <p:grpSp>
        <p:nvGrpSpPr>
          <p:cNvPr id="2553" name="Group"/>
          <p:cNvGrpSpPr/>
          <p:nvPr/>
        </p:nvGrpSpPr>
        <p:grpSpPr>
          <a:xfrm>
            <a:off x="10051852" y="3696891"/>
            <a:ext cx="535781" cy="330398"/>
            <a:chOff x="0" y="0"/>
            <a:chExt cx="762000" cy="469900"/>
          </a:xfrm>
        </p:grpSpPr>
        <p:sp>
          <p:nvSpPr>
            <p:cNvPr id="2549" name="Rectangle"/>
            <p:cNvSpPr/>
            <p:nvPr/>
          </p:nvSpPr>
          <p:spPr>
            <a:xfrm>
              <a:off x="0" y="0"/>
              <a:ext cx="762000" cy="469900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50" name="Square"/>
            <p:cNvSpPr/>
            <p:nvPr/>
          </p:nvSpPr>
          <p:spPr>
            <a:xfrm>
              <a:off x="38100" y="114300"/>
              <a:ext cx="254000" cy="254000"/>
            </a:xfrm>
            <a:prstGeom prst="rect">
              <a:avLst/>
            </a:prstGeom>
            <a:solidFill>
              <a:srgbClr val="0433FF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51" name="Circle"/>
            <p:cNvSpPr/>
            <p:nvPr/>
          </p:nvSpPr>
          <p:spPr>
            <a:xfrm>
              <a:off x="317500" y="177800"/>
              <a:ext cx="127000" cy="1270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  <p:sp>
          <p:nvSpPr>
            <p:cNvPr id="2552" name="Square"/>
            <p:cNvSpPr/>
            <p:nvPr/>
          </p:nvSpPr>
          <p:spPr>
            <a:xfrm>
              <a:off x="457200" y="114300"/>
              <a:ext cx="254000" cy="254000"/>
            </a:xfrm>
            <a:prstGeom prst="rect">
              <a:avLst/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  <a:endParaRPr sz="2531"/>
            </a:p>
          </p:txBody>
        </p:sp>
      </p:grpSp>
    </p:spTree>
    <p:extLst>
      <p:ext uri="{BB962C8B-B14F-4D97-AF65-F5344CB8AC3E}">
        <p14:creationId xmlns:p14="http://schemas.microsoft.com/office/powerpoint/2010/main" val="792059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Unavoidable slide detailing the configuration and data of the experimental conditions....zzzzz"/>
          <p:cNvSpPr txBox="1">
            <a:spLocks noGrp="1"/>
          </p:cNvSpPr>
          <p:nvPr>
            <p:ph type="title"/>
          </p:nvPr>
        </p:nvSpPr>
        <p:spPr>
          <a:xfrm>
            <a:off x="1774031" y="-151805"/>
            <a:ext cx="8643938" cy="28485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300"/>
            </a:lvl1pPr>
          </a:lstStyle>
          <a:p>
            <a:r>
              <a:rPr lang="en-US" dirty="0" smtClean="0"/>
              <a:t>Experimental Setup</a:t>
            </a:r>
            <a:endParaRPr dirty="0"/>
          </a:p>
        </p:txBody>
      </p:sp>
      <p:graphicFrame>
        <p:nvGraphicFramePr>
          <p:cNvPr id="2589" name="Table"/>
          <p:cNvGraphicFramePr/>
          <p:nvPr>
            <p:extLst>
              <p:ext uri="{D42A27DB-BD31-4B8C-83A1-F6EECF244321}">
                <p14:modId xmlns:p14="http://schemas.microsoft.com/office/powerpoint/2010/main" val="1899369431"/>
              </p:ext>
            </p:extLst>
          </p:nvPr>
        </p:nvGraphicFramePr>
        <p:xfrm>
          <a:off x="1774031" y="2013674"/>
          <a:ext cx="8754069" cy="3973652"/>
        </p:xfrm>
        <a:graphic>
          <a:graphicData uri="http://schemas.openxmlformats.org/drawingml/2006/table">
            <a:tbl>
              <a:tblPr/>
              <a:tblGrid>
                <a:gridCol w="1431726"/>
                <a:gridCol w="1309687"/>
                <a:gridCol w="1803935"/>
                <a:gridCol w="1291689"/>
                <a:gridCol w="809625"/>
                <a:gridCol w="71438"/>
                <a:gridCol w="821531"/>
                <a:gridCol w="571500"/>
                <a:gridCol w="642938"/>
              </a:tblGrid>
              <a:tr h="472082">
                <a:tc rowSpan="3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Language</a:t>
                      </a:r>
                    </a:p>
                  </a:txBody>
                  <a:tcPr marL="35719" marR="35719" marT="35719" marB="35719" anchor="ctr" horzOverflow="overflow"/>
                </a:tc>
                <a:tc gridSpan="3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/>
                        <a:t>Data (words)</a:t>
                      </a:r>
                    </a:p>
                  </a:txBody>
                  <a:tcPr marL="35719" marR="35719" marT="35719" marB="35719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Features</a:t>
                      </a:r>
                    </a:p>
                  </a:txBody>
                  <a:tcPr marL="35719" marR="35719" marT="35719" marB="35719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05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Train</a:t>
                      </a:r>
                    </a:p>
                  </a:txBody>
                  <a:tcPr marL="35719" marR="35719" marT="35719" marB="35719" anchor="ctr" horzOverflow="overflow"/>
                </a:tc>
                <a:tc row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Tune</a:t>
                      </a:r>
                    </a:p>
                  </a:txBody>
                  <a:tcPr marL="35719" marR="35719" marT="35719" marB="35719" anchor="ctr" horzOverflow="overflow"/>
                </a:tc>
                <a:tc row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Test</a:t>
                      </a:r>
                    </a:p>
                  </a:txBody>
                  <a:tcPr marL="35719" marR="35719" marT="35719" marB="35719" anchor="ctr" horzOverflow="overflow"/>
                </a:tc>
                <a:tc gridSpan="3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PBMT</a:t>
                      </a:r>
                    </a:p>
                  </a:txBody>
                  <a:tcPr marL="35719" marR="35719" marT="35719" marB="35719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SBMT</a:t>
                      </a:r>
                    </a:p>
                  </a:txBody>
                  <a:tcPr marL="35719" marR="35719" marT="35719" marB="35719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27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base	</a:t>
                      </a:r>
                    </a:p>
                  </a:txBody>
                  <a:tcPr marL="35719" marR="35719" marT="35719" marB="35719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ext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base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ext</a:t>
                      </a:r>
                    </a:p>
                  </a:txBody>
                  <a:tcPr marL="35719" marR="35719" marT="35719" marB="35719" anchor="ctr" horzOverflow="overflow"/>
                </a:tc>
              </a:tr>
              <a:tr h="809030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Urdu-English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2.2M
(NIST 2009)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16K
(NIST 2008)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18K
(NIST 2008)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15</a:t>
                      </a:r>
                    </a:p>
                  </a:txBody>
                  <a:tcPr marL="35719" marR="35719" marT="35719" marB="35719" anchor="ctr" horzOverflow="overflow"/>
                </a:tc>
                <a:tc grid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2250</a:t>
                      </a:r>
                    </a:p>
                  </a:txBody>
                  <a:tcPr marL="35719" marR="35719" marT="35719" marB="35719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19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277</a:t>
                      </a:r>
                    </a:p>
                  </a:txBody>
                  <a:tcPr marL="35719" marR="35719" marT="35719" marB="35719" anchor="ctr" horzOverflow="overflow"/>
                </a:tc>
              </a:tr>
              <a:tr h="841177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Arabic-English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175M
(NIST 2008)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65K
(NIST 03-06/GALE)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47K
(NIST 2008)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15</a:t>
                      </a:r>
                    </a:p>
                  </a:txBody>
                  <a:tcPr marL="35719" marR="35719" marT="35719" marB="35719" anchor="ctr" horzOverflow="overflow"/>
                </a:tc>
                <a:tc grid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6333</a:t>
                      </a:r>
                    </a:p>
                  </a:txBody>
                  <a:tcPr marL="35719" marR="35719" marT="35719" marB="35719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19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352</a:t>
                      </a:r>
                    </a:p>
                  </a:txBody>
                  <a:tcPr marL="35719" marR="35719" marT="35719" marB="35719" anchor="ctr" horzOverflow="overflow"/>
                </a:tc>
              </a:tr>
              <a:tr h="841177"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Chinese-English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173M
(GALE 2008)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42K
(NIST 03-06)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/>
                        <a:t>37K
(NIST 2008)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15</a:t>
                      </a:r>
                    </a:p>
                  </a:txBody>
                  <a:tcPr marL="35719" marR="35719" marT="35719" marB="35719" anchor="ctr" horzOverflow="overflow"/>
                </a:tc>
                <a:tc gridSpan="2"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1828</a:t>
                      </a:r>
                    </a:p>
                  </a:txBody>
                  <a:tcPr marL="35719" marR="35719" marT="35719" marB="35719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/>
                        <a:t>19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/>
                        <a:t>517</a:t>
                      </a:r>
                    </a:p>
                  </a:txBody>
                  <a:tcPr marL="35719" marR="35719" marT="35719" marB="35719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63849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Weights, Change The Search Space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014" y="1690688"/>
            <a:ext cx="5613400" cy="2032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786207"/>
              </p:ext>
            </p:extLst>
          </p:nvPr>
        </p:nvGraphicFramePr>
        <p:xfrm>
          <a:off x="2032000" y="4159552"/>
          <a:ext cx="351245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3371"/>
                <a:gridCol w="1219200"/>
                <a:gridCol w="8998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phrase pair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log(p1)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log(p2)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x&lt;-&gt;a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x&lt;-&gt;b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y&lt;-&gt;c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y&lt;-&gt;d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e&lt;-&gt;z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26514" y="448491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λ</a:t>
            </a:r>
            <a:r>
              <a:rPr lang="en-US" sz="2800" baseline="-25000" dirty="0" smtClean="0"/>
              <a:t>1</a:t>
            </a:r>
            <a:r>
              <a:rPr lang="en-US" sz="2800" dirty="0" smtClean="0"/>
              <a:t>=1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26513" y="5008134"/>
            <a:ext cx="835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λ</a:t>
            </a:r>
            <a:r>
              <a:rPr lang="en-US" sz="2800" baseline="-25000" dirty="0"/>
              <a:t>2</a:t>
            </a:r>
            <a:r>
              <a:rPr lang="en-US" sz="2800" dirty="0" smtClean="0"/>
              <a:t>=1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673600" y="1930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31657" y="2706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23949" y="1737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62871" y="2996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29564" y="21150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31792" y="2740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4459458" y="2954215"/>
            <a:ext cx="4107767" cy="618997"/>
          </a:xfrm>
          <a:custGeom>
            <a:avLst/>
            <a:gdLst>
              <a:gd name="connsiteX0" fmla="*/ 0 w 4107767"/>
              <a:gd name="connsiteY0" fmla="*/ 0 h 618997"/>
              <a:gd name="connsiteX1" fmla="*/ 42204 w 4107767"/>
              <a:gd name="connsiteY1" fmla="*/ 84407 h 618997"/>
              <a:gd name="connsiteX2" fmla="*/ 84407 w 4107767"/>
              <a:gd name="connsiteY2" fmla="*/ 154745 h 618997"/>
              <a:gd name="connsiteX3" fmla="*/ 126610 w 4107767"/>
              <a:gd name="connsiteY3" fmla="*/ 168813 h 618997"/>
              <a:gd name="connsiteX4" fmla="*/ 168813 w 4107767"/>
              <a:gd name="connsiteY4" fmla="*/ 196948 h 618997"/>
              <a:gd name="connsiteX5" fmla="*/ 309490 w 4107767"/>
              <a:gd name="connsiteY5" fmla="*/ 239151 h 618997"/>
              <a:gd name="connsiteX6" fmla="*/ 393896 w 4107767"/>
              <a:gd name="connsiteY6" fmla="*/ 267287 h 618997"/>
              <a:gd name="connsiteX7" fmla="*/ 450167 w 4107767"/>
              <a:gd name="connsiteY7" fmla="*/ 281354 h 618997"/>
              <a:gd name="connsiteX8" fmla="*/ 534573 w 4107767"/>
              <a:gd name="connsiteY8" fmla="*/ 309490 h 618997"/>
              <a:gd name="connsiteX9" fmla="*/ 590844 w 4107767"/>
              <a:gd name="connsiteY9" fmla="*/ 323557 h 618997"/>
              <a:gd name="connsiteX10" fmla="*/ 675250 w 4107767"/>
              <a:gd name="connsiteY10" fmla="*/ 351693 h 618997"/>
              <a:gd name="connsiteX11" fmla="*/ 717453 w 4107767"/>
              <a:gd name="connsiteY11" fmla="*/ 365760 h 618997"/>
              <a:gd name="connsiteX12" fmla="*/ 787791 w 4107767"/>
              <a:gd name="connsiteY12" fmla="*/ 407963 h 618997"/>
              <a:gd name="connsiteX13" fmla="*/ 829994 w 4107767"/>
              <a:gd name="connsiteY13" fmla="*/ 436099 h 618997"/>
              <a:gd name="connsiteX14" fmla="*/ 914400 w 4107767"/>
              <a:gd name="connsiteY14" fmla="*/ 464234 h 618997"/>
              <a:gd name="connsiteX15" fmla="*/ 956604 w 4107767"/>
              <a:gd name="connsiteY15" fmla="*/ 492370 h 618997"/>
              <a:gd name="connsiteX16" fmla="*/ 1111348 w 4107767"/>
              <a:gd name="connsiteY16" fmla="*/ 534573 h 618997"/>
              <a:gd name="connsiteX17" fmla="*/ 1167619 w 4107767"/>
              <a:gd name="connsiteY17" fmla="*/ 548640 h 618997"/>
              <a:gd name="connsiteX18" fmla="*/ 1209822 w 4107767"/>
              <a:gd name="connsiteY18" fmla="*/ 562708 h 618997"/>
              <a:gd name="connsiteX19" fmla="*/ 1463040 w 4107767"/>
              <a:gd name="connsiteY19" fmla="*/ 604911 h 618997"/>
              <a:gd name="connsiteX20" fmla="*/ 1575582 w 4107767"/>
              <a:gd name="connsiteY20" fmla="*/ 604911 h 618997"/>
              <a:gd name="connsiteX21" fmla="*/ 1814733 w 4107767"/>
              <a:gd name="connsiteY21" fmla="*/ 590843 h 618997"/>
              <a:gd name="connsiteX22" fmla="*/ 2067951 w 4107767"/>
              <a:gd name="connsiteY22" fmla="*/ 604911 h 618997"/>
              <a:gd name="connsiteX23" fmla="*/ 2180493 w 4107767"/>
              <a:gd name="connsiteY23" fmla="*/ 590843 h 618997"/>
              <a:gd name="connsiteX24" fmla="*/ 2672862 w 4107767"/>
              <a:gd name="connsiteY24" fmla="*/ 576776 h 618997"/>
              <a:gd name="connsiteX25" fmla="*/ 2897945 w 4107767"/>
              <a:gd name="connsiteY25" fmla="*/ 562708 h 618997"/>
              <a:gd name="connsiteX26" fmla="*/ 3038622 w 4107767"/>
              <a:gd name="connsiteY26" fmla="*/ 534573 h 618997"/>
              <a:gd name="connsiteX27" fmla="*/ 3080825 w 4107767"/>
              <a:gd name="connsiteY27" fmla="*/ 520505 h 618997"/>
              <a:gd name="connsiteX28" fmla="*/ 3221502 w 4107767"/>
              <a:gd name="connsiteY28" fmla="*/ 478302 h 618997"/>
              <a:gd name="connsiteX29" fmla="*/ 3263705 w 4107767"/>
              <a:gd name="connsiteY29" fmla="*/ 464234 h 618997"/>
              <a:gd name="connsiteX30" fmla="*/ 3305908 w 4107767"/>
              <a:gd name="connsiteY30" fmla="*/ 450167 h 618997"/>
              <a:gd name="connsiteX31" fmla="*/ 3390314 w 4107767"/>
              <a:gd name="connsiteY31" fmla="*/ 393896 h 618997"/>
              <a:gd name="connsiteX32" fmla="*/ 3559127 w 4107767"/>
              <a:gd name="connsiteY32" fmla="*/ 337625 h 618997"/>
              <a:gd name="connsiteX33" fmla="*/ 3601330 w 4107767"/>
              <a:gd name="connsiteY33" fmla="*/ 323557 h 618997"/>
              <a:gd name="connsiteX34" fmla="*/ 3685736 w 4107767"/>
              <a:gd name="connsiteY34" fmla="*/ 267287 h 618997"/>
              <a:gd name="connsiteX35" fmla="*/ 3826413 w 4107767"/>
              <a:gd name="connsiteY35" fmla="*/ 225083 h 618997"/>
              <a:gd name="connsiteX36" fmla="*/ 3868616 w 4107767"/>
              <a:gd name="connsiteY36" fmla="*/ 196948 h 618997"/>
              <a:gd name="connsiteX37" fmla="*/ 3924887 w 4107767"/>
              <a:gd name="connsiteY37" fmla="*/ 182880 h 618997"/>
              <a:gd name="connsiteX38" fmla="*/ 4009293 w 4107767"/>
              <a:gd name="connsiteY38" fmla="*/ 154745 h 618997"/>
              <a:gd name="connsiteX39" fmla="*/ 4051496 w 4107767"/>
              <a:gd name="connsiteY39" fmla="*/ 140677 h 618997"/>
              <a:gd name="connsiteX40" fmla="*/ 4107767 w 4107767"/>
              <a:gd name="connsiteY40" fmla="*/ 56271 h 6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107767" h="618997">
                <a:moveTo>
                  <a:pt x="0" y="0"/>
                </a:moveTo>
                <a:cubicBezTo>
                  <a:pt x="34698" y="138791"/>
                  <a:pt x="-11549" y="-5182"/>
                  <a:pt x="42204" y="84407"/>
                </a:cubicBezTo>
                <a:cubicBezTo>
                  <a:pt x="67102" y="125904"/>
                  <a:pt x="39849" y="128010"/>
                  <a:pt x="84407" y="154745"/>
                </a:cubicBezTo>
                <a:cubicBezTo>
                  <a:pt x="97123" y="162374"/>
                  <a:pt x="113347" y="162181"/>
                  <a:pt x="126610" y="168813"/>
                </a:cubicBezTo>
                <a:cubicBezTo>
                  <a:pt x="141732" y="176374"/>
                  <a:pt x="153363" y="190081"/>
                  <a:pt x="168813" y="196948"/>
                </a:cubicBezTo>
                <a:cubicBezTo>
                  <a:pt x="237679" y="227555"/>
                  <a:pt x="246536" y="220264"/>
                  <a:pt x="309490" y="239151"/>
                </a:cubicBezTo>
                <a:cubicBezTo>
                  <a:pt x="337897" y="247673"/>
                  <a:pt x="365124" y="260094"/>
                  <a:pt x="393896" y="267287"/>
                </a:cubicBezTo>
                <a:cubicBezTo>
                  <a:pt x="412653" y="271976"/>
                  <a:pt x="431648" y="275798"/>
                  <a:pt x="450167" y="281354"/>
                </a:cubicBezTo>
                <a:cubicBezTo>
                  <a:pt x="478574" y="289876"/>
                  <a:pt x="505801" y="302297"/>
                  <a:pt x="534573" y="309490"/>
                </a:cubicBezTo>
                <a:cubicBezTo>
                  <a:pt x="553330" y="314179"/>
                  <a:pt x="572325" y="318001"/>
                  <a:pt x="590844" y="323557"/>
                </a:cubicBezTo>
                <a:cubicBezTo>
                  <a:pt x="619251" y="332079"/>
                  <a:pt x="647115" y="342315"/>
                  <a:pt x="675250" y="351693"/>
                </a:cubicBezTo>
                <a:lnTo>
                  <a:pt x="717453" y="365760"/>
                </a:lnTo>
                <a:cubicBezTo>
                  <a:pt x="772408" y="420717"/>
                  <a:pt x="714743" y="371439"/>
                  <a:pt x="787791" y="407963"/>
                </a:cubicBezTo>
                <a:cubicBezTo>
                  <a:pt x="802913" y="415524"/>
                  <a:pt x="814544" y="429232"/>
                  <a:pt x="829994" y="436099"/>
                </a:cubicBezTo>
                <a:cubicBezTo>
                  <a:pt x="857095" y="448144"/>
                  <a:pt x="914400" y="464234"/>
                  <a:pt x="914400" y="464234"/>
                </a:cubicBezTo>
                <a:cubicBezTo>
                  <a:pt x="928468" y="473613"/>
                  <a:pt x="941154" y="485503"/>
                  <a:pt x="956604" y="492370"/>
                </a:cubicBezTo>
                <a:cubicBezTo>
                  <a:pt x="1022474" y="521646"/>
                  <a:pt x="1045160" y="519865"/>
                  <a:pt x="1111348" y="534573"/>
                </a:cubicBezTo>
                <a:cubicBezTo>
                  <a:pt x="1130222" y="538767"/>
                  <a:pt x="1149029" y="543329"/>
                  <a:pt x="1167619" y="548640"/>
                </a:cubicBezTo>
                <a:cubicBezTo>
                  <a:pt x="1181877" y="552714"/>
                  <a:pt x="1195373" y="559374"/>
                  <a:pt x="1209822" y="562708"/>
                </a:cubicBezTo>
                <a:cubicBezTo>
                  <a:pt x="1335856" y="591793"/>
                  <a:pt x="1343931" y="590022"/>
                  <a:pt x="1463040" y="604911"/>
                </a:cubicBezTo>
                <a:cubicBezTo>
                  <a:pt x="1541464" y="631052"/>
                  <a:pt x="1468876" y="614612"/>
                  <a:pt x="1575582" y="604911"/>
                </a:cubicBezTo>
                <a:cubicBezTo>
                  <a:pt x="1655109" y="597681"/>
                  <a:pt x="1735016" y="595532"/>
                  <a:pt x="1814733" y="590843"/>
                </a:cubicBezTo>
                <a:cubicBezTo>
                  <a:pt x="1899139" y="595532"/>
                  <a:pt x="1983415" y="604911"/>
                  <a:pt x="2067951" y="604911"/>
                </a:cubicBezTo>
                <a:cubicBezTo>
                  <a:pt x="2105757" y="604911"/>
                  <a:pt x="2142728" y="592599"/>
                  <a:pt x="2180493" y="590843"/>
                </a:cubicBezTo>
                <a:cubicBezTo>
                  <a:pt x="2344506" y="583215"/>
                  <a:pt x="2508739" y="581465"/>
                  <a:pt x="2672862" y="576776"/>
                </a:cubicBezTo>
                <a:cubicBezTo>
                  <a:pt x="2747890" y="572087"/>
                  <a:pt x="2823080" y="569514"/>
                  <a:pt x="2897945" y="562708"/>
                </a:cubicBezTo>
                <a:cubicBezTo>
                  <a:pt x="2938468" y="559024"/>
                  <a:pt x="2997351" y="546364"/>
                  <a:pt x="3038622" y="534573"/>
                </a:cubicBezTo>
                <a:cubicBezTo>
                  <a:pt x="3052880" y="530499"/>
                  <a:pt x="3066567" y="524579"/>
                  <a:pt x="3080825" y="520505"/>
                </a:cubicBezTo>
                <a:cubicBezTo>
                  <a:pt x="3229654" y="477981"/>
                  <a:pt x="3020910" y="545166"/>
                  <a:pt x="3221502" y="478302"/>
                </a:cubicBezTo>
                <a:lnTo>
                  <a:pt x="3263705" y="464234"/>
                </a:lnTo>
                <a:lnTo>
                  <a:pt x="3305908" y="450167"/>
                </a:lnTo>
                <a:cubicBezTo>
                  <a:pt x="3334043" y="431410"/>
                  <a:pt x="3358235" y="404589"/>
                  <a:pt x="3390314" y="393896"/>
                </a:cubicBezTo>
                <a:lnTo>
                  <a:pt x="3559127" y="337625"/>
                </a:lnTo>
                <a:cubicBezTo>
                  <a:pt x="3573195" y="332936"/>
                  <a:pt x="3588992" y="331782"/>
                  <a:pt x="3601330" y="323557"/>
                </a:cubicBezTo>
                <a:cubicBezTo>
                  <a:pt x="3629465" y="304800"/>
                  <a:pt x="3653657" y="277980"/>
                  <a:pt x="3685736" y="267287"/>
                </a:cubicBezTo>
                <a:cubicBezTo>
                  <a:pt x="3788484" y="233037"/>
                  <a:pt x="3741370" y="246344"/>
                  <a:pt x="3826413" y="225083"/>
                </a:cubicBezTo>
                <a:cubicBezTo>
                  <a:pt x="3840481" y="215705"/>
                  <a:pt x="3853076" y="203608"/>
                  <a:pt x="3868616" y="196948"/>
                </a:cubicBezTo>
                <a:cubicBezTo>
                  <a:pt x="3886387" y="189332"/>
                  <a:pt x="3906368" y="188436"/>
                  <a:pt x="3924887" y="182880"/>
                </a:cubicBezTo>
                <a:cubicBezTo>
                  <a:pt x="3953293" y="174358"/>
                  <a:pt x="3981158" y="164123"/>
                  <a:pt x="4009293" y="154745"/>
                </a:cubicBezTo>
                <a:lnTo>
                  <a:pt x="4051496" y="140677"/>
                </a:lnTo>
                <a:lnTo>
                  <a:pt x="4107767" y="56271"/>
                </a:lnTo>
              </a:path>
            </a:pathLst>
          </a:custGeom>
          <a:noFill/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36877" y="3463284"/>
            <a:ext cx="149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21" name="Left Brace 20"/>
          <p:cNvSpPr/>
          <p:nvPr/>
        </p:nvSpPr>
        <p:spPr>
          <a:xfrm rot="5400000">
            <a:off x="4387133" y="3104843"/>
            <a:ext cx="373966" cy="1683892"/>
          </a:xfrm>
          <a:prstGeom prst="leftBrace">
            <a:avLst>
              <a:gd name="adj1" fmla="val 1128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7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PRO is fa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 is </a:t>
            </a:r>
            <a:r>
              <a:rPr b="1" i="1">
                <a:latin typeface="Gill Sans"/>
                <a:ea typeface="Gill Sans"/>
                <a:cs typeface="Gill Sans"/>
                <a:sym typeface="Gill Sans"/>
              </a:rPr>
              <a:t>fast</a:t>
            </a:r>
          </a:p>
        </p:txBody>
      </p:sp>
      <p:graphicFrame>
        <p:nvGraphicFramePr>
          <p:cNvPr id="2652" name="2D Column Chart"/>
          <p:cNvGraphicFramePr/>
          <p:nvPr>
            <p:extLst>
              <p:ext uri="{D42A27DB-BD31-4B8C-83A1-F6EECF244321}">
                <p14:modId xmlns:p14="http://schemas.microsoft.com/office/powerpoint/2010/main" val="8922941"/>
              </p:ext>
            </p:extLst>
          </p:nvPr>
        </p:nvGraphicFramePr>
        <p:xfrm>
          <a:off x="3266387" y="1139687"/>
          <a:ext cx="6248674" cy="5245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654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rcRect l="2612" t="2203" r="1526" b="3673"/>
          <a:stretch>
            <a:fillRect/>
          </a:stretch>
        </p:blipFill>
        <p:spPr>
          <a:xfrm flipH="1">
            <a:off x="990156" y="1455592"/>
            <a:ext cx="1869211" cy="1437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554" extrusionOk="0">
                <a:moveTo>
                  <a:pt x="6770" y="1"/>
                </a:moveTo>
                <a:cubicBezTo>
                  <a:pt x="6639" y="-12"/>
                  <a:pt x="6477" y="51"/>
                  <a:pt x="6210" y="190"/>
                </a:cubicBezTo>
                <a:cubicBezTo>
                  <a:pt x="5874" y="364"/>
                  <a:pt x="5359" y="564"/>
                  <a:pt x="5060" y="633"/>
                </a:cubicBezTo>
                <a:cubicBezTo>
                  <a:pt x="5001" y="647"/>
                  <a:pt x="4808" y="708"/>
                  <a:pt x="4632" y="767"/>
                </a:cubicBezTo>
                <a:cubicBezTo>
                  <a:pt x="3715" y="1072"/>
                  <a:pt x="1968" y="1363"/>
                  <a:pt x="1209" y="1340"/>
                </a:cubicBezTo>
                <a:cubicBezTo>
                  <a:pt x="686" y="1324"/>
                  <a:pt x="485" y="1413"/>
                  <a:pt x="378" y="1704"/>
                </a:cubicBezTo>
                <a:cubicBezTo>
                  <a:pt x="258" y="2031"/>
                  <a:pt x="203" y="3020"/>
                  <a:pt x="268" y="3692"/>
                </a:cubicBezTo>
                <a:cubicBezTo>
                  <a:pt x="298" y="3997"/>
                  <a:pt x="328" y="4296"/>
                  <a:pt x="333" y="4357"/>
                </a:cubicBezTo>
                <a:cubicBezTo>
                  <a:pt x="379" y="4896"/>
                  <a:pt x="398" y="4939"/>
                  <a:pt x="636" y="5081"/>
                </a:cubicBezTo>
                <a:cubicBezTo>
                  <a:pt x="840" y="5202"/>
                  <a:pt x="867" y="5239"/>
                  <a:pt x="909" y="5453"/>
                </a:cubicBezTo>
                <a:cubicBezTo>
                  <a:pt x="993" y="5876"/>
                  <a:pt x="1044" y="6069"/>
                  <a:pt x="1238" y="6691"/>
                </a:cubicBezTo>
                <a:cubicBezTo>
                  <a:pt x="1446" y="7363"/>
                  <a:pt x="1698" y="8032"/>
                  <a:pt x="1792" y="8168"/>
                </a:cubicBezTo>
                <a:cubicBezTo>
                  <a:pt x="1825" y="8217"/>
                  <a:pt x="1849" y="8282"/>
                  <a:pt x="1850" y="8311"/>
                </a:cubicBezTo>
                <a:cubicBezTo>
                  <a:pt x="1850" y="8364"/>
                  <a:pt x="2253" y="9032"/>
                  <a:pt x="2439" y="9290"/>
                </a:cubicBezTo>
                <a:cubicBezTo>
                  <a:pt x="2530" y="9415"/>
                  <a:pt x="2539" y="9453"/>
                  <a:pt x="2494" y="9524"/>
                </a:cubicBezTo>
                <a:cubicBezTo>
                  <a:pt x="2464" y="9571"/>
                  <a:pt x="2405" y="9612"/>
                  <a:pt x="2365" y="9612"/>
                </a:cubicBezTo>
                <a:cubicBezTo>
                  <a:pt x="2325" y="9612"/>
                  <a:pt x="2168" y="9665"/>
                  <a:pt x="2017" y="9729"/>
                </a:cubicBezTo>
                <a:cubicBezTo>
                  <a:pt x="1043" y="10143"/>
                  <a:pt x="353" y="10896"/>
                  <a:pt x="159" y="11762"/>
                </a:cubicBezTo>
                <a:cubicBezTo>
                  <a:pt x="44" y="12277"/>
                  <a:pt x="-29" y="13252"/>
                  <a:pt x="11" y="13750"/>
                </a:cubicBezTo>
                <a:cubicBezTo>
                  <a:pt x="70" y="14494"/>
                  <a:pt x="182" y="14906"/>
                  <a:pt x="484" y="15507"/>
                </a:cubicBezTo>
                <a:cubicBezTo>
                  <a:pt x="684" y="15904"/>
                  <a:pt x="1049" y="16327"/>
                  <a:pt x="1312" y="16465"/>
                </a:cubicBezTo>
                <a:cubicBezTo>
                  <a:pt x="1489" y="16558"/>
                  <a:pt x="2520" y="16511"/>
                  <a:pt x="2964" y="16390"/>
                </a:cubicBezTo>
                <a:cubicBezTo>
                  <a:pt x="3070" y="16361"/>
                  <a:pt x="3205" y="16328"/>
                  <a:pt x="3263" y="16314"/>
                </a:cubicBezTo>
                <a:cubicBezTo>
                  <a:pt x="3541" y="16251"/>
                  <a:pt x="4215" y="15897"/>
                  <a:pt x="4593" y="15620"/>
                </a:cubicBezTo>
                <a:cubicBezTo>
                  <a:pt x="4910" y="15388"/>
                  <a:pt x="5467" y="14695"/>
                  <a:pt x="5550" y="14432"/>
                </a:cubicBezTo>
                <a:cubicBezTo>
                  <a:pt x="5626" y="14188"/>
                  <a:pt x="5736" y="14160"/>
                  <a:pt x="5936" y="14335"/>
                </a:cubicBezTo>
                <a:cubicBezTo>
                  <a:pt x="6230" y="14592"/>
                  <a:pt x="7548" y="15385"/>
                  <a:pt x="8384" y="15808"/>
                </a:cubicBezTo>
                <a:cubicBezTo>
                  <a:pt x="8672" y="15954"/>
                  <a:pt x="8928" y="16103"/>
                  <a:pt x="8950" y="16139"/>
                </a:cubicBezTo>
                <a:cubicBezTo>
                  <a:pt x="8978" y="16182"/>
                  <a:pt x="8921" y="16352"/>
                  <a:pt x="8773" y="16670"/>
                </a:cubicBezTo>
                <a:cubicBezTo>
                  <a:pt x="8435" y="17400"/>
                  <a:pt x="8326" y="18055"/>
                  <a:pt x="8400" y="18938"/>
                </a:cubicBezTo>
                <a:cubicBezTo>
                  <a:pt x="8448" y="19505"/>
                  <a:pt x="8612" y="20149"/>
                  <a:pt x="8815" y="20578"/>
                </a:cubicBezTo>
                <a:cubicBezTo>
                  <a:pt x="8980" y="20925"/>
                  <a:pt x="9370" y="21336"/>
                  <a:pt x="9656" y="21465"/>
                </a:cubicBezTo>
                <a:cubicBezTo>
                  <a:pt x="9930" y="21588"/>
                  <a:pt x="10337" y="21583"/>
                  <a:pt x="10654" y="21448"/>
                </a:cubicBezTo>
                <a:cubicBezTo>
                  <a:pt x="10812" y="21381"/>
                  <a:pt x="10959" y="21304"/>
                  <a:pt x="10983" y="21281"/>
                </a:cubicBezTo>
                <a:cubicBezTo>
                  <a:pt x="11006" y="21257"/>
                  <a:pt x="11133" y="21192"/>
                  <a:pt x="11263" y="21134"/>
                </a:cubicBezTo>
                <a:cubicBezTo>
                  <a:pt x="11576" y="20995"/>
                  <a:pt x="12221" y="20537"/>
                  <a:pt x="12461" y="20285"/>
                </a:cubicBezTo>
                <a:cubicBezTo>
                  <a:pt x="12567" y="20173"/>
                  <a:pt x="12711" y="20028"/>
                  <a:pt x="12783" y="19963"/>
                </a:cubicBezTo>
                <a:cubicBezTo>
                  <a:pt x="12912" y="19846"/>
                  <a:pt x="13143" y="19319"/>
                  <a:pt x="13143" y="19143"/>
                </a:cubicBezTo>
                <a:cubicBezTo>
                  <a:pt x="13143" y="18984"/>
                  <a:pt x="13227" y="18848"/>
                  <a:pt x="13427" y="18670"/>
                </a:cubicBezTo>
                <a:cubicBezTo>
                  <a:pt x="13646" y="18474"/>
                  <a:pt x="13721" y="18480"/>
                  <a:pt x="13758" y="18708"/>
                </a:cubicBezTo>
                <a:cubicBezTo>
                  <a:pt x="13813" y="19038"/>
                  <a:pt x="13946" y="19229"/>
                  <a:pt x="14267" y="19419"/>
                </a:cubicBezTo>
                <a:cubicBezTo>
                  <a:pt x="14773" y="19718"/>
                  <a:pt x="15438" y="19885"/>
                  <a:pt x="16586" y="20009"/>
                </a:cubicBezTo>
                <a:cubicBezTo>
                  <a:pt x="17265" y="20082"/>
                  <a:pt x="17803" y="20052"/>
                  <a:pt x="18022" y="19929"/>
                </a:cubicBezTo>
                <a:cubicBezTo>
                  <a:pt x="18250" y="19802"/>
                  <a:pt x="18494" y="19526"/>
                  <a:pt x="18837" y="19005"/>
                </a:cubicBezTo>
                <a:cubicBezTo>
                  <a:pt x="19520" y="17968"/>
                  <a:pt x="20158" y="17282"/>
                  <a:pt x="20930" y="16750"/>
                </a:cubicBezTo>
                <a:cubicBezTo>
                  <a:pt x="21059" y="16661"/>
                  <a:pt x="21256" y="16471"/>
                  <a:pt x="21368" y="16331"/>
                </a:cubicBezTo>
                <a:cubicBezTo>
                  <a:pt x="21540" y="16117"/>
                  <a:pt x="21571" y="16046"/>
                  <a:pt x="21571" y="15871"/>
                </a:cubicBezTo>
                <a:cubicBezTo>
                  <a:pt x="21571" y="15548"/>
                  <a:pt x="21476" y="15367"/>
                  <a:pt x="21233" y="15231"/>
                </a:cubicBezTo>
                <a:cubicBezTo>
                  <a:pt x="21029" y="15117"/>
                  <a:pt x="20956" y="15091"/>
                  <a:pt x="20653" y="15034"/>
                </a:cubicBezTo>
                <a:cubicBezTo>
                  <a:pt x="20351" y="14977"/>
                  <a:pt x="19555" y="14721"/>
                  <a:pt x="19442" y="14645"/>
                </a:cubicBezTo>
                <a:cubicBezTo>
                  <a:pt x="19322" y="14564"/>
                  <a:pt x="19319" y="14553"/>
                  <a:pt x="19291" y="13967"/>
                </a:cubicBezTo>
                <a:cubicBezTo>
                  <a:pt x="19276" y="13639"/>
                  <a:pt x="19242" y="13281"/>
                  <a:pt x="19217" y="13172"/>
                </a:cubicBezTo>
                <a:cubicBezTo>
                  <a:pt x="19120" y="12756"/>
                  <a:pt x="18811" y="12043"/>
                  <a:pt x="18657" y="11871"/>
                </a:cubicBezTo>
                <a:cubicBezTo>
                  <a:pt x="18301" y="11477"/>
                  <a:pt x="17738" y="11240"/>
                  <a:pt x="17317" y="11310"/>
                </a:cubicBezTo>
                <a:cubicBezTo>
                  <a:pt x="16920" y="11377"/>
                  <a:pt x="16608" y="11461"/>
                  <a:pt x="16586" y="11507"/>
                </a:cubicBezTo>
                <a:cubicBezTo>
                  <a:pt x="16573" y="11534"/>
                  <a:pt x="16529" y="11556"/>
                  <a:pt x="16489" y="11557"/>
                </a:cubicBezTo>
                <a:cubicBezTo>
                  <a:pt x="16450" y="11558"/>
                  <a:pt x="16304" y="11632"/>
                  <a:pt x="16167" y="11720"/>
                </a:cubicBezTo>
                <a:lnTo>
                  <a:pt x="15919" y="11879"/>
                </a:lnTo>
                <a:lnTo>
                  <a:pt x="15681" y="11662"/>
                </a:lnTo>
                <a:cubicBezTo>
                  <a:pt x="15549" y="11542"/>
                  <a:pt x="15420" y="11444"/>
                  <a:pt x="15398" y="11444"/>
                </a:cubicBezTo>
                <a:cubicBezTo>
                  <a:pt x="15375" y="11444"/>
                  <a:pt x="15290" y="11388"/>
                  <a:pt x="15204" y="11319"/>
                </a:cubicBezTo>
                <a:cubicBezTo>
                  <a:pt x="15119" y="11250"/>
                  <a:pt x="14846" y="11073"/>
                  <a:pt x="14599" y="10926"/>
                </a:cubicBezTo>
                <a:cubicBezTo>
                  <a:pt x="14188" y="10680"/>
                  <a:pt x="14128" y="10659"/>
                  <a:pt x="13913" y="10687"/>
                </a:cubicBezTo>
                <a:cubicBezTo>
                  <a:pt x="13732" y="10711"/>
                  <a:pt x="13645" y="10696"/>
                  <a:pt x="13530" y="10616"/>
                </a:cubicBezTo>
                <a:lnTo>
                  <a:pt x="13382" y="10511"/>
                </a:lnTo>
                <a:lnTo>
                  <a:pt x="13378" y="9783"/>
                </a:lnTo>
                <a:lnTo>
                  <a:pt x="13375" y="9055"/>
                </a:lnTo>
                <a:lnTo>
                  <a:pt x="13227" y="8859"/>
                </a:lnTo>
                <a:cubicBezTo>
                  <a:pt x="13001" y="8556"/>
                  <a:pt x="12625" y="8341"/>
                  <a:pt x="12245" y="8298"/>
                </a:cubicBezTo>
                <a:cubicBezTo>
                  <a:pt x="11814" y="8250"/>
                  <a:pt x="11802" y="8231"/>
                  <a:pt x="11842" y="7750"/>
                </a:cubicBezTo>
                <a:cubicBezTo>
                  <a:pt x="11944" y="6541"/>
                  <a:pt x="11726" y="5958"/>
                  <a:pt x="11124" y="5834"/>
                </a:cubicBezTo>
                <a:cubicBezTo>
                  <a:pt x="10901" y="5787"/>
                  <a:pt x="10260" y="5798"/>
                  <a:pt x="9714" y="5859"/>
                </a:cubicBezTo>
                <a:lnTo>
                  <a:pt x="9430" y="5892"/>
                </a:lnTo>
                <a:lnTo>
                  <a:pt x="9318" y="5683"/>
                </a:lnTo>
                <a:cubicBezTo>
                  <a:pt x="9257" y="5567"/>
                  <a:pt x="9208" y="5442"/>
                  <a:pt x="9208" y="5407"/>
                </a:cubicBezTo>
                <a:cubicBezTo>
                  <a:pt x="9208" y="5372"/>
                  <a:pt x="9171" y="5235"/>
                  <a:pt x="9124" y="5102"/>
                </a:cubicBezTo>
                <a:cubicBezTo>
                  <a:pt x="9042" y="4865"/>
                  <a:pt x="9010" y="4428"/>
                  <a:pt x="9063" y="4248"/>
                </a:cubicBezTo>
                <a:cubicBezTo>
                  <a:pt x="9078" y="4199"/>
                  <a:pt x="9147" y="4122"/>
                  <a:pt x="9215" y="4076"/>
                </a:cubicBezTo>
                <a:cubicBezTo>
                  <a:pt x="9336" y="3995"/>
                  <a:pt x="9337" y="3987"/>
                  <a:pt x="9337" y="3512"/>
                </a:cubicBezTo>
                <a:cubicBezTo>
                  <a:pt x="9337" y="3247"/>
                  <a:pt x="9360" y="2823"/>
                  <a:pt x="9388" y="2570"/>
                </a:cubicBezTo>
                <a:cubicBezTo>
                  <a:pt x="9451" y="2008"/>
                  <a:pt x="9423" y="1950"/>
                  <a:pt x="9002" y="1771"/>
                </a:cubicBezTo>
                <a:cubicBezTo>
                  <a:pt x="8651" y="1622"/>
                  <a:pt x="8169" y="1319"/>
                  <a:pt x="7962" y="1118"/>
                </a:cubicBezTo>
                <a:cubicBezTo>
                  <a:pt x="7876" y="1036"/>
                  <a:pt x="7712" y="882"/>
                  <a:pt x="7598" y="775"/>
                </a:cubicBezTo>
                <a:cubicBezTo>
                  <a:pt x="7484" y="668"/>
                  <a:pt x="7286" y="446"/>
                  <a:pt x="7154" y="286"/>
                </a:cubicBezTo>
                <a:cubicBezTo>
                  <a:pt x="7005" y="105"/>
                  <a:pt x="6902" y="15"/>
                  <a:pt x="6770" y="1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619764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MERT is unst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MERT is </a:t>
            </a:r>
            <a:r>
              <a:rPr b="1" i="1" dirty="0">
                <a:latin typeface="Gill Sans"/>
                <a:ea typeface="Gill Sans"/>
                <a:cs typeface="Gill Sans"/>
                <a:sym typeface="Gill Sans"/>
              </a:rPr>
              <a:t>unstable</a:t>
            </a:r>
          </a:p>
        </p:txBody>
      </p:sp>
      <p:sp>
        <p:nvSpPr>
          <p:cNvPr id="2657" name="Result from five identical runs"/>
          <p:cNvSpPr/>
          <p:nvPr/>
        </p:nvSpPr>
        <p:spPr>
          <a:xfrm>
            <a:off x="1872258" y="4982766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6100"/>
            </a:lvl1pPr>
          </a:lstStyle>
          <a:p>
            <a:r>
              <a:rPr sz="4289"/>
              <a:t>Result from five identical runs</a:t>
            </a:r>
          </a:p>
        </p:txBody>
      </p:sp>
      <p:sp>
        <p:nvSpPr>
          <p:cNvPr id="2658" name="(Clark et al., 2011)"/>
          <p:cNvSpPr/>
          <p:nvPr/>
        </p:nvSpPr>
        <p:spPr>
          <a:xfrm>
            <a:off x="7598960" y="6456643"/>
            <a:ext cx="1271951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(Clark et al., 2011)</a:t>
            </a:r>
          </a:p>
        </p:txBody>
      </p:sp>
      <p:pic>
        <p:nvPicPr>
          <p:cNvPr id="2659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0578" y="1446609"/>
            <a:ext cx="5782518" cy="4214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0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rcRect l="538" t="4791" r="34" b="3830"/>
          <a:stretch>
            <a:fillRect/>
          </a:stretch>
        </p:blipFill>
        <p:spPr>
          <a:xfrm flipH="1">
            <a:off x="707478" y="1414514"/>
            <a:ext cx="1699995" cy="1080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4" extrusionOk="0">
                <a:moveTo>
                  <a:pt x="8098" y="0"/>
                </a:moveTo>
                <a:cubicBezTo>
                  <a:pt x="7440" y="0"/>
                  <a:pt x="6868" y="22"/>
                  <a:pt x="6371" y="61"/>
                </a:cubicBezTo>
                <a:cubicBezTo>
                  <a:pt x="6359" y="62"/>
                  <a:pt x="6348" y="60"/>
                  <a:pt x="6336" y="61"/>
                </a:cubicBezTo>
                <a:cubicBezTo>
                  <a:pt x="6004" y="99"/>
                  <a:pt x="5656" y="136"/>
                  <a:pt x="5414" y="178"/>
                </a:cubicBezTo>
                <a:cubicBezTo>
                  <a:pt x="5400" y="181"/>
                  <a:pt x="5389" y="187"/>
                  <a:pt x="5375" y="189"/>
                </a:cubicBezTo>
                <a:cubicBezTo>
                  <a:pt x="5057" y="246"/>
                  <a:pt x="4846" y="299"/>
                  <a:pt x="4769" y="351"/>
                </a:cubicBezTo>
                <a:cubicBezTo>
                  <a:pt x="4768" y="351"/>
                  <a:pt x="4769" y="356"/>
                  <a:pt x="4769" y="357"/>
                </a:cubicBezTo>
                <a:cubicBezTo>
                  <a:pt x="4669" y="475"/>
                  <a:pt x="4684" y="762"/>
                  <a:pt x="4694" y="1639"/>
                </a:cubicBezTo>
                <a:cubicBezTo>
                  <a:pt x="4702" y="2333"/>
                  <a:pt x="4690" y="2928"/>
                  <a:pt x="4670" y="2960"/>
                </a:cubicBezTo>
                <a:cubicBezTo>
                  <a:pt x="4649" y="2992"/>
                  <a:pt x="4658" y="3090"/>
                  <a:pt x="4687" y="3177"/>
                </a:cubicBezTo>
                <a:cubicBezTo>
                  <a:pt x="4718" y="3267"/>
                  <a:pt x="4722" y="3357"/>
                  <a:pt x="4694" y="3384"/>
                </a:cubicBezTo>
                <a:cubicBezTo>
                  <a:pt x="4654" y="3423"/>
                  <a:pt x="4647" y="4532"/>
                  <a:pt x="4687" y="4532"/>
                </a:cubicBezTo>
                <a:cubicBezTo>
                  <a:pt x="4694" y="4532"/>
                  <a:pt x="4708" y="4828"/>
                  <a:pt x="4719" y="5190"/>
                </a:cubicBezTo>
                <a:cubicBezTo>
                  <a:pt x="4764" y="6569"/>
                  <a:pt x="4791" y="7016"/>
                  <a:pt x="4879" y="7911"/>
                </a:cubicBezTo>
                <a:cubicBezTo>
                  <a:pt x="4928" y="8418"/>
                  <a:pt x="4981" y="8907"/>
                  <a:pt x="4999" y="8998"/>
                </a:cubicBezTo>
                <a:cubicBezTo>
                  <a:pt x="5017" y="9088"/>
                  <a:pt x="5006" y="9246"/>
                  <a:pt x="4974" y="9349"/>
                </a:cubicBezTo>
                <a:cubicBezTo>
                  <a:pt x="4943" y="9452"/>
                  <a:pt x="4904" y="9607"/>
                  <a:pt x="4886" y="9694"/>
                </a:cubicBezTo>
                <a:cubicBezTo>
                  <a:pt x="4882" y="9714"/>
                  <a:pt x="4877" y="9719"/>
                  <a:pt x="4872" y="9733"/>
                </a:cubicBezTo>
                <a:cubicBezTo>
                  <a:pt x="4870" y="9739"/>
                  <a:pt x="4866" y="9746"/>
                  <a:pt x="4865" y="9750"/>
                </a:cubicBezTo>
                <a:cubicBezTo>
                  <a:pt x="4818" y="9855"/>
                  <a:pt x="4740" y="9781"/>
                  <a:pt x="4740" y="9589"/>
                </a:cubicBezTo>
                <a:cubicBezTo>
                  <a:pt x="4740" y="9497"/>
                  <a:pt x="4687" y="9406"/>
                  <a:pt x="4616" y="9377"/>
                </a:cubicBezTo>
                <a:cubicBezTo>
                  <a:pt x="4530" y="9341"/>
                  <a:pt x="4058" y="9486"/>
                  <a:pt x="3648" y="9644"/>
                </a:cubicBezTo>
                <a:cubicBezTo>
                  <a:pt x="3371" y="9769"/>
                  <a:pt x="3152" y="9886"/>
                  <a:pt x="3046" y="9962"/>
                </a:cubicBezTo>
                <a:cubicBezTo>
                  <a:pt x="3055" y="10004"/>
                  <a:pt x="3018" y="10054"/>
                  <a:pt x="2957" y="10079"/>
                </a:cubicBezTo>
                <a:cubicBezTo>
                  <a:pt x="2929" y="10091"/>
                  <a:pt x="2929" y="10103"/>
                  <a:pt x="2914" y="10113"/>
                </a:cubicBezTo>
                <a:cubicBezTo>
                  <a:pt x="2908" y="10130"/>
                  <a:pt x="2891" y="10152"/>
                  <a:pt x="2890" y="10168"/>
                </a:cubicBezTo>
                <a:cubicBezTo>
                  <a:pt x="2898" y="10189"/>
                  <a:pt x="2905" y="10205"/>
                  <a:pt x="2939" y="10246"/>
                </a:cubicBezTo>
                <a:cubicBezTo>
                  <a:pt x="2994" y="10311"/>
                  <a:pt x="3014" y="10367"/>
                  <a:pt x="2985" y="10369"/>
                </a:cubicBezTo>
                <a:cubicBezTo>
                  <a:pt x="2975" y="10370"/>
                  <a:pt x="2993" y="10400"/>
                  <a:pt x="3007" y="10425"/>
                </a:cubicBezTo>
                <a:cubicBezTo>
                  <a:pt x="3050" y="10493"/>
                  <a:pt x="3099" y="10564"/>
                  <a:pt x="3159" y="10637"/>
                </a:cubicBezTo>
                <a:cubicBezTo>
                  <a:pt x="3182" y="10664"/>
                  <a:pt x="3198" y="10691"/>
                  <a:pt x="3219" y="10715"/>
                </a:cubicBezTo>
                <a:cubicBezTo>
                  <a:pt x="3291" y="10792"/>
                  <a:pt x="3335" y="10866"/>
                  <a:pt x="3365" y="10938"/>
                </a:cubicBezTo>
                <a:cubicBezTo>
                  <a:pt x="3428" y="11062"/>
                  <a:pt x="3460" y="11170"/>
                  <a:pt x="3429" y="11250"/>
                </a:cubicBezTo>
                <a:cubicBezTo>
                  <a:pt x="3412" y="11291"/>
                  <a:pt x="3218" y="11175"/>
                  <a:pt x="2996" y="10988"/>
                </a:cubicBezTo>
                <a:cubicBezTo>
                  <a:pt x="2737" y="10769"/>
                  <a:pt x="2487" y="10630"/>
                  <a:pt x="2298" y="10598"/>
                </a:cubicBezTo>
                <a:cubicBezTo>
                  <a:pt x="2135" y="10570"/>
                  <a:pt x="1922" y="10486"/>
                  <a:pt x="1826" y="10408"/>
                </a:cubicBezTo>
                <a:cubicBezTo>
                  <a:pt x="1766" y="10359"/>
                  <a:pt x="1700" y="10325"/>
                  <a:pt x="1620" y="10308"/>
                </a:cubicBezTo>
                <a:cubicBezTo>
                  <a:pt x="1619" y="10307"/>
                  <a:pt x="1618" y="10308"/>
                  <a:pt x="1617" y="10308"/>
                </a:cubicBezTo>
                <a:cubicBezTo>
                  <a:pt x="1616" y="10308"/>
                  <a:pt x="1614" y="10308"/>
                  <a:pt x="1613" y="10308"/>
                </a:cubicBezTo>
                <a:cubicBezTo>
                  <a:pt x="1536" y="10292"/>
                  <a:pt x="1448" y="10291"/>
                  <a:pt x="1340" y="10302"/>
                </a:cubicBezTo>
                <a:cubicBezTo>
                  <a:pt x="1330" y="10303"/>
                  <a:pt x="1319" y="10306"/>
                  <a:pt x="1308" y="10308"/>
                </a:cubicBezTo>
                <a:cubicBezTo>
                  <a:pt x="1240" y="10317"/>
                  <a:pt x="1180" y="10343"/>
                  <a:pt x="1120" y="10363"/>
                </a:cubicBezTo>
                <a:cubicBezTo>
                  <a:pt x="962" y="10430"/>
                  <a:pt x="818" y="10543"/>
                  <a:pt x="688" y="10709"/>
                </a:cubicBezTo>
                <a:cubicBezTo>
                  <a:pt x="543" y="10923"/>
                  <a:pt x="412" y="11227"/>
                  <a:pt x="262" y="11696"/>
                </a:cubicBezTo>
                <a:cubicBezTo>
                  <a:pt x="137" y="12087"/>
                  <a:pt x="45" y="12428"/>
                  <a:pt x="18" y="12582"/>
                </a:cubicBezTo>
                <a:cubicBezTo>
                  <a:pt x="11" y="12625"/>
                  <a:pt x="2" y="12668"/>
                  <a:pt x="0" y="12699"/>
                </a:cubicBezTo>
                <a:cubicBezTo>
                  <a:pt x="13" y="12866"/>
                  <a:pt x="239" y="13036"/>
                  <a:pt x="479" y="13078"/>
                </a:cubicBezTo>
                <a:cubicBezTo>
                  <a:pt x="529" y="13083"/>
                  <a:pt x="580" y="13083"/>
                  <a:pt x="631" y="13078"/>
                </a:cubicBezTo>
                <a:cubicBezTo>
                  <a:pt x="754" y="13064"/>
                  <a:pt x="839" y="13003"/>
                  <a:pt x="947" y="12822"/>
                </a:cubicBezTo>
                <a:cubicBezTo>
                  <a:pt x="1035" y="12673"/>
                  <a:pt x="1135" y="12579"/>
                  <a:pt x="1167" y="12610"/>
                </a:cubicBezTo>
                <a:cubicBezTo>
                  <a:pt x="1251" y="12692"/>
                  <a:pt x="1234" y="12970"/>
                  <a:pt x="1138" y="13095"/>
                </a:cubicBezTo>
                <a:cubicBezTo>
                  <a:pt x="1092" y="13155"/>
                  <a:pt x="1074" y="13239"/>
                  <a:pt x="1092" y="13285"/>
                </a:cubicBezTo>
                <a:cubicBezTo>
                  <a:pt x="1110" y="13331"/>
                  <a:pt x="1069" y="13392"/>
                  <a:pt x="1003" y="13418"/>
                </a:cubicBezTo>
                <a:cubicBezTo>
                  <a:pt x="913" y="13456"/>
                  <a:pt x="901" y="13493"/>
                  <a:pt x="947" y="13580"/>
                </a:cubicBezTo>
                <a:cubicBezTo>
                  <a:pt x="991" y="13664"/>
                  <a:pt x="982" y="13765"/>
                  <a:pt x="918" y="13959"/>
                </a:cubicBezTo>
                <a:cubicBezTo>
                  <a:pt x="870" y="14105"/>
                  <a:pt x="833" y="14323"/>
                  <a:pt x="833" y="14444"/>
                </a:cubicBezTo>
                <a:cubicBezTo>
                  <a:pt x="833" y="14575"/>
                  <a:pt x="786" y="14706"/>
                  <a:pt x="720" y="14762"/>
                </a:cubicBezTo>
                <a:cubicBezTo>
                  <a:pt x="691" y="14786"/>
                  <a:pt x="671" y="14835"/>
                  <a:pt x="652" y="14890"/>
                </a:cubicBezTo>
                <a:cubicBezTo>
                  <a:pt x="644" y="15033"/>
                  <a:pt x="630" y="15167"/>
                  <a:pt x="628" y="15314"/>
                </a:cubicBezTo>
                <a:cubicBezTo>
                  <a:pt x="640" y="15343"/>
                  <a:pt x="653" y="15361"/>
                  <a:pt x="677" y="15353"/>
                </a:cubicBezTo>
                <a:cubicBezTo>
                  <a:pt x="771" y="15324"/>
                  <a:pt x="805" y="16223"/>
                  <a:pt x="716" y="16390"/>
                </a:cubicBezTo>
                <a:cubicBezTo>
                  <a:pt x="612" y="16587"/>
                  <a:pt x="843" y="17608"/>
                  <a:pt x="1152" y="18319"/>
                </a:cubicBezTo>
                <a:cubicBezTo>
                  <a:pt x="1401" y="18892"/>
                  <a:pt x="1440" y="18938"/>
                  <a:pt x="1674" y="18993"/>
                </a:cubicBezTo>
                <a:cubicBezTo>
                  <a:pt x="1811" y="19026"/>
                  <a:pt x="2107" y="19057"/>
                  <a:pt x="2333" y="19060"/>
                </a:cubicBezTo>
                <a:cubicBezTo>
                  <a:pt x="2500" y="19063"/>
                  <a:pt x="2603" y="19056"/>
                  <a:pt x="2659" y="19038"/>
                </a:cubicBezTo>
                <a:cubicBezTo>
                  <a:pt x="2715" y="19020"/>
                  <a:pt x="2725" y="18989"/>
                  <a:pt x="2712" y="18938"/>
                </a:cubicBezTo>
                <a:cubicBezTo>
                  <a:pt x="2690" y="18845"/>
                  <a:pt x="2843" y="18465"/>
                  <a:pt x="2978" y="18235"/>
                </a:cubicBezTo>
                <a:cubicBezTo>
                  <a:pt x="3010" y="18160"/>
                  <a:pt x="3043" y="18096"/>
                  <a:pt x="3070" y="18096"/>
                </a:cubicBezTo>
                <a:cubicBezTo>
                  <a:pt x="3073" y="18096"/>
                  <a:pt x="3075" y="18091"/>
                  <a:pt x="3078" y="18090"/>
                </a:cubicBezTo>
                <a:cubicBezTo>
                  <a:pt x="3080" y="18088"/>
                  <a:pt x="3083" y="18087"/>
                  <a:pt x="3085" y="18085"/>
                </a:cubicBezTo>
                <a:cubicBezTo>
                  <a:pt x="3098" y="18071"/>
                  <a:pt x="3103" y="18051"/>
                  <a:pt x="3109" y="18034"/>
                </a:cubicBezTo>
                <a:cubicBezTo>
                  <a:pt x="3112" y="18022"/>
                  <a:pt x="3114" y="18010"/>
                  <a:pt x="3113" y="17995"/>
                </a:cubicBezTo>
                <a:cubicBezTo>
                  <a:pt x="3112" y="17984"/>
                  <a:pt x="3115" y="17971"/>
                  <a:pt x="3109" y="17962"/>
                </a:cubicBezTo>
                <a:cubicBezTo>
                  <a:pt x="3090" y="17931"/>
                  <a:pt x="3120" y="17737"/>
                  <a:pt x="3177" y="17527"/>
                </a:cubicBezTo>
                <a:cubicBezTo>
                  <a:pt x="3234" y="17317"/>
                  <a:pt x="3310" y="16862"/>
                  <a:pt x="3340" y="16518"/>
                </a:cubicBezTo>
                <a:cubicBezTo>
                  <a:pt x="3345" y="16457"/>
                  <a:pt x="3351" y="16405"/>
                  <a:pt x="3358" y="16345"/>
                </a:cubicBezTo>
                <a:cubicBezTo>
                  <a:pt x="3360" y="16304"/>
                  <a:pt x="3362" y="16302"/>
                  <a:pt x="3365" y="16256"/>
                </a:cubicBezTo>
                <a:cubicBezTo>
                  <a:pt x="3370" y="16169"/>
                  <a:pt x="3383" y="16114"/>
                  <a:pt x="3393" y="16050"/>
                </a:cubicBezTo>
                <a:cubicBezTo>
                  <a:pt x="3394" y="16045"/>
                  <a:pt x="3396" y="16043"/>
                  <a:pt x="3397" y="16039"/>
                </a:cubicBezTo>
                <a:cubicBezTo>
                  <a:pt x="3407" y="15975"/>
                  <a:pt x="3419" y="15905"/>
                  <a:pt x="3439" y="15860"/>
                </a:cubicBezTo>
                <a:cubicBezTo>
                  <a:pt x="3447" y="15833"/>
                  <a:pt x="3454" y="15778"/>
                  <a:pt x="3461" y="15765"/>
                </a:cubicBezTo>
                <a:cubicBezTo>
                  <a:pt x="3492" y="15707"/>
                  <a:pt x="3597" y="15677"/>
                  <a:pt x="3755" y="15660"/>
                </a:cubicBezTo>
                <a:cubicBezTo>
                  <a:pt x="3806" y="15652"/>
                  <a:pt x="3884" y="15651"/>
                  <a:pt x="3950" y="15648"/>
                </a:cubicBezTo>
                <a:cubicBezTo>
                  <a:pt x="4015" y="15646"/>
                  <a:pt x="4046" y="15637"/>
                  <a:pt x="4131" y="15637"/>
                </a:cubicBezTo>
                <a:lnTo>
                  <a:pt x="4163" y="15637"/>
                </a:lnTo>
                <a:lnTo>
                  <a:pt x="4737" y="15637"/>
                </a:lnTo>
                <a:lnTo>
                  <a:pt x="4921" y="15933"/>
                </a:lnTo>
                <a:cubicBezTo>
                  <a:pt x="5021" y="16091"/>
                  <a:pt x="5179" y="16269"/>
                  <a:pt x="5279" y="16334"/>
                </a:cubicBezTo>
                <a:cubicBezTo>
                  <a:pt x="5281" y="16335"/>
                  <a:pt x="5284" y="16333"/>
                  <a:pt x="5286" y="16334"/>
                </a:cubicBezTo>
                <a:cubicBezTo>
                  <a:pt x="5405" y="16408"/>
                  <a:pt x="5472" y="16386"/>
                  <a:pt x="5577" y="16295"/>
                </a:cubicBezTo>
                <a:cubicBezTo>
                  <a:pt x="5608" y="16264"/>
                  <a:pt x="5628" y="16260"/>
                  <a:pt x="5673" y="16206"/>
                </a:cubicBezTo>
                <a:cubicBezTo>
                  <a:pt x="5866" y="15974"/>
                  <a:pt x="5915" y="15959"/>
                  <a:pt x="6471" y="15949"/>
                </a:cubicBezTo>
                <a:cubicBezTo>
                  <a:pt x="7049" y="15939"/>
                  <a:pt x="7227" y="15995"/>
                  <a:pt x="7247" y="16184"/>
                </a:cubicBezTo>
                <a:cubicBezTo>
                  <a:pt x="7248" y="16194"/>
                  <a:pt x="7254" y="16200"/>
                  <a:pt x="7254" y="16211"/>
                </a:cubicBezTo>
                <a:cubicBezTo>
                  <a:pt x="7254" y="16286"/>
                  <a:pt x="7329" y="16607"/>
                  <a:pt x="7421" y="16925"/>
                </a:cubicBezTo>
                <a:cubicBezTo>
                  <a:pt x="7461" y="17065"/>
                  <a:pt x="7495" y="17185"/>
                  <a:pt x="7517" y="17287"/>
                </a:cubicBezTo>
                <a:cubicBezTo>
                  <a:pt x="7517" y="17290"/>
                  <a:pt x="7516" y="17296"/>
                  <a:pt x="7517" y="17299"/>
                </a:cubicBezTo>
                <a:cubicBezTo>
                  <a:pt x="7518" y="17304"/>
                  <a:pt x="7519" y="17310"/>
                  <a:pt x="7520" y="17315"/>
                </a:cubicBezTo>
                <a:cubicBezTo>
                  <a:pt x="7539" y="17406"/>
                  <a:pt x="7550" y="17480"/>
                  <a:pt x="7552" y="17533"/>
                </a:cubicBezTo>
                <a:cubicBezTo>
                  <a:pt x="7552" y="17541"/>
                  <a:pt x="7549" y="17542"/>
                  <a:pt x="7549" y="17549"/>
                </a:cubicBezTo>
                <a:cubicBezTo>
                  <a:pt x="7548" y="17596"/>
                  <a:pt x="7541" y="17625"/>
                  <a:pt x="7524" y="17627"/>
                </a:cubicBezTo>
                <a:cubicBezTo>
                  <a:pt x="7508" y="17630"/>
                  <a:pt x="7488" y="17618"/>
                  <a:pt x="7456" y="17577"/>
                </a:cubicBezTo>
                <a:cubicBezTo>
                  <a:pt x="7441" y="17557"/>
                  <a:pt x="7388" y="17538"/>
                  <a:pt x="7329" y="17516"/>
                </a:cubicBezTo>
                <a:cubicBezTo>
                  <a:pt x="7312" y="17509"/>
                  <a:pt x="7295" y="17500"/>
                  <a:pt x="7272" y="17494"/>
                </a:cubicBezTo>
                <a:cubicBezTo>
                  <a:pt x="7236" y="17482"/>
                  <a:pt x="7190" y="17471"/>
                  <a:pt x="7148" y="17460"/>
                </a:cubicBezTo>
                <a:cubicBezTo>
                  <a:pt x="7013" y="17443"/>
                  <a:pt x="6840" y="17435"/>
                  <a:pt x="6591" y="17432"/>
                </a:cubicBezTo>
                <a:cubicBezTo>
                  <a:pt x="6348" y="17430"/>
                  <a:pt x="6241" y="17417"/>
                  <a:pt x="6116" y="17404"/>
                </a:cubicBezTo>
                <a:cubicBezTo>
                  <a:pt x="6106" y="17406"/>
                  <a:pt x="6091" y="17409"/>
                  <a:pt x="6081" y="17410"/>
                </a:cubicBezTo>
                <a:cubicBezTo>
                  <a:pt x="6071" y="17411"/>
                  <a:pt x="6062" y="17404"/>
                  <a:pt x="6052" y="17404"/>
                </a:cubicBezTo>
                <a:cubicBezTo>
                  <a:pt x="5859" y="17380"/>
                  <a:pt x="5733" y="17334"/>
                  <a:pt x="5620" y="17226"/>
                </a:cubicBezTo>
                <a:cubicBezTo>
                  <a:pt x="5505" y="17117"/>
                  <a:pt x="5411" y="16991"/>
                  <a:pt x="5411" y="16947"/>
                </a:cubicBezTo>
                <a:cubicBezTo>
                  <a:pt x="5411" y="16942"/>
                  <a:pt x="5407" y="16941"/>
                  <a:pt x="5407" y="16936"/>
                </a:cubicBezTo>
                <a:cubicBezTo>
                  <a:pt x="5354" y="16906"/>
                  <a:pt x="5308" y="16897"/>
                  <a:pt x="5272" y="16914"/>
                </a:cubicBezTo>
                <a:cubicBezTo>
                  <a:pt x="5271" y="16915"/>
                  <a:pt x="5270" y="16913"/>
                  <a:pt x="5269" y="16914"/>
                </a:cubicBezTo>
                <a:cubicBezTo>
                  <a:pt x="5250" y="16936"/>
                  <a:pt x="5231" y="16968"/>
                  <a:pt x="5223" y="17003"/>
                </a:cubicBezTo>
                <a:cubicBezTo>
                  <a:pt x="5205" y="17076"/>
                  <a:pt x="5142" y="17131"/>
                  <a:pt x="5081" y="17131"/>
                </a:cubicBezTo>
                <a:cubicBezTo>
                  <a:pt x="5020" y="17131"/>
                  <a:pt x="4921" y="17214"/>
                  <a:pt x="4861" y="17315"/>
                </a:cubicBezTo>
                <a:cubicBezTo>
                  <a:pt x="4801" y="17417"/>
                  <a:pt x="4724" y="17476"/>
                  <a:pt x="4691" y="17443"/>
                </a:cubicBezTo>
                <a:cubicBezTo>
                  <a:pt x="4657" y="17411"/>
                  <a:pt x="4631" y="17449"/>
                  <a:pt x="4631" y="17527"/>
                </a:cubicBezTo>
                <a:cubicBezTo>
                  <a:pt x="4631" y="17703"/>
                  <a:pt x="4267" y="17954"/>
                  <a:pt x="4088" y="17901"/>
                </a:cubicBezTo>
                <a:cubicBezTo>
                  <a:pt x="4021" y="17880"/>
                  <a:pt x="3958" y="17893"/>
                  <a:pt x="3936" y="17929"/>
                </a:cubicBezTo>
                <a:cubicBezTo>
                  <a:pt x="3931" y="17945"/>
                  <a:pt x="3929" y="17961"/>
                  <a:pt x="3932" y="17973"/>
                </a:cubicBezTo>
                <a:cubicBezTo>
                  <a:pt x="3934" y="17977"/>
                  <a:pt x="3932" y="17981"/>
                  <a:pt x="3936" y="17984"/>
                </a:cubicBezTo>
                <a:cubicBezTo>
                  <a:pt x="3938" y="17989"/>
                  <a:pt x="3946" y="17992"/>
                  <a:pt x="3950" y="17995"/>
                </a:cubicBezTo>
                <a:cubicBezTo>
                  <a:pt x="3964" y="18004"/>
                  <a:pt x="3980" y="18012"/>
                  <a:pt x="4003" y="18012"/>
                </a:cubicBezTo>
                <a:cubicBezTo>
                  <a:pt x="4148" y="18012"/>
                  <a:pt x="4194" y="18105"/>
                  <a:pt x="4120" y="18246"/>
                </a:cubicBezTo>
                <a:cubicBezTo>
                  <a:pt x="4072" y="18336"/>
                  <a:pt x="4078" y="18363"/>
                  <a:pt x="4145" y="18363"/>
                </a:cubicBezTo>
                <a:cubicBezTo>
                  <a:pt x="4193" y="18363"/>
                  <a:pt x="4248" y="18324"/>
                  <a:pt x="4265" y="18280"/>
                </a:cubicBezTo>
                <a:cubicBezTo>
                  <a:pt x="4284" y="18232"/>
                  <a:pt x="4364" y="18231"/>
                  <a:pt x="4460" y="18274"/>
                </a:cubicBezTo>
                <a:cubicBezTo>
                  <a:pt x="4520" y="18301"/>
                  <a:pt x="4575" y="18307"/>
                  <a:pt x="4627" y="18308"/>
                </a:cubicBezTo>
                <a:cubicBezTo>
                  <a:pt x="4671" y="18299"/>
                  <a:pt x="4718" y="18290"/>
                  <a:pt x="4762" y="18274"/>
                </a:cubicBezTo>
                <a:cubicBezTo>
                  <a:pt x="4817" y="18243"/>
                  <a:pt x="4861" y="18201"/>
                  <a:pt x="4879" y="18129"/>
                </a:cubicBezTo>
                <a:cubicBezTo>
                  <a:pt x="4896" y="18058"/>
                  <a:pt x="4938" y="18027"/>
                  <a:pt x="4974" y="18062"/>
                </a:cubicBezTo>
                <a:cubicBezTo>
                  <a:pt x="5049" y="18135"/>
                  <a:pt x="5542" y="18136"/>
                  <a:pt x="5932" y="18062"/>
                </a:cubicBezTo>
                <a:cubicBezTo>
                  <a:pt x="6141" y="18023"/>
                  <a:pt x="6204" y="18041"/>
                  <a:pt x="6230" y="18146"/>
                </a:cubicBezTo>
                <a:cubicBezTo>
                  <a:pt x="6250" y="18231"/>
                  <a:pt x="6285" y="18251"/>
                  <a:pt x="6325" y="18202"/>
                </a:cubicBezTo>
                <a:cubicBezTo>
                  <a:pt x="6404" y="18105"/>
                  <a:pt x="7619" y="18168"/>
                  <a:pt x="7619" y="18269"/>
                </a:cubicBezTo>
                <a:cubicBezTo>
                  <a:pt x="7619" y="18279"/>
                  <a:pt x="7781" y="18304"/>
                  <a:pt x="7981" y="18319"/>
                </a:cubicBezTo>
                <a:cubicBezTo>
                  <a:pt x="8181" y="18334"/>
                  <a:pt x="8524" y="18368"/>
                  <a:pt x="8747" y="18397"/>
                </a:cubicBezTo>
                <a:cubicBezTo>
                  <a:pt x="8970" y="18426"/>
                  <a:pt x="9148" y="18414"/>
                  <a:pt x="9141" y="18374"/>
                </a:cubicBezTo>
                <a:cubicBezTo>
                  <a:pt x="9140" y="18374"/>
                  <a:pt x="9144" y="18370"/>
                  <a:pt x="9144" y="18369"/>
                </a:cubicBezTo>
                <a:cubicBezTo>
                  <a:pt x="9142" y="18367"/>
                  <a:pt x="9127" y="18365"/>
                  <a:pt x="9126" y="18363"/>
                </a:cubicBezTo>
                <a:cubicBezTo>
                  <a:pt x="9114" y="18333"/>
                  <a:pt x="9192" y="18197"/>
                  <a:pt x="9297" y="18057"/>
                </a:cubicBezTo>
                <a:cubicBezTo>
                  <a:pt x="9327" y="18006"/>
                  <a:pt x="9350" y="17960"/>
                  <a:pt x="9385" y="17906"/>
                </a:cubicBezTo>
                <a:cubicBezTo>
                  <a:pt x="9455" y="17799"/>
                  <a:pt x="9509" y="17683"/>
                  <a:pt x="9562" y="17566"/>
                </a:cubicBezTo>
                <a:cubicBezTo>
                  <a:pt x="9587" y="17510"/>
                  <a:pt x="9613" y="17453"/>
                  <a:pt x="9637" y="17393"/>
                </a:cubicBezTo>
                <a:cubicBezTo>
                  <a:pt x="9685" y="17266"/>
                  <a:pt x="9727" y="17137"/>
                  <a:pt x="9761" y="16992"/>
                </a:cubicBezTo>
                <a:cubicBezTo>
                  <a:pt x="9819" y="16745"/>
                  <a:pt x="9869" y="16540"/>
                  <a:pt x="9896" y="16429"/>
                </a:cubicBezTo>
                <a:cubicBezTo>
                  <a:pt x="9903" y="16383"/>
                  <a:pt x="9908" y="16332"/>
                  <a:pt x="9921" y="16312"/>
                </a:cubicBezTo>
                <a:cubicBezTo>
                  <a:pt x="9922" y="16310"/>
                  <a:pt x="9920" y="16297"/>
                  <a:pt x="9921" y="16295"/>
                </a:cubicBezTo>
                <a:cubicBezTo>
                  <a:pt x="9936" y="16215"/>
                  <a:pt x="9953" y="16096"/>
                  <a:pt x="9956" y="15994"/>
                </a:cubicBezTo>
                <a:cubicBezTo>
                  <a:pt x="9957" y="15950"/>
                  <a:pt x="9965" y="15914"/>
                  <a:pt x="9974" y="15883"/>
                </a:cubicBezTo>
                <a:cubicBezTo>
                  <a:pt x="9982" y="15852"/>
                  <a:pt x="9994" y="15829"/>
                  <a:pt x="10013" y="15804"/>
                </a:cubicBezTo>
                <a:cubicBezTo>
                  <a:pt x="10015" y="15802"/>
                  <a:pt x="10014" y="15796"/>
                  <a:pt x="10016" y="15793"/>
                </a:cubicBezTo>
                <a:cubicBezTo>
                  <a:pt x="10061" y="15741"/>
                  <a:pt x="10136" y="15697"/>
                  <a:pt x="10268" y="15637"/>
                </a:cubicBezTo>
                <a:cubicBezTo>
                  <a:pt x="10410" y="15572"/>
                  <a:pt x="10489" y="15535"/>
                  <a:pt x="10541" y="15464"/>
                </a:cubicBezTo>
                <a:cubicBezTo>
                  <a:pt x="10594" y="15394"/>
                  <a:pt x="10620" y="15290"/>
                  <a:pt x="10662" y="15108"/>
                </a:cubicBezTo>
                <a:cubicBezTo>
                  <a:pt x="10778" y="14603"/>
                  <a:pt x="10934" y="14186"/>
                  <a:pt x="11115" y="13842"/>
                </a:cubicBezTo>
                <a:cubicBezTo>
                  <a:pt x="11200" y="13681"/>
                  <a:pt x="11292" y="13542"/>
                  <a:pt x="11388" y="13418"/>
                </a:cubicBezTo>
                <a:cubicBezTo>
                  <a:pt x="11430" y="13363"/>
                  <a:pt x="11476" y="13322"/>
                  <a:pt x="11520" y="13274"/>
                </a:cubicBezTo>
                <a:cubicBezTo>
                  <a:pt x="11566" y="13224"/>
                  <a:pt x="11609" y="13170"/>
                  <a:pt x="11658" y="13129"/>
                </a:cubicBezTo>
                <a:cubicBezTo>
                  <a:pt x="11689" y="13101"/>
                  <a:pt x="11719" y="13062"/>
                  <a:pt x="11750" y="13039"/>
                </a:cubicBezTo>
                <a:cubicBezTo>
                  <a:pt x="12322" y="12618"/>
                  <a:pt x="13088" y="12840"/>
                  <a:pt x="13612" y="13580"/>
                </a:cubicBezTo>
                <a:cubicBezTo>
                  <a:pt x="13772" y="13806"/>
                  <a:pt x="13951" y="14156"/>
                  <a:pt x="14104" y="14517"/>
                </a:cubicBezTo>
                <a:cubicBezTo>
                  <a:pt x="14167" y="14662"/>
                  <a:pt x="14228" y="14805"/>
                  <a:pt x="14278" y="14957"/>
                </a:cubicBezTo>
                <a:cubicBezTo>
                  <a:pt x="14311" y="15056"/>
                  <a:pt x="14340" y="15159"/>
                  <a:pt x="14367" y="15258"/>
                </a:cubicBezTo>
                <a:cubicBezTo>
                  <a:pt x="14381" y="15309"/>
                  <a:pt x="14403" y="15368"/>
                  <a:pt x="14413" y="15414"/>
                </a:cubicBezTo>
                <a:cubicBezTo>
                  <a:pt x="14435" y="15513"/>
                  <a:pt x="14461" y="15578"/>
                  <a:pt x="14491" y="15643"/>
                </a:cubicBezTo>
                <a:cubicBezTo>
                  <a:pt x="14499" y="15660"/>
                  <a:pt x="14503" y="15689"/>
                  <a:pt x="14512" y="15704"/>
                </a:cubicBezTo>
                <a:cubicBezTo>
                  <a:pt x="14554" y="15778"/>
                  <a:pt x="14607" y="15832"/>
                  <a:pt x="14675" y="15877"/>
                </a:cubicBezTo>
                <a:cubicBezTo>
                  <a:pt x="14752" y="15927"/>
                  <a:pt x="14793" y="15962"/>
                  <a:pt x="14810" y="16000"/>
                </a:cubicBezTo>
                <a:cubicBezTo>
                  <a:pt x="14819" y="16018"/>
                  <a:pt x="14821" y="16035"/>
                  <a:pt x="14817" y="16055"/>
                </a:cubicBezTo>
                <a:cubicBezTo>
                  <a:pt x="14814" y="16077"/>
                  <a:pt x="14807" y="16100"/>
                  <a:pt x="14792" y="16128"/>
                </a:cubicBezTo>
                <a:cubicBezTo>
                  <a:pt x="14755" y="16198"/>
                  <a:pt x="14689" y="16256"/>
                  <a:pt x="14647" y="16256"/>
                </a:cubicBezTo>
                <a:cubicBezTo>
                  <a:pt x="14626" y="16256"/>
                  <a:pt x="14608" y="16263"/>
                  <a:pt x="14594" y="16278"/>
                </a:cubicBezTo>
                <a:cubicBezTo>
                  <a:pt x="14581" y="16292"/>
                  <a:pt x="14573" y="16313"/>
                  <a:pt x="14572" y="16334"/>
                </a:cubicBezTo>
                <a:cubicBezTo>
                  <a:pt x="14575" y="16374"/>
                  <a:pt x="14740" y="16386"/>
                  <a:pt x="14955" y="16368"/>
                </a:cubicBezTo>
                <a:cubicBezTo>
                  <a:pt x="14974" y="16365"/>
                  <a:pt x="14990" y="16369"/>
                  <a:pt x="15009" y="16368"/>
                </a:cubicBezTo>
                <a:cubicBezTo>
                  <a:pt x="15110" y="16357"/>
                  <a:pt x="15202" y="16351"/>
                  <a:pt x="15282" y="16356"/>
                </a:cubicBezTo>
                <a:cubicBezTo>
                  <a:pt x="15355" y="16359"/>
                  <a:pt x="15395" y="16370"/>
                  <a:pt x="15427" y="16384"/>
                </a:cubicBezTo>
                <a:cubicBezTo>
                  <a:pt x="15430" y="16386"/>
                  <a:pt x="15442" y="16388"/>
                  <a:pt x="15445" y="16390"/>
                </a:cubicBezTo>
                <a:cubicBezTo>
                  <a:pt x="15494" y="16424"/>
                  <a:pt x="15735" y="16452"/>
                  <a:pt x="15998" y="16462"/>
                </a:cubicBezTo>
                <a:cubicBezTo>
                  <a:pt x="16020" y="16462"/>
                  <a:pt x="16035" y="16463"/>
                  <a:pt x="16058" y="16462"/>
                </a:cubicBezTo>
                <a:cubicBezTo>
                  <a:pt x="16235" y="16453"/>
                  <a:pt x="16377" y="16459"/>
                  <a:pt x="16487" y="16473"/>
                </a:cubicBezTo>
                <a:lnTo>
                  <a:pt x="16664" y="16473"/>
                </a:lnTo>
                <a:lnTo>
                  <a:pt x="16664" y="16518"/>
                </a:lnTo>
                <a:cubicBezTo>
                  <a:pt x="16665" y="16519"/>
                  <a:pt x="16671" y="16523"/>
                  <a:pt x="16671" y="16524"/>
                </a:cubicBezTo>
                <a:cubicBezTo>
                  <a:pt x="16738" y="16611"/>
                  <a:pt x="16729" y="16888"/>
                  <a:pt x="16664" y="17020"/>
                </a:cubicBezTo>
                <a:lnTo>
                  <a:pt x="16664" y="17087"/>
                </a:lnTo>
                <a:lnTo>
                  <a:pt x="16303" y="17142"/>
                </a:lnTo>
                <a:cubicBezTo>
                  <a:pt x="16255" y="17150"/>
                  <a:pt x="16139" y="17161"/>
                  <a:pt x="16069" y="17170"/>
                </a:cubicBezTo>
                <a:cubicBezTo>
                  <a:pt x="15935" y="17191"/>
                  <a:pt x="15817" y="17212"/>
                  <a:pt x="15661" y="17232"/>
                </a:cubicBezTo>
                <a:cubicBezTo>
                  <a:pt x="14729" y="17348"/>
                  <a:pt x="14708" y="17356"/>
                  <a:pt x="14689" y="17561"/>
                </a:cubicBezTo>
                <a:lnTo>
                  <a:pt x="14672" y="17767"/>
                </a:lnTo>
                <a:lnTo>
                  <a:pt x="15136" y="17711"/>
                </a:lnTo>
                <a:cubicBezTo>
                  <a:pt x="15971" y="17608"/>
                  <a:pt x="16272" y="17550"/>
                  <a:pt x="16331" y="17477"/>
                </a:cubicBezTo>
                <a:cubicBezTo>
                  <a:pt x="16389" y="17405"/>
                  <a:pt x="16482" y="17417"/>
                  <a:pt x="16636" y="17510"/>
                </a:cubicBezTo>
                <a:cubicBezTo>
                  <a:pt x="16682" y="17538"/>
                  <a:pt x="16838" y="17581"/>
                  <a:pt x="16980" y="17611"/>
                </a:cubicBezTo>
                <a:cubicBezTo>
                  <a:pt x="17075" y="17631"/>
                  <a:pt x="17134" y="17637"/>
                  <a:pt x="17178" y="17627"/>
                </a:cubicBezTo>
                <a:cubicBezTo>
                  <a:pt x="17220" y="17614"/>
                  <a:pt x="17246" y="17589"/>
                  <a:pt x="17264" y="17538"/>
                </a:cubicBezTo>
                <a:cubicBezTo>
                  <a:pt x="17267" y="17528"/>
                  <a:pt x="17279" y="17520"/>
                  <a:pt x="17285" y="17510"/>
                </a:cubicBezTo>
                <a:cubicBezTo>
                  <a:pt x="17330" y="17396"/>
                  <a:pt x="17456" y="17372"/>
                  <a:pt x="17558" y="17421"/>
                </a:cubicBezTo>
                <a:cubicBezTo>
                  <a:pt x="17606" y="17440"/>
                  <a:pt x="17647" y="17484"/>
                  <a:pt x="17675" y="17555"/>
                </a:cubicBezTo>
                <a:cubicBezTo>
                  <a:pt x="17676" y="17561"/>
                  <a:pt x="17681" y="17565"/>
                  <a:pt x="17682" y="17572"/>
                </a:cubicBezTo>
                <a:cubicBezTo>
                  <a:pt x="17684" y="17587"/>
                  <a:pt x="17693" y="17592"/>
                  <a:pt x="17696" y="17605"/>
                </a:cubicBezTo>
                <a:cubicBezTo>
                  <a:pt x="17700" y="17619"/>
                  <a:pt x="17706" y="17623"/>
                  <a:pt x="17710" y="17639"/>
                </a:cubicBezTo>
                <a:cubicBezTo>
                  <a:pt x="17712" y="17645"/>
                  <a:pt x="17709" y="17644"/>
                  <a:pt x="17710" y="17650"/>
                </a:cubicBezTo>
                <a:cubicBezTo>
                  <a:pt x="17733" y="17699"/>
                  <a:pt x="17764" y="17725"/>
                  <a:pt x="17813" y="17700"/>
                </a:cubicBezTo>
                <a:cubicBezTo>
                  <a:pt x="17951" y="17631"/>
                  <a:pt x="18161" y="18245"/>
                  <a:pt x="18079" y="18475"/>
                </a:cubicBezTo>
                <a:cubicBezTo>
                  <a:pt x="18049" y="18559"/>
                  <a:pt x="18000" y="18606"/>
                  <a:pt x="17969" y="18575"/>
                </a:cubicBezTo>
                <a:cubicBezTo>
                  <a:pt x="17882" y="18490"/>
                  <a:pt x="18059" y="18979"/>
                  <a:pt x="18253" y="19361"/>
                </a:cubicBezTo>
                <a:cubicBezTo>
                  <a:pt x="18283" y="19421"/>
                  <a:pt x="18306" y="19476"/>
                  <a:pt x="18331" y="19534"/>
                </a:cubicBezTo>
                <a:cubicBezTo>
                  <a:pt x="18338" y="19550"/>
                  <a:pt x="18342" y="19562"/>
                  <a:pt x="18348" y="19579"/>
                </a:cubicBezTo>
                <a:cubicBezTo>
                  <a:pt x="18391" y="19683"/>
                  <a:pt x="18423" y="19777"/>
                  <a:pt x="18423" y="19813"/>
                </a:cubicBezTo>
                <a:cubicBezTo>
                  <a:pt x="18423" y="20005"/>
                  <a:pt x="18559" y="20105"/>
                  <a:pt x="18873" y="20147"/>
                </a:cubicBezTo>
                <a:cubicBezTo>
                  <a:pt x="19042" y="20170"/>
                  <a:pt x="19327" y="20234"/>
                  <a:pt x="19511" y="20287"/>
                </a:cubicBezTo>
                <a:cubicBezTo>
                  <a:pt x="19695" y="20339"/>
                  <a:pt x="19910" y="20391"/>
                  <a:pt x="19987" y="20409"/>
                </a:cubicBezTo>
                <a:cubicBezTo>
                  <a:pt x="20063" y="20427"/>
                  <a:pt x="20150" y="20453"/>
                  <a:pt x="20174" y="20459"/>
                </a:cubicBezTo>
                <a:cubicBezTo>
                  <a:pt x="20237" y="20476"/>
                  <a:pt x="20628" y="19991"/>
                  <a:pt x="20983" y="19462"/>
                </a:cubicBezTo>
                <a:cubicBezTo>
                  <a:pt x="21089" y="19304"/>
                  <a:pt x="21136" y="19249"/>
                  <a:pt x="21185" y="19194"/>
                </a:cubicBezTo>
                <a:cubicBezTo>
                  <a:pt x="21182" y="19127"/>
                  <a:pt x="21226" y="19089"/>
                  <a:pt x="21277" y="19105"/>
                </a:cubicBezTo>
                <a:cubicBezTo>
                  <a:pt x="21306" y="19101"/>
                  <a:pt x="21329" y="19122"/>
                  <a:pt x="21355" y="19177"/>
                </a:cubicBezTo>
                <a:cubicBezTo>
                  <a:pt x="21356" y="19178"/>
                  <a:pt x="21355" y="19182"/>
                  <a:pt x="21355" y="19183"/>
                </a:cubicBezTo>
                <a:cubicBezTo>
                  <a:pt x="21356" y="19184"/>
                  <a:pt x="21358" y="19182"/>
                  <a:pt x="21359" y="19183"/>
                </a:cubicBezTo>
                <a:cubicBezTo>
                  <a:pt x="21375" y="19217"/>
                  <a:pt x="21398" y="19248"/>
                  <a:pt x="21423" y="19272"/>
                </a:cubicBezTo>
                <a:cubicBezTo>
                  <a:pt x="21440" y="19279"/>
                  <a:pt x="21454" y="19272"/>
                  <a:pt x="21465" y="19244"/>
                </a:cubicBezTo>
                <a:cubicBezTo>
                  <a:pt x="21485" y="19192"/>
                  <a:pt x="21525" y="19172"/>
                  <a:pt x="21554" y="19200"/>
                </a:cubicBezTo>
                <a:cubicBezTo>
                  <a:pt x="21565" y="19211"/>
                  <a:pt x="21574" y="18870"/>
                  <a:pt x="21582" y="18553"/>
                </a:cubicBezTo>
                <a:cubicBezTo>
                  <a:pt x="21590" y="18236"/>
                  <a:pt x="21597" y="17850"/>
                  <a:pt x="21600" y="17282"/>
                </a:cubicBezTo>
                <a:cubicBezTo>
                  <a:pt x="21600" y="17252"/>
                  <a:pt x="21600" y="17223"/>
                  <a:pt x="21600" y="17193"/>
                </a:cubicBezTo>
                <a:cubicBezTo>
                  <a:pt x="21600" y="17177"/>
                  <a:pt x="21600" y="17170"/>
                  <a:pt x="21600" y="17154"/>
                </a:cubicBezTo>
                <a:cubicBezTo>
                  <a:pt x="21592" y="15865"/>
                  <a:pt x="21577" y="15035"/>
                  <a:pt x="21547" y="15046"/>
                </a:cubicBezTo>
                <a:cubicBezTo>
                  <a:pt x="21513" y="15058"/>
                  <a:pt x="21439" y="14878"/>
                  <a:pt x="21380" y="14645"/>
                </a:cubicBezTo>
                <a:cubicBezTo>
                  <a:pt x="21063" y="13402"/>
                  <a:pt x="20307" y="12517"/>
                  <a:pt x="19589" y="12549"/>
                </a:cubicBezTo>
                <a:cubicBezTo>
                  <a:pt x="19428" y="12556"/>
                  <a:pt x="19303" y="12512"/>
                  <a:pt x="19263" y="12437"/>
                </a:cubicBezTo>
                <a:cubicBezTo>
                  <a:pt x="19212" y="12339"/>
                  <a:pt x="19252" y="12281"/>
                  <a:pt x="19469" y="12131"/>
                </a:cubicBezTo>
                <a:cubicBezTo>
                  <a:pt x="19805" y="11897"/>
                  <a:pt x="20183" y="11803"/>
                  <a:pt x="20284" y="11936"/>
                </a:cubicBezTo>
                <a:cubicBezTo>
                  <a:pt x="20326" y="11990"/>
                  <a:pt x="20377" y="12013"/>
                  <a:pt x="20394" y="11986"/>
                </a:cubicBezTo>
                <a:cubicBezTo>
                  <a:pt x="20412" y="11958"/>
                  <a:pt x="20561" y="12040"/>
                  <a:pt x="20728" y="12164"/>
                </a:cubicBezTo>
                <a:cubicBezTo>
                  <a:pt x="20894" y="12288"/>
                  <a:pt x="21151" y="12402"/>
                  <a:pt x="21302" y="12415"/>
                </a:cubicBezTo>
                <a:lnTo>
                  <a:pt x="21557" y="12432"/>
                </a:lnTo>
                <a:cubicBezTo>
                  <a:pt x="21522" y="12083"/>
                  <a:pt x="21462" y="11933"/>
                  <a:pt x="21359" y="11807"/>
                </a:cubicBezTo>
                <a:lnTo>
                  <a:pt x="21355" y="11807"/>
                </a:lnTo>
                <a:cubicBezTo>
                  <a:pt x="21352" y="11803"/>
                  <a:pt x="21348" y="11795"/>
                  <a:pt x="21345" y="11791"/>
                </a:cubicBezTo>
                <a:cubicBezTo>
                  <a:pt x="21318" y="11760"/>
                  <a:pt x="21288" y="11729"/>
                  <a:pt x="21256" y="11696"/>
                </a:cubicBezTo>
                <a:cubicBezTo>
                  <a:pt x="21243" y="11681"/>
                  <a:pt x="21224" y="11671"/>
                  <a:pt x="21210" y="11657"/>
                </a:cubicBezTo>
                <a:cubicBezTo>
                  <a:pt x="21093" y="11540"/>
                  <a:pt x="20902" y="11382"/>
                  <a:pt x="20770" y="11300"/>
                </a:cubicBezTo>
                <a:cubicBezTo>
                  <a:pt x="20529" y="11150"/>
                  <a:pt x="20399" y="11127"/>
                  <a:pt x="19338" y="11027"/>
                </a:cubicBezTo>
                <a:cubicBezTo>
                  <a:pt x="19331" y="11026"/>
                  <a:pt x="19323" y="11028"/>
                  <a:pt x="19316" y="11027"/>
                </a:cubicBezTo>
                <a:cubicBezTo>
                  <a:pt x="19283" y="11023"/>
                  <a:pt x="19278" y="11019"/>
                  <a:pt x="19246" y="11016"/>
                </a:cubicBezTo>
                <a:cubicBezTo>
                  <a:pt x="18977" y="10988"/>
                  <a:pt x="18680" y="10951"/>
                  <a:pt x="18575" y="10927"/>
                </a:cubicBezTo>
                <a:cubicBezTo>
                  <a:pt x="18502" y="10910"/>
                  <a:pt x="18447" y="10915"/>
                  <a:pt x="18391" y="10932"/>
                </a:cubicBezTo>
                <a:cubicBezTo>
                  <a:pt x="18363" y="10950"/>
                  <a:pt x="18341" y="10957"/>
                  <a:pt x="18306" y="10988"/>
                </a:cubicBezTo>
                <a:cubicBezTo>
                  <a:pt x="18188" y="11091"/>
                  <a:pt x="18130" y="11127"/>
                  <a:pt x="18051" y="11189"/>
                </a:cubicBezTo>
                <a:cubicBezTo>
                  <a:pt x="17966" y="11266"/>
                  <a:pt x="17871" y="11356"/>
                  <a:pt x="17824" y="11378"/>
                </a:cubicBezTo>
                <a:cubicBezTo>
                  <a:pt x="17800" y="11389"/>
                  <a:pt x="17783" y="11381"/>
                  <a:pt x="17763" y="11378"/>
                </a:cubicBezTo>
                <a:cubicBezTo>
                  <a:pt x="17751" y="11380"/>
                  <a:pt x="17741" y="11374"/>
                  <a:pt x="17732" y="11372"/>
                </a:cubicBezTo>
                <a:cubicBezTo>
                  <a:pt x="17726" y="11369"/>
                  <a:pt x="17719" y="11372"/>
                  <a:pt x="17714" y="11367"/>
                </a:cubicBezTo>
                <a:cubicBezTo>
                  <a:pt x="17704" y="11362"/>
                  <a:pt x="17692" y="11361"/>
                  <a:pt x="17685" y="11350"/>
                </a:cubicBezTo>
                <a:cubicBezTo>
                  <a:pt x="17682" y="11345"/>
                  <a:pt x="17678" y="11296"/>
                  <a:pt x="17675" y="11283"/>
                </a:cubicBezTo>
                <a:cubicBezTo>
                  <a:pt x="17626" y="11160"/>
                  <a:pt x="17606" y="10924"/>
                  <a:pt x="17625" y="10542"/>
                </a:cubicBezTo>
                <a:cubicBezTo>
                  <a:pt x="17624" y="10485"/>
                  <a:pt x="17622" y="10444"/>
                  <a:pt x="17622" y="10386"/>
                </a:cubicBezTo>
                <a:cubicBezTo>
                  <a:pt x="17620" y="10159"/>
                  <a:pt x="17614" y="9991"/>
                  <a:pt x="17604" y="9839"/>
                </a:cubicBezTo>
                <a:cubicBezTo>
                  <a:pt x="17598" y="9788"/>
                  <a:pt x="17597" y="9723"/>
                  <a:pt x="17590" y="9683"/>
                </a:cubicBezTo>
                <a:cubicBezTo>
                  <a:pt x="17537" y="9373"/>
                  <a:pt x="17474" y="9261"/>
                  <a:pt x="17217" y="9003"/>
                </a:cubicBezTo>
                <a:cubicBezTo>
                  <a:pt x="17121" y="8906"/>
                  <a:pt x="17036" y="8826"/>
                  <a:pt x="16952" y="8758"/>
                </a:cubicBezTo>
                <a:cubicBezTo>
                  <a:pt x="16950" y="8757"/>
                  <a:pt x="16949" y="8753"/>
                  <a:pt x="16948" y="8752"/>
                </a:cubicBezTo>
                <a:cubicBezTo>
                  <a:pt x="16916" y="8727"/>
                  <a:pt x="16889" y="8718"/>
                  <a:pt x="16859" y="8697"/>
                </a:cubicBezTo>
                <a:cubicBezTo>
                  <a:pt x="16787" y="8645"/>
                  <a:pt x="16714" y="8595"/>
                  <a:pt x="16636" y="8557"/>
                </a:cubicBezTo>
                <a:cubicBezTo>
                  <a:pt x="16544" y="8513"/>
                  <a:pt x="16443" y="8478"/>
                  <a:pt x="16327" y="8446"/>
                </a:cubicBezTo>
                <a:cubicBezTo>
                  <a:pt x="16279" y="8432"/>
                  <a:pt x="16211" y="8414"/>
                  <a:pt x="16154" y="8401"/>
                </a:cubicBezTo>
                <a:cubicBezTo>
                  <a:pt x="16055" y="8379"/>
                  <a:pt x="15963" y="8361"/>
                  <a:pt x="15838" y="8340"/>
                </a:cubicBezTo>
                <a:cubicBezTo>
                  <a:pt x="15486" y="8281"/>
                  <a:pt x="15157" y="8175"/>
                  <a:pt x="15083" y="8100"/>
                </a:cubicBezTo>
                <a:lnTo>
                  <a:pt x="14952" y="7972"/>
                </a:lnTo>
                <a:lnTo>
                  <a:pt x="15083" y="7810"/>
                </a:lnTo>
                <a:cubicBezTo>
                  <a:pt x="15119" y="7767"/>
                  <a:pt x="15142" y="7727"/>
                  <a:pt x="15154" y="7699"/>
                </a:cubicBezTo>
                <a:cubicBezTo>
                  <a:pt x="15165" y="7670"/>
                  <a:pt x="15162" y="7655"/>
                  <a:pt x="15143" y="7654"/>
                </a:cubicBezTo>
                <a:cubicBezTo>
                  <a:pt x="15126" y="7654"/>
                  <a:pt x="15105" y="7621"/>
                  <a:pt x="15079" y="7576"/>
                </a:cubicBezTo>
                <a:cubicBezTo>
                  <a:pt x="15054" y="7532"/>
                  <a:pt x="15027" y="7475"/>
                  <a:pt x="15001" y="7409"/>
                </a:cubicBezTo>
                <a:cubicBezTo>
                  <a:pt x="14950" y="7277"/>
                  <a:pt x="14906" y="7124"/>
                  <a:pt x="14906" y="7035"/>
                </a:cubicBezTo>
                <a:cubicBezTo>
                  <a:pt x="14906" y="7008"/>
                  <a:pt x="14922" y="6962"/>
                  <a:pt x="14948" y="6907"/>
                </a:cubicBezTo>
                <a:cubicBezTo>
                  <a:pt x="14974" y="6853"/>
                  <a:pt x="15006" y="6790"/>
                  <a:pt x="15044" y="6734"/>
                </a:cubicBezTo>
                <a:lnTo>
                  <a:pt x="15186" y="6534"/>
                </a:lnTo>
                <a:lnTo>
                  <a:pt x="15069" y="6299"/>
                </a:lnTo>
                <a:cubicBezTo>
                  <a:pt x="15005" y="6172"/>
                  <a:pt x="14976" y="6064"/>
                  <a:pt x="15001" y="6060"/>
                </a:cubicBezTo>
                <a:cubicBezTo>
                  <a:pt x="15005" y="6059"/>
                  <a:pt x="14986" y="6050"/>
                  <a:pt x="14987" y="6049"/>
                </a:cubicBezTo>
                <a:cubicBezTo>
                  <a:pt x="14996" y="6039"/>
                  <a:pt x="14960" y="6017"/>
                  <a:pt x="14877" y="5987"/>
                </a:cubicBezTo>
                <a:cubicBezTo>
                  <a:pt x="14854" y="5979"/>
                  <a:pt x="14846" y="5964"/>
                  <a:pt x="14828" y="5954"/>
                </a:cubicBezTo>
                <a:lnTo>
                  <a:pt x="14792" y="5937"/>
                </a:lnTo>
                <a:lnTo>
                  <a:pt x="14792" y="5926"/>
                </a:lnTo>
                <a:cubicBezTo>
                  <a:pt x="14751" y="5889"/>
                  <a:pt x="14724" y="5849"/>
                  <a:pt x="14732" y="5798"/>
                </a:cubicBezTo>
                <a:cubicBezTo>
                  <a:pt x="14743" y="5728"/>
                  <a:pt x="14756" y="5078"/>
                  <a:pt x="14760" y="4354"/>
                </a:cubicBezTo>
                <a:cubicBezTo>
                  <a:pt x="14766" y="3292"/>
                  <a:pt x="14748" y="3019"/>
                  <a:pt x="14682" y="2938"/>
                </a:cubicBezTo>
                <a:cubicBezTo>
                  <a:pt x="14616" y="2857"/>
                  <a:pt x="14615" y="2816"/>
                  <a:pt x="14672" y="2709"/>
                </a:cubicBezTo>
                <a:cubicBezTo>
                  <a:pt x="14710" y="2636"/>
                  <a:pt x="14743" y="2442"/>
                  <a:pt x="14743" y="2280"/>
                </a:cubicBezTo>
                <a:cubicBezTo>
                  <a:pt x="14742" y="2118"/>
                  <a:pt x="14749" y="1867"/>
                  <a:pt x="14760" y="1722"/>
                </a:cubicBezTo>
                <a:cubicBezTo>
                  <a:pt x="14767" y="1638"/>
                  <a:pt x="14760" y="1557"/>
                  <a:pt x="14746" y="1483"/>
                </a:cubicBezTo>
                <a:cubicBezTo>
                  <a:pt x="14746" y="1481"/>
                  <a:pt x="14746" y="1479"/>
                  <a:pt x="14746" y="1477"/>
                </a:cubicBezTo>
                <a:cubicBezTo>
                  <a:pt x="14731" y="1401"/>
                  <a:pt x="14708" y="1328"/>
                  <a:pt x="14672" y="1265"/>
                </a:cubicBezTo>
                <a:lnTo>
                  <a:pt x="14590" y="1126"/>
                </a:lnTo>
                <a:lnTo>
                  <a:pt x="14544" y="1070"/>
                </a:lnTo>
                <a:lnTo>
                  <a:pt x="14650" y="1003"/>
                </a:lnTo>
                <a:lnTo>
                  <a:pt x="14739" y="931"/>
                </a:lnTo>
                <a:cubicBezTo>
                  <a:pt x="14831" y="856"/>
                  <a:pt x="14887" y="788"/>
                  <a:pt x="14884" y="764"/>
                </a:cubicBezTo>
                <a:cubicBezTo>
                  <a:pt x="14880" y="758"/>
                  <a:pt x="14879" y="753"/>
                  <a:pt x="14870" y="747"/>
                </a:cubicBezTo>
                <a:cubicBezTo>
                  <a:pt x="14840" y="724"/>
                  <a:pt x="14626" y="664"/>
                  <a:pt x="14363" y="602"/>
                </a:cubicBezTo>
                <a:cubicBezTo>
                  <a:pt x="14313" y="591"/>
                  <a:pt x="14258" y="581"/>
                  <a:pt x="14197" y="568"/>
                </a:cubicBezTo>
                <a:cubicBezTo>
                  <a:pt x="14014" y="528"/>
                  <a:pt x="13848" y="493"/>
                  <a:pt x="13682" y="463"/>
                </a:cubicBezTo>
                <a:cubicBezTo>
                  <a:pt x="13494" y="427"/>
                  <a:pt x="13287" y="400"/>
                  <a:pt x="13083" y="368"/>
                </a:cubicBezTo>
                <a:cubicBezTo>
                  <a:pt x="12690" y="311"/>
                  <a:pt x="12299" y="253"/>
                  <a:pt x="11956" y="212"/>
                </a:cubicBezTo>
                <a:cubicBezTo>
                  <a:pt x="10611" y="50"/>
                  <a:pt x="9562" y="-1"/>
                  <a:pt x="8098" y="0"/>
                </a:cubicBezTo>
                <a:close/>
                <a:moveTo>
                  <a:pt x="13027" y="1137"/>
                </a:moveTo>
                <a:cubicBezTo>
                  <a:pt x="13276" y="1132"/>
                  <a:pt x="13581" y="1146"/>
                  <a:pt x="13831" y="1187"/>
                </a:cubicBezTo>
                <a:cubicBezTo>
                  <a:pt x="14206" y="1249"/>
                  <a:pt x="14246" y="1278"/>
                  <a:pt x="14324" y="1516"/>
                </a:cubicBezTo>
                <a:cubicBezTo>
                  <a:pt x="14400" y="1746"/>
                  <a:pt x="14414" y="2030"/>
                  <a:pt x="14399" y="2949"/>
                </a:cubicBezTo>
                <a:cubicBezTo>
                  <a:pt x="14392" y="3371"/>
                  <a:pt x="14373" y="3564"/>
                  <a:pt x="14328" y="3679"/>
                </a:cubicBezTo>
                <a:cubicBezTo>
                  <a:pt x="14281" y="3797"/>
                  <a:pt x="13839" y="3803"/>
                  <a:pt x="13119" y="3696"/>
                </a:cubicBezTo>
                <a:cubicBezTo>
                  <a:pt x="12411" y="3591"/>
                  <a:pt x="12475" y="3715"/>
                  <a:pt x="12495" y="2414"/>
                </a:cubicBezTo>
                <a:cubicBezTo>
                  <a:pt x="12504" y="1791"/>
                  <a:pt x="12528" y="1253"/>
                  <a:pt x="12551" y="1215"/>
                </a:cubicBezTo>
                <a:cubicBezTo>
                  <a:pt x="12580" y="1169"/>
                  <a:pt x="12777" y="1142"/>
                  <a:pt x="13027" y="1137"/>
                </a:cubicBezTo>
                <a:close/>
                <a:moveTo>
                  <a:pt x="11442" y="1271"/>
                </a:moveTo>
                <a:lnTo>
                  <a:pt x="11917" y="1282"/>
                </a:lnTo>
                <a:lnTo>
                  <a:pt x="11917" y="2425"/>
                </a:lnTo>
                <a:lnTo>
                  <a:pt x="11917" y="3568"/>
                </a:lnTo>
                <a:lnTo>
                  <a:pt x="11601" y="3568"/>
                </a:lnTo>
                <a:cubicBezTo>
                  <a:pt x="11865" y="3601"/>
                  <a:pt x="11917" y="3708"/>
                  <a:pt x="11917" y="4008"/>
                </a:cubicBezTo>
                <a:cubicBezTo>
                  <a:pt x="11917" y="4342"/>
                  <a:pt x="11910" y="4354"/>
                  <a:pt x="11683" y="4415"/>
                </a:cubicBezTo>
                <a:cubicBezTo>
                  <a:pt x="11555" y="4450"/>
                  <a:pt x="11367" y="4546"/>
                  <a:pt x="11264" y="4627"/>
                </a:cubicBezTo>
                <a:cubicBezTo>
                  <a:pt x="11162" y="4708"/>
                  <a:pt x="11011" y="4872"/>
                  <a:pt x="10928" y="4995"/>
                </a:cubicBezTo>
                <a:cubicBezTo>
                  <a:pt x="10732" y="5282"/>
                  <a:pt x="10707" y="5183"/>
                  <a:pt x="10729" y="4259"/>
                </a:cubicBezTo>
                <a:lnTo>
                  <a:pt x="10747" y="3568"/>
                </a:lnTo>
                <a:lnTo>
                  <a:pt x="11144" y="3551"/>
                </a:lnTo>
                <a:cubicBezTo>
                  <a:pt x="10750" y="3521"/>
                  <a:pt x="10709" y="3377"/>
                  <a:pt x="10722" y="2609"/>
                </a:cubicBezTo>
                <a:cubicBezTo>
                  <a:pt x="10728" y="2240"/>
                  <a:pt x="10749" y="1917"/>
                  <a:pt x="10772" y="1895"/>
                </a:cubicBezTo>
                <a:cubicBezTo>
                  <a:pt x="10794" y="1874"/>
                  <a:pt x="10804" y="1762"/>
                  <a:pt x="10789" y="1644"/>
                </a:cubicBezTo>
                <a:cubicBezTo>
                  <a:pt x="10752" y="1337"/>
                  <a:pt x="10888" y="1257"/>
                  <a:pt x="11442" y="1271"/>
                </a:cubicBezTo>
                <a:close/>
                <a:moveTo>
                  <a:pt x="5925" y="1667"/>
                </a:moveTo>
                <a:cubicBezTo>
                  <a:pt x="5983" y="1670"/>
                  <a:pt x="6032" y="1710"/>
                  <a:pt x="6063" y="1789"/>
                </a:cubicBezTo>
                <a:cubicBezTo>
                  <a:pt x="6113" y="1916"/>
                  <a:pt x="6103" y="4185"/>
                  <a:pt x="6052" y="4315"/>
                </a:cubicBezTo>
                <a:cubicBezTo>
                  <a:pt x="5969" y="4526"/>
                  <a:pt x="5575" y="4250"/>
                  <a:pt x="5478" y="3913"/>
                </a:cubicBezTo>
                <a:cubicBezTo>
                  <a:pt x="5372" y="3548"/>
                  <a:pt x="5335" y="2701"/>
                  <a:pt x="5411" y="2341"/>
                </a:cubicBezTo>
                <a:cubicBezTo>
                  <a:pt x="5492" y="1953"/>
                  <a:pt x="5749" y="1657"/>
                  <a:pt x="5925" y="1667"/>
                </a:cubicBezTo>
                <a:close/>
                <a:moveTo>
                  <a:pt x="6900" y="1817"/>
                </a:moveTo>
                <a:cubicBezTo>
                  <a:pt x="7001" y="1816"/>
                  <a:pt x="7147" y="1831"/>
                  <a:pt x="7343" y="1862"/>
                </a:cubicBezTo>
                <a:cubicBezTo>
                  <a:pt x="8360" y="2021"/>
                  <a:pt x="8441" y="2134"/>
                  <a:pt x="8449" y="3361"/>
                </a:cubicBezTo>
                <a:cubicBezTo>
                  <a:pt x="8454" y="4134"/>
                  <a:pt x="8450" y="4157"/>
                  <a:pt x="8293" y="4354"/>
                </a:cubicBezTo>
                <a:cubicBezTo>
                  <a:pt x="8157" y="4524"/>
                  <a:pt x="8073" y="4552"/>
                  <a:pt x="7736" y="4543"/>
                </a:cubicBezTo>
                <a:cubicBezTo>
                  <a:pt x="7089" y="4527"/>
                  <a:pt x="6787" y="4480"/>
                  <a:pt x="6712" y="4382"/>
                </a:cubicBezTo>
                <a:cubicBezTo>
                  <a:pt x="6610" y="4249"/>
                  <a:pt x="6613" y="2001"/>
                  <a:pt x="6715" y="1867"/>
                </a:cubicBezTo>
                <a:cubicBezTo>
                  <a:pt x="6741" y="1834"/>
                  <a:pt x="6798" y="1818"/>
                  <a:pt x="6900" y="1817"/>
                </a:cubicBezTo>
                <a:close/>
                <a:moveTo>
                  <a:pt x="21561" y="1940"/>
                </a:moveTo>
                <a:cubicBezTo>
                  <a:pt x="21536" y="1940"/>
                  <a:pt x="21527" y="2077"/>
                  <a:pt x="21540" y="2246"/>
                </a:cubicBezTo>
                <a:cubicBezTo>
                  <a:pt x="21552" y="2416"/>
                  <a:pt x="21574" y="2559"/>
                  <a:pt x="21586" y="2559"/>
                </a:cubicBezTo>
                <a:cubicBezTo>
                  <a:pt x="21591" y="2559"/>
                  <a:pt x="21592" y="2463"/>
                  <a:pt x="21596" y="2414"/>
                </a:cubicBezTo>
                <a:cubicBezTo>
                  <a:pt x="21597" y="2325"/>
                  <a:pt x="21599" y="2248"/>
                  <a:pt x="21600" y="2118"/>
                </a:cubicBezTo>
                <a:cubicBezTo>
                  <a:pt x="21592" y="2021"/>
                  <a:pt x="21578" y="1940"/>
                  <a:pt x="21561" y="1940"/>
                </a:cubicBezTo>
                <a:close/>
                <a:moveTo>
                  <a:pt x="13314" y="3752"/>
                </a:moveTo>
                <a:cubicBezTo>
                  <a:pt x="13744" y="3758"/>
                  <a:pt x="14159" y="3802"/>
                  <a:pt x="14239" y="3852"/>
                </a:cubicBezTo>
                <a:lnTo>
                  <a:pt x="14384" y="3947"/>
                </a:lnTo>
                <a:lnTo>
                  <a:pt x="14381" y="5073"/>
                </a:lnTo>
                <a:lnTo>
                  <a:pt x="14374" y="6199"/>
                </a:lnTo>
                <a:lnTo>
                  <a:pt x="13441" y="6210"/>
                </a:lnTo>
                <a:cubicBezTo>
                  <a:pt x="12927" y="6217"/>
                  <a:pt x="12495" y="6196"/>
                  <a:pt x="12484" y="6166"/>
                </a:cubicBezTo>
                <a:cubicBezTo>
                  <a:pt x="12451" y="6074"/>
                  <a:pt x="12460" y="4276"/>
                  <a:pt x="12495" y="4181"/>
                </a:cubicBezTo>
                <a:cubicBezTo>
                  <a:pt x="12512" y="4133"/>
                  <a:pt x="12529" y="4016"/>
                  <a:pt x="12530" y="3919"/>
                </a:cubicBezTo>
                <a:cubicBezTo>
                  <a:pt x="12532" y="3751"/>
                  <a:pt x="12567" y="3741"/>
                  <a:pt x="13314" y="3752"/>
                </a:cubicBezTo>
                <a:close/>
                <a:moveTo>
                  <a:pt x="12222" y="13697"/>
                </a:moveTo>
                <a:cubicBezTo>
                  <a:pt x="12209" y="13698"/>
                  <a:pt x="12199" y="13701"/>
                  <a:pt x="12186" y="13703"/>
                </a:cubicBezTo>
                <a:cubicBezTo>
                  <a:pt x="12131" y="13711"/>
                  <a:pt x="12077" y="13730"/>
                  <a:pt x="12023" y="13753"/>
                </a:cubicBezTo>
                <a:cubicBezTo>
                  <a:pt x="11990" y="13767"/>
                  <a:pt x="11956" y="13789"/>
                  <a:pt x="11924" y="13809"/>
                </a:cubicBezTo>
                <a:cubicBezTo>
                  <a:pt x="11890" y="13829"/>
                  <a:pt x="11858" y="13849"/>
                  <a:pt x="11825" y="13876"/>
                </a:cubicBezTo>
                <a:cubicBezTo>
                  <a:pt x="11784" y="13908"/>
                  <a:pt x="11743" y="13941"/>
                  <a:pt x="11704" y="13982"/>
                </a:cubicBezTo>
                <a:cubicBezTo>
                  <a:pt x="11689" y="13997"/>
                  <a:pt x="11673" y="14015"/>
                  <a:pt x="11658" y="14032"/>
                </a:cubicBezTo>
                <a:cubicBezTo>
                  <a:pt x="11563" y="14138"/>
                  <a:pt x="11470" y="14267"/>
                  <a:pt x="11385" y="14416"/>
                </a:cubicBezTo>
                <a:cubicBezTo>
                  <a:pt x="11378" y="14429"/>
                  <a:pt x="11371" y="14442"/>
                  <a:pt x="11364" y="14455"/>
                </a:cubicBezTo>
                <a:cubicBezTo>
                  <a:pt x="11331" y="14515"/>
                  <a:pt x="11302" y="14580"/>
                  <a:pt x="11271" y="14645"/>
                </a:cubicBezTo>
                <a:cubicBezTo>
                  <a:pt x="11235" y="14724"/>
                  <a:pt x="11197" y="14808"/>
                  <a:pt x="11165" y="14896"/>
                </a:cubicBezTo>
                <a:cubicBezTo>
                  <a:pt x="11151" y="14933"/>
                  <a:pt x="11136" y="14969"/>
                  <a:pt x="11123" y="15007"/>
                </a:cubicBezTo>
                <a:cubicBezTo>
                  <a:pt x="11020" y="15316"/>
                  <a:pt x="10947" y="15668"/>
                  <a:pt x="10899" y="16044"/>
                </a:cubicBezTo>
                <a:cubicBezTo>
                  <a:pt x="10817" y="16899"/>
                  <a:pt x="10870" y="18070"/>
                  <a:pt x="11023" y="18798"/>
                </a:cubicBezTo>
                <a:cubicBezTo>
                  <a:pt x="11047" y="18904"/>
                  <a:pt x="11076" y="19009"/>
                  <a:pt x="11105" y="19110"/>
                </a:cubicBezTo>
                <a:cubicBezTo>
                  <a:pt x="11128" y="19180"/>
                  <a:pt x="11150" y="19256"/>
                  <a:pt x="11176" y="19305"/>
                </a:cubicBezTo>
                <a:cubicBezTo>
                  <a:pt x="11213" y="19375"/>
                  <a:pt x="11247" y="19490"/>
                  <a:pt x="11254" y="19562"/>
                </a:cubicBezTo>
                <a:cubicBezTo>
                  <a:pt x="11255" y="19573"/>
                  <a:pt x="11266" y="19595"/>
                  <a:pt x="11268" y="19607"/>
                </a:cubicBezTo>
                <a:cubicBezTo>
                  <a:pt x="11340" y="19797"/>
                  <a:pt x="11415" y="19973"/>
                  <a:pt x="11495" y="20131"/>
                </a:cubicBezTo>
                <a:cubicBezTo>
                  <a:pt x="11676" y="20437"/>
                  <a:pt x="11922" y="20752"/>
                  <a:pt x="12133" y="20911"/>
                </a:cubicBezTo>
                <a:cubicBezTo>
                  <a:pt x="12506" y="21192"/>
                  <a:pt x="12695" y="21194"/>
                  <a:pt x="13094" y="20900"/>
                </a:cubicBezTo>
                <a:cubicBezTo>
                  <a:pt x="13369" y="20696"/>
                  <a:pt x="13797" y="19970"/>
                  <a:pt x="13828" y="19657"/>
                </a:cubicBezTo>
                <a:cubicBezTo>
                  <a:pt x="13838" y="19551"/>
                  <a:pt x="13881" y="19406"/>
                  <a:pt x="13924" y="19339"/>
                </a:cubicBezTo>
                <a:cubicBezTo>
                  <a:pt x="13989" y="19236"/>
                  <a:pt x="14015" y="19260"/>
                  <a:pt x="14090" y="19489"/>
                </a:cubicBezTo>
                <a:cubicBezTo>
                  <a:pt x="14171" y="19737"/>
                  <a:pt x="14172" y="19769"/>
                  <a:pt x="14090" y="19841"/>
                </a:cubicBezTo>
                <a:cubicBezTo>
                  <a:pt x="14016" y="19906"/>
                  <a:pt x="14011" y="19945"/>
                  <a:pt x="14069" y="20092"/>
                </a:cubicBezTo>
                <a:cubicBezTo>
                  <a:pt x="14129" y="20244"/>
                  <a:pt x="14118" y="20321"/>
                  <a:pt x="13963" y="20677"/>
                </a:cubicBezTo>
                <a:cubicBezTo>
                  <a:pt x="13864" y="20903"/>
                  <a:pt x="13683" y="21192"/>
                  <a:pt x="13562" y="21318"/>
                </a:cubicBezTo>
                <a:cubicBezTo>
                  <a:pt x="13441" y="21444"/>
                  <a:pt x="13342" y="21561"/>
                  <a:pt x="13342" y="21580"/>
                </a:cubicBezTo>
                <a:cubicBezTo>
                  <a:pt x="13342" y="21599"/>
                  <a:pt x="13423" y="21549"/>
                  <a:pt x="13523" y="21469"/>
                </a:cubicBezTo>
                <a:cubicBezTo>
                  <a:pt x="13706" y="21321"/>
                  <a:pt x="13970" y="20877"/>
                  <a:pt x="14186" y="20370"/>
                </a:cubicBezTo>
                <a:cubicBezTo>
                  <a:pt x="14191" y="20334"/>
                  <a:pt x="14207" y="20297"/>
                  <a:pt x="14232" y="20270"/>
                </a:cubicBezTo>
                <a:cubicBezTo>
                  <a:pt x="14234" y="20265"/>
                  <a:pt x="14237" y="20258"/>
                  <a:pt x="14239" y="20253"/>
                </a:cubicBezTo>
                <a:cubicBezTo>
                  <a:pt x="14360" y="19951"/>
                  <a:pt x="14447" y="19582"/>
                  <a:pt x="14480" y="19305"/>
                </a:cubicBezTo>
                <a:cubicBezTo>
                  <a:pt x="14480" y="19305"/>
                  <a:pt x="14480" y="19301"/>
                  <a:pt x="14480" y="19300"/>
                </a:cubicBezTo>
                <a:cubicBezTo>
                  <a:pt x="14513" y="19024"/>
                  <a:pt x="14492" y="18849"/>
                  <a:pt x="14395" y="18943"/>
                </a:cubicBezTo>
                <a:cubicBezTo>
                  <a:pt x="14364" y="18973"/>
                  <a:pt x="14267" y="18893"/>
                  <a:pt x="14182" y="18765"/>
                </a:cubicBezTo>
                <a:cubicBezTo>
                  <a:pt x="14038" y="18548"/>
                  <a:pt x="14028" y="18483"/>
                  <a:pt x="14026" y="17811"/>
                </a:cubicBezTo>
                <a:cubicBezTo>
                  <a:pt x="14025" y="17244"/>
                  <a:pt x="13959" y="16651"/>
                  <a:pt x="13846" y="16100"/>
                </a:cubicBezTo>
                <a:cubicBezTo>
                  <a:pt x="13829" y="16031"/>
                  <a:pt x="13814" y="15963"/>
                  <a:pt x="13796" y="15894"/>
                </a:cubicBezTo>
                <a:cubicBezTo>
                  <a:pt x="13768" y="15775"/>
                  <a:pt x="13736" y="15667"/>
                  <a:pt x="13704" y="15554"/>
                </a:cubicBezTo>
                <a:cubicBezTo>
                  <a:pt x="13645" y="15355"/>
                  <a:pt x="13582" y="15158"/>
                  <a:pt x="13516" y="14985"/>
                </a:cubicBezTo>
                <a:cubicBezTo>
                  <a:pt x="13456" y="14834"/>
                  <a:pt x="13396" y="14683"/>
                  <a:pt x="13328" y="14556"/>
                </a:cubicBezTo>
                <a:cubicBezTo>
                  <a:pt x="13312" y="14525"/>
                  <a:pt x="13298" y="14505"/>
                  <a:pt x="13282" y="14478"/>
                </a:cubicBezTo>
                <a:cubicBezTo>
                  <a:pt x="13234" y="14396"/>
                  <a:pt x="13180" y="14316"/>
                  <a:pt x="13122" y="14244"/>
                </a:cubicBezTo>
                <a:cubicBezTo>
                  <a:pt x="13096" y="14210"/>
                  <a:pt x="13067" y="14180"/>
                  <a:pt x="13041" y="14149"/>
                </a:cubicBezTo>
                <a:cubicBezTo>
                  <a:pt x="12800" y="13883"/>
                  <a:pt x="12514" y="13709"/>
                  <a:pt x="12278" y="13703"/>
                </a:cubicBezTo>
                <a:cubicBezTo>
                  <a:pt x="12260" y="13703"/>
                  <a:pt x="12240" y="13696"/>
                  <a:pt x="12222" y="13697"/>
                </a:cubicBezTo>
                <a:close/>
                <a:moveTo>
                  <a:pt x="14462" y="18447"/>
                </a:moveTo>
                <a:cubicBezTo>
                  <a:pt x="14436" y="18447"/>
                  <a:pt x="14399" y="18508"/>
                  <a:pt x="14381" y="18581"/>
                </a:cubicBezTo>
                <a:cubicBezTo>
                  <a:pt x="14363" y="18653"/>
                  <a:pt x="14372" y="18715"/>
                  <a:pt x="14399" y="18715"/>
                </a:cubicBezTo>
                <a:cubicBezTo>
                  <a:pt x="14425" y="18715"/>
                  <a:pt x="14463" y="18653"/>
                  <a:pt x="14480" y="18581"/>
                </a:cubicBezTo>
                <a:cubicBezTo>
                  <a:pt x="14498" y="18508"/>
                  <a:pt x="14489" y="18447"/>
                  <a:pt x="14462" y="18447"/>
                </a:cubicBezTo>
                <a:close/>
                <a:moveTo>
                  <a:pt x="9474" y="18469"/>
                </a:moveTo>
                <a:cubicBezTo>
                  <a:pt x="9336" y="18457"/>
                  <a:pt x="9241" y="18462"/>
                  <a:pt x="9226" y="18486"/>
                </a:cubicBezTo>
                <a:cubicBezTo>
                  <a:pt x="9207" y="18515"/>
                  <a:pt x="9253" y="18536"/>
                  <a:pt x="9328" y="18536"/>
                </a:cubicBezTo>
                <a:cubicBezTo>
                  <a:pt x="9353" y="18536"/>
                  <a:pt x="9384" y="18553"/>
                  <a:pt x="9414" y="18564"/>
                </a:cubicBezTo>
                <a:cubicBezTo>
                  <a:pt x="9439" y="18566"/>
                  <a:pt x="9461" y="18574"/>
                  <a:pt x="9477" y="18592"/>
                </a:cubicBezTo>
                <a:cubicBezTo>
                  <a:pt x="9514" y="18613"/>
                  <a:pt x="9551" y="18636"/>
                  <a:pt x="9577" y="18664"/>
                </a:cubicBezTo>
                <a:cubicBezTo>
                  <a:pt x="9650" y="18745"/>
                  <a:pt x="9774" y="18774"/>
                  <a:pt x="9921" y="18748"/>
                </a:cubicBezTo>
                <a:cubicBezTo>
                  <a:pt x="10046" y="18725"/>
                  <a:pt x="10166" y="18743"/>
                  <a:pt x="10183" y="18787"/>
                </a:cubicBezTo>
                <a:cubicBezTo>
                  <a:pt x="10228" y="18901"/>
                  <a:pt x="10648" y="18869"/>
                  <a:pt x="10658" y="18754"/>
                </a:cubicBezTo>
                <a:cubicBezTo>
                  <a:pt x="10658" y="18752"/>
                  <a:pt x="10655" y="18750"/>
                  <a:pt x="10655" y="18748"/>
                </a:cubicBezTo>
                <a:cubicBezTo>
                  <a:pt x="10644" y="18694"/>
                  <a:pt x="10313" y="18605"/>
                  <a:pt x="9967" y="18542"/>
                </a:cubicBezTo>
                <a:cubicBezTo>
                  <a:pt x="9791" y="18509"/>
                  <a:pt x="9611" y="18481"/>
                  <a:pt x="9474" y="18469"/>
                </a:cubicBezTo>
                <a:close/>
                <a:moveTo>
                  <a:pt x="5552" y="18492"/>
                </a:moveTo>
                <a:cubicBezTo>
                  <a:pt x="5543" y="18485"/>
                  <a:pt x="5524" y="18488"/>
                  <a:pt x="5499" y="18503"/>
                </a:cubicBezTo>
                <a:cubicBezTo>
                  <a:pt x="5452" y="18531"/>
                  <a:pt x="5411" y="18573"/>
                  <a:pt x="5411" y="18592"/>
                </a:cubicBezTo>
                <a:cubicBezTo>
                  <a:pt x="5411" y="18663"/>
                  <a:pt x="5520" y="18620"/>
                  <a:pt x="5552" y="18536"/>
                </a:cubicBezTo>
                <a:cubicBezTo>
                  <a:pt x="5562" y="18511"/>
                  <a:pt x="5562" y="18498"/>
                  <a:pt x="5552" y="18492"/>
                </a:cubicBezTo>
                <a:close/>
                <a:moveTo>
                  <a:pt x="15207" y="20471"/>
                </a:moveTo>
                <a:cubicBezTo>
                  <a:pt x="15091" y="20470"/>
                  <a:pt x="15037" y="20510"/>
                  <a:pt x="15037" y="20599"/>
                </a:cubicBezTo>
                <a:cubicBezTo>
                  <a:pt x="15037" y="20638"/>
                  <a:pt x="15035" y="20668"/>
                  <a:pt x="15037" y="20688"/>
                </a:cubicBezTo>
                <a:cubicBezTo>
                  <a:pt x="15051" y="20690"/>
                  <a:pt x="15081" y="20692"/>
                  <a:pt x="15097" y="20694"/>
                </a:cubicBezTo>
                <a:cubicBezTo>
                  <a:pt x="15124" y="20679"/>
                  <a:pt x="15148" y="20659"/>
                  <a:pt x="15221" y="20599"/>
                </a:cubicBezTo>
                <a:lnTo>
                  <a:pt x="15377" y="20471"/>
                </a:lnTo>
                <a:cubicBezTo>
                  <a:pt x="15377" y="20470"/>
                  <a:pt x="15354" y="20471"/>
                  <a:pt x="15352" y="20471"/>
                </a:cubicBezTo>
                <a:lnTo>
                  <a:pt x="15207" y="20471"/>
                </a:lnTo>
                <a:close/>
                <a:moveTo>
                  <a:pt x="15480" y="20515"/>
                </a:moveTo>
                <a:cubicBezTo>
                  <a:pt x="15459" y="20521"/>
                  <a:pt x="15443" y="20537"/>
                  <a:pt x="15434" y="20560"/>
                </a:cubicBezTo>
                <a:cubicBezTo>
                  <a:pt x="15416" y="20606"/>
                  <a:pt x="15452" y="20643"/>
                  <a:pt x="15516" y="20643"/>
                </a:cubicBezTo>
                <a:cubicBezTo>
                  <a:pt x="15650" y="20643"/>
                  <a:pt x="15666" y="20596"/>
                  <a:pt x="15551" y="20526"/>
                </a:cubicBezTo>
                <a:cubicBezTo>
                  <a:pt x="15528" y="20513"/>
                  <a:pt x="15501" y="20509"/>
                  <a:pt x="15480" y="20515"/>
                </a:cubicBezTo>
                <a:close/>
                <a:moveTo>
                  <a:pt x="1326" y="20755"/>
                </a:moveTo>
                <a:cubicBezTo>
                  <a:pt x="1311" y="20781"/>
                  <a:pt x="1298" y="20832"/>
                  <a:pt x="1294" y="20905"/>
                </a:cubicBezTo>
                <a:cubicBezTo>
                  <a:pt x="1290" y="21002"/>
                  <a:pt x="1320" y="21084"/>
                  <a:pt x="1362" y="21084"/>
                </a:cubicBezTo>
                <a:cubicBezTo>
                  <a:pt x="1409" y="21084"/>
                  <a:pt x="1426" y="21017"/>
                  <a:pt x="1408" y="20905"/>
                </a:cubicBezTo>
                <a:cubicBezTo>
                  <a:pt x="1395" y="20827"/>
                  <a:pt x="1370" y="20788"/>
                  <a:pt x="1351" y="20766"/>
                </a:cubicBezTo>
                <a:cubicBezTo>
                  <a:pt x="1343" y="20764"/>
                  <a:pt x="1334" y="20757"/>
                  <a:pt x="1326" y="20755"/>
                </a:cubicBezTo>
                <a:close/>
                <a:moveTo>
                  <a:pt x="1560" y="20872"/>
                </a:moveTo>
                <a:cubicBezTo>
                  <a:pt x="1560" y="20886"/>
                  <a:pt x="1543" y="20957"/>
                  <a:pt x="1525" y="21034"/>
                </a:cubicBezTo>
                <a:cubicBezTo>
                  <a:pt x="1499" y="21138"/>
                  <a:pt x="1528" y="21173"/>
                  <a:pt x="1635" y="21173"/>
                </a:cubicBezTo>
                <a:cubicBezTo>
                  <a:pt x="1713" y="21173"/>
                  <a:pt x="1789" y="21133"/>
                  <a:pt x="1808" y="21084"/>
                </a:cubicBezTo>
                <a:cubicBezTo>
                  <a:pt x="1830" y="21027"/>
                  <a:pt x="1886" y="21041"/>
                  <a:pt x="1961" y="21123"/>
                </a:cubicBezTo>
                <a:cubicBezTo>
                  <a:pt x="2081" y="21255"/>
                  <a:pt x="2220" y="21219"/>
                  <a:pt x="2131" y="21078"/>
                </a:cubicBezTo>
                <a:cubicBezTo>
                  <a:pt x="2085" y="21006"/>
                  <a:pt x="1560" y="20816"/>
                  <a:pt x="1560" y="20872"/>
                </a:cubicBezTo>
                <a:close/>
                <a:moveTo>
                  <a:pt x="1174" y="20995"/>
                </a:moveTo>
                <a:cubicBezTo>
                  <a:pt x="1143" y="20995"/>
                  <a:pt x="1104" y="21036"/>
                  <a:pt x="1085" y="21084"/>
                </a:cubicBezTo>
                <a:cubicBezTo>
                  <a:pt x="1066" y="21132"/>
                  <a:pt x="1076" y="21173"/>
                  <a:pt x="1106" y="21173"/>
                </a:cubicBezTo>
                <a:cubicBezTo>
                  <a:pt x="1137" y="21173"/>
                  <a:pt x="1176" y="21132"/>
                  <a:pt x="1195" y="21084"/>
                </a:cubicBezTo>
                <a:cubicBezTo>
                  <a:pt x="1214" y="21036"/>
                  <a:pt x="1204" y="20995"/>
                  <a:pt x="1174" y="20995"/>
                </a:cubicBezTo>
                <a:close/>
                <a:moveTo>
                  <a:pt x="11952" y="21262"/>
                </a:moveTo>
                <a:cubicBezTo>
                  <a:pt x="11952" y="21270"/>
                  <a:pt x="11964" y="21305"/>
                  <a:pt x="11995" y="21368"/>
                </a:cubicBezTo>
                <a:cubicBezTo>
                  <a:pt x="12028" y="21437"/>
                  <a:pt x="12100" y="21482"/>
                  <a:pt x="12176" y="21502"/>
                </a:cubicBezTo>
                <a:cubicBezTo>
                  <a:pt x="12203" y="21509"/>
                  <a:pt x="12244" y="21509"/>
                  <a:pt x="12278" y="21513"/>
                </a:cubicBezTo>
                <a:cubicBezTo>
                  <a:pt x="12379" y="21508"/>
                  <a:pt x="12397" y="21493"/>
                  <a:pt x="12321" y="21424"/>
                </a:cubicBezTo>
                <a:cubicBezTo>
                  <a:pt x="12265" y="21373"/>
                  <a:pt x="12184" y="21355"/>
                  <a:pt x="12144" y="21379"/>
                </a:cubicBezTo>
                <a:cubicBezTo>
                  <a:pt x="12103" y="21404"/>
                  <a:pt x="12035" y="21375"/>
                  <a:pt x="11995" y="21318"/>
                </a:cubicBezTo>
                <a:cubicBezTo>
                  <a:pt x="11964" y="21275"/>
                  <a:pt x="11952" y="21255"/>
                  <a:pt x="11952" y="21262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230647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9508" y="1446609"/>
            <a:ext cx="5808022" cy="4232672"/>
          </a:xfrm>
          <a:prstGeom prst="rect">
            <a:avLst/>
          </a:prstGeom>
          <a:ln w="12700">
            <a:miter lim="400000"/>
          </a:ln>
        </p:spPr>
      </p:pic>
      <p:sp>
        <p:nvSpPr>
          <p:cNvPr id="2663" name="PRO is st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 is </a:t>
            </a:r>
            <a:r>
              <a:rPr b="1" i="1">
                <a:latin typeface="Gill Sans"/>
                <a:ea typeface="Gill Sans"/>
                <a:cs typeface="Gill Sans"/>
                <a:sym typeface="Gill Sans"/>
              </a:rPr>
              <a:t>stable</a:t>
            </a:r>
          </a:p>
        </p:txBody>
      </p:sp>
      <p:sp>
        <p:nvSpPr>
          <p:cNvPr id="2664" name="Result from five identical runs"/>
          <p:cNvSpPr/>
          <p:nvPr/>
        </p:nvSpPr>
        <p:spPr>
          <a:xfrm>
            <a:off x="1872258" y="4982766"/>
            <a:ext cx="8643938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6100"/>
            </a:lvl1pPr>
          </a:lstStyle>
          <a:p>
            <a:r>
              <a:rPr sz="4289"/>
              <a:t>Result from five identical runs</a:t>
            </a:r>
          </a:p>
        </p:txBody>
      </p:sp>
      <p:pic>
        <p:nvPicPr>
          <p:cNvPr id="2665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rcRect l="2612" t="2203" r="1526" b="3673"/>
          <a:stretch>
            <a:fillRect/>
          </a:stretch>
        </p:blipFill>
        <p:spPr>
          <a:xfrm flipH="1">
            <a:off x="750842" y="1446609"/>
            <a:ext cx="1869211" cy="14375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554" extrusionOk="0">
                <a:moveTo>
                  <a:pt x="6770" y="1"/>
                </a:moveTo>
                <a:cubicBezTo>
                  <a:pt x="6639" y="-12"/>
                  <a:pt x="6477" y="51"/>
                  <a:pt x="6210" y="190"/>
                </a:cubicBezTo>
                <a:cubicBezTo>
                  <a:pt x="5874" y="364"/>
                  <a:pt x="5359" y="564"/>
                  <a:pt x="5060" y="633"/>
                </a:cubicBezTo>
                <a:cubicBezTo>
                  <a:pt x="5001" y="647"/>
                  <a:pt x="4808" y="708"/>
                  <a:pt x="4632" y="767"/>
                </a:cubicBezTo>
                <a:cubicBezTo>
                  <a:pt x="3715" y="1072"/>
                  <a:pt x="1968" y="1363"/>
                  <a:pt x="1209" y="1340"/>
                </a:cubicBezTo>
                <a:cubicBezTo>
                  <a:pt x="686" y="1324"/>
                  <a:pt x="485" y="1413"/>
                  <a:pt x="378" y="1704"/>
                </a:cubicBezTo>
                <a:cubicBezTo>
                  <a:pt x="258" y="2031"/>
                  <a:pt x="203" y="3020"/>
                  <a:pt x="268" y="3692"/>
                </a:cubicBezTo>
                <a:cubicBezTo>
                  <a:pt x="298" y="3997"/>
                  <a:pt x="328" y="4296"/>
                  <a:pt x="333" y="4357"/>
                </a:cubicBezTo>
                <a:cubicBezTo>
                  <a:pt x="379" y="4896"/>
                  <a:pt x="398" y="4939"/>
                  <a:pt x="636" y="5081"/>
                </a:cubicBezTo>
                <a:cubicBezTo>
                  <a:pt x="840" y="5202"/>
                  <a:pt x="867" y="5239"/>
                  <a:pt x="909" y="5453"/>
                </a:cubicBezTo>
                <a:cubicBezTo>
                  <a:pt x="993" y="5876"/>
                  <a:pt x="1044" y="6069"/>
                  <a:pt x="1238" y="6691"/>
                </a:cubicBezTo>
                <a:cubicBezTo>
                  <a:pt x="1446" y="7363"/>
                  <a:pt x="1698" y="8032"/>
                  <a:pt x="1792" y="8168"/>
                </a:cubicBezTo>
                <a:cubicBezTo>
                  <a:pt x="1825" y="8217"/>
                  <a:pt x="1849" y="8282"/>
                  <a:pt x="1850" y="8311"/>
                </a:cubicBezTo>
                <a:cubicBezTo>
                  <a:pt x="1850" y="8364"/>
                  <a:pt x="2253" y="9032"/>
                  <a:pt x="2439" y="9290"/>
                </a:cubicBezTo>
                <a:cubicBezTo>
                  <a:pt x="2530" y="9415"/>
                  <a:pt x="2539" y="9453"/>
                  <a:pt x="2494" y="9524"/>
                </a:cubicBezTo>
                <a:cubicBezTo>
                  <a:pt x="2464" y="9571"/>
                  <a:pt x="2405" y="9612"/>
                  <a:pt x="2365" y="9612"/>
                </a:cubicBezTo>
                <a:cubicBezTo>
                  <a:pt x="2325" y="9612"/>
                  <a:pt x="2168" y="9665"/>
                  <a:pt x="2017" y="9729"/>
                </a:cubicBezTo>
                <a:cubicBezTo>
                  <a:pt x="1043" y="10143"/>
                  <a:pt x="353" y="10896"/>
                  <a:pt x="159" y="11762"/>
                </a:cubicBezTo>
                <a:cubicBezTo>
                  <a:pt x="44" y="12277"/>
                  <a:pt x="-29" y="13252"/>
                  <a:pt x="11" y="13750"/>
                </a:cubicBezTo>
                <a:cubicBezTo>
                  <a:pt x="70" y="14494"/>
                  <a:pt x="182" y="14906"/>
                  <a:pt x="484" y="15507"/>
                </a:cubicBezTo>
                <a:cubicBezTo>
                  <a:pt x="684" y="15904"/>
                  <a:pt x="1049" y="16327"/>
                  <a:pt x="1312" y="16465"/>
                </a:cubicBezTo>
                <a:cubicBezTo>
                  <a:pt x="1489" y="16558"/>
                  <a:pt x="2520" y="16511"/>
                  <a:pt x="2964" y="16390"/>
                </a:cubicBezTo>
                <a:cubicBezTo>
                  <a:pt x="3070" y="16361"/>
                  <a:pt x="3205" y="16328"/>
                  <a:pt x="3263" y="16314"/>
                </a:cubicBezTo>
                <a:cubicBezTo>
                  <a:pt x="3541" y="16251"/>
                  <a:pt x="4215" y="15897"/>
                  <a:pt x="4593" y="15620"/>
                </a:cubicBezTo>
                <a:cubicBezTo>
                  <a:pt x="4910" y="15388"/>
                  <a:pt x="5467" y="14695"/>
                  <a:pt x="5550" y="14432"/>
                </a:cubicBezTo>
                <a:cubicBezTo>
                  <a:pt x="5626" y="14188"/>
                  <a:pt x="5736" y="14160"/>
                  <a:pt x="5936" y="14335"/>
                </a:cubicBezTo>
                <a:cubicBezTo>
                  <a:pt x="6230" y="14592"/>
                  <a:pt x="7548" y="15385"/>
                  <a:pt x="8384" y="15808"/>
                </a:cubicBezTo>
                <a:cubicBezTo>
                  <a:pt x="8672" y="15954"/>
                  <a:pt x="8928" y="16103"/>
                  <a:pt x="8950" y="16139"/>
                </a:cubicBezTo>
                <a:cubicBezTo>
                  <a:pt x="8978" y="16182"/>
                  <a:pt x="8921" y="16352"/>
                  <a:pt x="8773" y="16670"/>
                </a:cubicBezTo>
                <a:cubicBezTo>
                  <a:pt x="8435" y="17400"/>
                  <a:pt x="8326" y="18055"/>
                  <a:pt x="8400" y="18938"/>
                </a:cubicBezTo>
                <a:cubicBezTo>
                  <a:pt x="8448" y="19505"/>
                  <a:pt x="8612" y="20149"/>
                  <a:pt x="8815" y="20578"/>
                </a:cubicBezTo>
                <a:cubicBezTo>
                  <a:pt x="8980" y="20925"/>
                  <a:pt x="9370" y="21336"/>
                  <a:pt x="9656" y="21465"/>
                </a:cubicBezTo>
                <a:cubicBezTo>
                  <a:pt x="9930" y="21588"/>
                  <a:pt x="10337" y="21583"/>
                  <a:pt x="10654" y="21448"/>
                </a:cubicBezTo>
                <a:cubicBezTo>
                  <a:pt x="10812" y="21381"/>
                  <a:pt x="10959" y="21304"/>
                  <a:pt x="10983" y="21281"/>
                </a:cubicBezTo>
                <a:cubicBezTo>
                  <a:pt x="11006" y="21257"/>
                  <a:pt x="11133" y="21192"/>
                  <a:pt x="11263" y="21134"/>
                </a:cubicBezTo>
                <a:cubicBezTo>
                  <a:pt x="11576" y="20995"/>
                  <a:pt x="12221" y="20537"/>
                  <a:pt x="12461" y="20285"/>
                </a:cubicBezTo>
                <a:cubicBezTo>
                  <a:pt x="12567" y="20173"/>
                  <a:pt x="12711" y="20028"/>
                  <a:pt x="12783" y="19963"/>
                </a:cubicBezTo>
                <a:cubicBezTo>
                  <a:pt x="12912" y="19846"/>
                  <a:pt x="13143" y="19319"/>
                  <a:pt x="13143" y="19143"/>
                </a:cubicBezTo>
                <a:cubicBezTo>
                  <a:pt x="13143" y="18984"/>
                  <a:pt x="13227" y="18848"/>
                  <a:pt x="13427" y="18670"/>
                </a:cubicBezTo>
                <a:cubicBezTo>
                  <a:pt x="13646" y="18474"/>
                  <a:pt x="13721" y="18480"/>
                  <a:pt x="13758" y="18708"/>
                </a:cubicBezTo>
                <a:cubicBezTo>
                  <a:pt x="13813" y="19038"/>
                  <a:pt x="13946" y="19229"/>
                  <a:pt x="14267" y="19419"/>
                </a:cubicBezTo>
                <a:cubicBezTo>
                  <a:pt x="14773" y="19718"/>
                  <a:pt x="15438" y="19885"/>
                  <a:pt x="16586" y="20009"/>
                </a:cubicBezTo>
                <a:cubicBezTo>
                  <a:pt x="17265" y="20082"/>
                  <a:pt x="17803" y="20052"/>
                  <a:pt x="18022" y="19929"/>
                </a:cubicBezTo>
                <a:cubicBezTo>
                  <a:pt x="18250" y="19802"/>
                  <a:pt x="18494" y="19526"/>
                  <a:pt x="18837" y="19005"/>
                </a:cubicBezTo>
                <a:cubicBezTo>
                  <a:pt x="19520" y="17968"/>
                  <a:pt x="20158" y="17282"/>
                  <a:pt x="20930" y="16750"/>
                </a:cubicBezTo>
                <a:cubicBezTo>
                  <a:pt x="21059" y="16661"/>
                  <a:pt x="21256" y="16471"/>
                  <a:pt x="21368" y="16331"/>
                </a:cubicBezTo>
                <a:cubicBezTo>
                  <a:pt x="21540" y="16117"/>
                  <a:pt x="21571" y="16046"/>
                  <a:pt x="21571" y="15871"/>
                </a:cubicBezTo>
                <a:cubicBezTo>
                  <a:pt x="21571" y="15548"/>
                  <a:pt x="21476" y="15367"/>
                  <a:pt x="21233" y="15231"/>
                </a:cubicBezTo>
                <a:cubicBezTo>
                  <a:pt x="21029" y="15117"/>
                  <a:pt x="20956" y="15091"/>
                  <a:pt x="20653" y="15034"/>
                </a:cubicBezTo>
                <a:cubicBezTo>
                  <a:pt x="20351" y="14977"/>
                  <a:pt x="19555" y="14721"/>
                  <a:pt x="19442" y="14645"/>
                </a:cubicBezTo>
                <a:cubicBezTo>
                  <a:pt x="19322" y="14564"/>
                  <a:pt x="19319" y="14553"/>
                  <a:pt x="19291" y="13967"/>
                </a:cubicBezTo>
                <a:cubicBezTo>
                  <a:pt x="19276" y="13639"/>
                  <a:pt x="19242" y="13281"/>
                  <a:pt x="19217" y="13172"/>
                </a:cubicBezTo>
                <a:cubicBezTo>
                  <a:pt x="19120" y="12756"/>
                  <a:pt x="18811" y="12043"/>
                  <a:pt x="18657" y="11871"/>
                </a:cubicBezTo>
                <a:cubicBezTo>
                  <a:pt x="18301" y="11477"/>
                  <a:pt x="17738" y="11240"/>
                  <a:pt x="17317" y="11310"/>
                </a:cubicBezTo>
                <a:cubicBezTo>
                  <a:pt x="16920" y="11377"/>
                  <a:pt x="16608" y="11461"/>
                  <a:pt x="16586" y="11507"/>
                </a:cubicBezTo>
                <a:cubicBezTo>
                  <a:pt x="16573" y="11534"/>
                  <a:pt x="16529" y="11556"/>
                  <a:pt x="16489" y="11557"/>
                </a:cubicBezTo>
                <a:cubicBezTo>
                  <a:pt x="16450" y="11558"/>
                  <a:pt x="16304" y="11632"/>
                  <a:pt x="16167" y="11720"/>
                </a:cubicBezTo>
                <a:lnTo>
                  <a:pt x="15919" y="11879"/>
                </a:lnTo>
                <a:lnTo>
                  <a:pt x="15681" y="11662"/>
                </a:lnTo>
                <a:cubicBezTo>
                  <a:pt x="15549" y="11542"/>
                  <a:pt x="15420" y="11444"/>
                  <a:pt x="15398" y="11444"/>
                </a:cubicBezTo>
                <a:cubicBezTo>
                  <a:pt x="15375" y="11444"/>
                  <a:pt x="15290" y="11388"/>
                  <a:pt x="15204" y="11319"/>
                </a:cubicBezTo>
                <a:cubicBezTo>
                  <a:pt x="15119" y="11250"/>
                  <a:pt x="14846" y="11073"/>
                  <a:pt x="14599" y="10926"/>
                </a:cubicBezTo>
                <a:cubicBezTo>
                  <a:pt x="14188" y="10680"/>
                  <a:pt x="14128" y="10659"/>
                  <a:pt x="13913" y="10687"/>
                </a:cubicBezTo>
                <a:cubicBezTo>
                  <a:pt x="13732" y="10711"/>
                  <a:pt x="13645" y="10696"/>
                  <a:pt x="13530" y="10616"/>
                </a:cubicBezTo>
                <a:lnTo>
                  <a:pt x="13382" y="10511"/>
                </a:lnTo>
                <a:lnTo>
                  <a:pt x="13378" y="9783"/>
                </a:lnTo>
                <a:lnTo>
                  <a:pt x="13375" y="9055"/>
                </a:lnTo>
                <a:lnTo>
                  <a:pt x="13227" y="8859"/>
                </a:lnTo>
                <a:cubicBezTo>
                  <a:pt x="13001" y="8556"/>
                  <a:pt x="12625" y="8341"/>
                  <a:pt x="12245" y="8298"/>
                </a:cubicBezTo>
                <a:cubicBezTo>
                  <a:pt x="11814" y="8250"/>
                  <a:pt x="11802" y="8231"/>
                  <a:pt x="11842" y="7750"/>
                </a:cubicBezTo>
                <a:cubicBezTo>
                  <a:pt x="11944" y="6541"/>
                  <a:pt x="11726" y="5958"/>
                  <a:pt x="11124" y="5834"/>
                </a:cubicBezTo>
                <a:cubicBezTo>
                  <a:pt x="10901" y="5787"/>
                  <a:pt x="10260" y="5798"/>
                  <a:pt x="9714" y="5859"/>
                </a:cubicBezTo>
                <a:lnTo>
                  <a:pt x="9430" y="5892"/>
                </a:lnTo>
                <a:lnTo>
                  <a:pt x="9318" y="5683"/>
                </a:lnTo>
                <a:cubicBezTo>
                  <a:pt x="9257" y="5567"/>
                  <a:pt x="9208" y="5442"/>
                  <a:pt x="9208" y="5407"/>
                </a:cubicBezTo>
                <a:cubicBezTo>
                  <a:pt x="9208" y="5372"/>
                  <a:pt x="9171" y="5235"/>
                  <a:pt x="9124" y="5102"/>
                </a:cubicBezTo>
                <a:cubicBezTo>
                  <a:pt x="9042" y="4865"/>
                  <a:pt x="9010" y="4428"/>
                  <a:pt x="9063" y="4248"/>
                </a:cubicBezTo>
                <a:cubicBezTo>
                  <a:pt x="9078" y="4199"/>
                  <a:pt x="9147" y="4122"/>
                  <a:pt x="9215" y="4076"/>
                </a:cubicBezTo>
                <a:cubicBezTo>
                  <a:pt x="9336" y="3995"/>
                  <a:pt x="9337" y="3987"/>
                  <a:pt x="9337" y="3512"/>
                </a:cubicBezTo>
                <a:cubicBezTo>
                  <a:pt x="9337" y="3247"/>
                  <a:pt x="9360" y="2823"/>
                  <a:pt x="9388" y="2570"/>
                </a:cubicBezTo>
                <a:cubicBezTo>
                  <a:pt x="9451" y="2008"/>
                  <a:pt x="9423" y="1950"/>
                  <a:pt x="9002" y="1771"/>
                </a:cubicBezTo>
                <a:cubicBezTo>
                  <a:pt x="8651" y="1622"/>
                  <a:pt x="8169" y="1319"/>
                  <a:pt x="7962" y="1118"/>
                </a:cubicBezTo>
                <a:cubicBezTo>
                  <a:pt x="7876" y="1036"/>
                  <a:pt x="7712" y="882"/>
                  <a:pt x="7598" y="775"/>
                </a:cubicBezTo>
                <a:cubicBezTo>
                  <a:pt x="7484" y="668"/>
                  <a:pt x="7286" y="446"/>
                  <a:pt x="7154" y="286"/>
                </a:cubicBezTo>
                <a:cubicBezTo>
                  <a:pt x="7005" y="105"/>
                  <a:pt x="6902" y="15"/>
                  <a:pt x="6770" y="1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4415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 allows more features to shine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0218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4525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Tuning 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Discriminative models require data-driven weight setting</a:t>
            </a:r>
          </a:p>
          <a:p>
            <a:r>
              <a:rPr lang="en-US" dirty="0" smtClean="0"/>
              <a:t>Complicated output and scoring metrics require boutique solutions</a:t>
            </a:r>
          </a:p>
          <a:p>
            <a:r>
              <a:rPr lang="en-US" dirty="0" smtClean="0"/>
              <a:t>Algorithms</a:t>
            </a:r>
          </a:p>
          <a:p>
            <a:pPr lvl="1"/>
            <a:r>
              <a:rPr lang="en-US" dirty="0" smtClean="0"/>
              <a:t>Efficiently calculating n-best from decoding graph</a:t>
            </a:r>
          </a:p>
          <a:p>
            <a:pPr lvl="1"/>
            <a:r>
              <a:rPr lang="en-US" dirty="0" smtClean="0"/>
              <a:t>MERT: calculate envelope where BLEU changes and optimize one direction at a time</a:t>
            </a:r>
          </a:p>
          <a:p>
            <a:pPr lvl="1"/>
            <a:r>
              <a:rPr lang="en-US" dirty="0" smtClean="0"/>
              <a:t>PRO: treat ranked pair ordering as a classification problem</a:t>
            </a:r>
          </a:p>
        </p:txBody>
      </p:sp>
    </p:spTree>
    <p:extLst>
      <p:ext uri="{BB962C8B-B14F-4D97-AF65-F5344CB8AC3E}">
        <p14:creationId xmlns:p14="http://schemas.microsoft.com/office/powerpoint/2010/main" val="357614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4967</TotalTime>
  <Words>4051</Words>
  <Application>Microsoft Macintosh PowerPoint</Application>
  <PresentationFormat>Widescreen</PresentationFormat>
  <Paragraphs>1838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4" baseType="lpstr">
      <vt:lpstr>Calibri</vt:lpstr>
      <vt:lpstr>Calibri Light</vt:lpstr>
      <vt:lpstr>Cambria Math</vt:lpstr>
      <vt:lpstr>Courier New</vt:lpstr>
      <vt:lpstr>Gill Sans</vt:lpstr>
      <vt:lpstr>Gill Sans Light</vt:lpstr>
      <vt:lpstr>Helvetica</vt:lpstr>
      <vt:lpstr>Mangal</vt:lpstr>
      <vt:lpstr>Arial</vt:lpstr>
      <vt:lpstr>Office Theme</vt:lpstr>
      <vt:lpstr>Lecture 21: Machine Translation: Features and Tuning</vt:lpstr>
      <vt:lpstr>Schedule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Change the Weights, change the search space</vt:lpstr>
      <vt:lpstr>Change The Weights, Change The Search Space</vt:lpstr>
      <vt:lpstr>Change The Weights, Change The Search Space</vt:lpstr>
      <vt:lpstr>How To Learn The Weights?</vt:lpstr>
      <vt:lpstr>Remember: Perceptron</vt:lpstr>
      <vt:lpstr>Difference between MT and other Discriminative Models</vt:lpstr>
      <vt:lpstr>PowerPoint Presentation</vt:lpstr>
      <vt:lpstr>Tuning</vt:lpstr>
      <vt:lpstr>PowerPoint Presentation</vt:lpstr>
      <vt:lpstr>PowerPoint Presentation</vt:lpstr>
      <vt:lpstr>PowerPoint Presentation</vt:lpstr>
      <vt:lpstr>N-Best Path Algorithm</vt:lpstr>
      <vt:lpstr>N-Best Path Algorithm</vt:lpstr>
      <vt:lpstr>N-Best Path Algorithm</vt:lpstr>
      <vt:lpstr>N-Best Path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Tuning</vt:lpstr>
      <vt:lpstr>How MERT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Lots of Features can be Useful!</vt:lpstr>
      <vt:lpstr>Synthetic Experiment</vt:lpstr>
      <vt:lpstr>Synthetic Experiment</vt:lpstr>
      <vt:lpstr>Synthetic Experiment</vt:lpstr>
      <vt:lpstr>Synthetic Experiment</vt:lpstr>
      <vt:lpstr>Synthetic Experiment</vt:lpstr>
      <vt:lpstr>MERT doesn’t scale</vt:lpstr>
      <vt:lpstr>MERT only cares about the  top-scoring translation</vt:lpstr>
      <vt:lpstr>MERT only cares about the  top-scoring translation</vt:lpstr>
      <vt:lpstr>It doesn’t care about matching the overall ranking</vt:lpstr>
      <vt:lpstr>This could lead to poor generalization</vt:lpstr>
      <vt:lpstr>We should focus on rank</vt:lpstr>
      <vt:lpstr>We can describe rank from a pairwise perspective</vt:lpstr>
      <vt:lpstr>We can describe rank from a pairwise perspective</vt:lpstr>
      <vt:lpstr>We can describe rank from a pairwise perspective</vt:lpstr>
      <vt:lpstr>We can describe rank from a pairwise perspective</vt:lpstr>
      <vt:lpstr>We can describe rank from a pairwise perspective</vt:lpstr>
      <vt:lpstr>This is a binary classification problem</vt:lpstr>
      <vt:lpstr>This is a binary classification problem</vt:lpstr>
      <vt:lpstr>Find the separating vector</vt:lpstr>
      <vt:lpstr>Find the separating vector</vt:lpstr>
      <vt:lpstr>Find the separating vector</vt:lpstr>
      <vt:lpstr>Avoid Intractability</vt:lpstr>
      <vt:lpstr>MERT Tuning</vt:lpstr>
      <vt:lpstr>PRO Tuning</vt:lpstr>
      <vt:lpstr>PRO scales</vt:lpstr>
      <vt:lpstr>PowerPoint Presentation</vt:lpstr>
      <vt:lpstr>Experimental Setup</vt:lpstr>
      <vt:lpstr>PRO is fast</vt:lpstr>
      <vt:lpstr>MERT is unstable</vt:lpstr>
      <vt:lpstr>PRO is stable</vt:lpstr>
      <vt:lpstr>Pro allows more features to shine</vt:lpstr>
      <vt:lpstr>Tuning Summary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21: Machine Translation: Features and Tuning</dc:title>
  <dc:creator>Microsoft Office User</dc:creator>
  <cp:lastModifiedBy>Microsoft Office User</cp:lastModifiedBy>
  <cp:revision>47</cp:revision>
  <cp:lastPrinted>2017-11-09T23:16:57Z</cp:lastPrinted>
  <dcterms:created xsi:type="dcterms:W3CDTF">2017-11-06T21:29:56Z</dcterms:created>
  <dcterms:modified xsi:type="dcterms:W3CDTF">2017-11-10T13:03:40Z</dcterms:modified>
</cp:coreProperties>
</file>